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6" r:id="rId3"/>
    <p:sldId id="261" r:id="rId4"/>
    <p:sldId id="273" r:id="rId5"/>
    <p:sldId id="259" r:id="rId6"/>
    <p:sldId id="262" r:id="rId7"/>
    <p:sldId id="275" r:id="rId8"/>
    <p:sldId id="260" r:id="rId9"/>
    <p:sldId id="265" r:id="rId10"/>
    <p:sldId id="268" r:id="rId11"/>
    <p:sldId id="263" r:id="rId12"/>
    <p:sldId id="270" r:id="rId13"/>
    <p:sldId id="264" r:id="rId14"/>
    <p:sldId id="269" r:id="rId15"/>
    <p:sldId id="258" r:id="rId16"/>
    <p:sldId id="266" r:id="rId17"/>
    <p:sldId id="267" r:id="rId18"/>
    <p:sldId id="272" r:id="rId19"/>
    <p:sldId id="271" r:id="rId20"/>
    <p:sldId id="278"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622CB-5EC1-487F-9512-5965FC3953B2}" v="7" dt="2023-04-04T20:21:24.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0AA8F-AFB7-4183-8368-17930BFC4C4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225EEF3-EF00-4ABD-A361-FBDE7A48DAFE}">
      <dgm:prSet/>
      <dgm:spPr/>
      <dgm:t>
        <a:bodyPr/>
        <a:lstStyle/>
        <a:p>
          <a:pPr algn="ctr"/>
          <a:r>
            <a:rPr lang="en-US" baseline="0"/>
            <a:t>The revelation of personal rather than professional information about the therapist to the client. (</a:t>
          </a:r>
          <a:r>
            <a:rPr lang="en-US" baseline="0" err="1"/>
            <a:t>Zur</a:t>
          </a:r>
          <a:r>
            <a:rPr lang="en-US" baseline="0"/>
            <a:t> et al, 2009)</a:t>
          </a:r>
          <a:endParaRPr lang="en-US"/>
        </a:p>
      </dgm:t>
    </dgm:pt>
    <dgm:pt modelId="{8415558F-5995-45F7-B89E-93872D135D1E}" type="parTrans" cxnId="{A6669C4E-3786-48F3-A3CB-D830FE7875AA}">
      <dgm:prSet/>
      <dgm:spPr/>
      <dgm:t>
        <a:bodyPr/>
        <a:lstStyle/>
        <a:p>
          <a:endParaRPr lang="en-US"/>
        </a:p>
      </dgm:t>
    </dgm:pt>
    <dgm:pt modelId="{FB473998-ECC6-4345-9763-3CB81E3BDCCE}" type="sibTrans" cxnId="{A6669C4E-3786-48F3-A3CB-D830FE7875AA}">
      <dgm:prSet/>
      <dgm:spPr/>
      <dgm:t>
        <a:bodyPr/>
        <a:lstStyle/>
        <a:p>
          <a:endParaRPr lang="en-US"/>
        </a:p>
      </dgm:t>
    </dgm:pt>
    <dgm:pt modelId="{DF601EF1-DE40-43DD-905B-2700354322FF}">
      <dgm:prSet/>
      <dgm:spPr/>
      <dgm:t>
        <a:bodyPr/>
        <a:lstStyle/>
        <a:p>
          <a:pPr algn="ctr"/>
          <a:r>
            <a:rPr lang="en-US" baseline="0"/>
            <a:t>Anything that is revealed about a therapist verbally, nonverbally, on purpose, by accident, wittingly, or unwittingly, inclusive of information discovered about them from another source. (</a:t>
          </a:r>
          <a:r>
            <a:rPr lang="en-US" baseline="0" err="1"/>
            <a:t>Bloomgarden</a:t>
          </a:r>
          <a:r>
            <a:rPr lang="en-US" baseline="0"/>
            <a:t> &amp; </a:t>
          </a:r>
          <a:r>
            <a:rPr lang="en-US" baseline="0" err="1"/>
            <a:t>Menuti</a:t>
          </a:r>
          <a:r>
            <a:rPr lang="en-US" baseline="0"/>
            <a:t>)</a:t>
          </a:r>
          <a:endParaRPr lang="en-US"/>
        </a:p>
      </dgm:t>
    </dgm:pt>
    <dgm:pt modelId="{60F66AF1-FBAE-497E-9CB7-F30DD460B686}" type="parTrans" cxnId="{9F7A7DF0-6A46-42E7-B107-3691E02A4ED7}">
      <dgm:prSet/>
      <dgm:spPr/>
      <dgm:t>
        <a:bodyPr/>
        <a:lstStyle/>
        <a:p>
          <a:endParaRPr lang="en-US"/>
        </a:p>
      </dgm:t>
    </dgm:pt>
    <dgm:pt modelId="{AE4C0880-E6E0-4951-B84D-1F747F068895}" type="sibTrans" cxnId="{9F7A7DF0-6A46-42E7-B107-3691E02A4ED7}">
      <dgm:prSet/>
      <dgm:spPr/>
      <dgm:t>
        <a:bodyPr/>
        <a:lstStyle/>
        <a:p>
          <a:endParaRPr lang="en-US"/>
        </a:p>
      </dgm:t>
    </dgm:pt>
    <dgm:pt modelId="{7CBD4A8C-5E71-4AE1-815E-56E61AC76923}">
      <dgm:prSet/>
      <dgm:spPr/>
      <dgm:t>
        <a:bodyPr/>
        <a:lstStyle/>
        <a:p>
          <a:pPr algn="ctr"/>
          <a:r>
            <a:rPr lang="en-US" baseline="0"/>
            <a:t>Sharing of personal information by the therapist with the client; it excludes details related to the treatment, the therapist’s credentials, office policies, and emergency contact details (Barnett, 2011).</a:t>
          </a:r>
          <a:endParaRPr lang="en-US"/>
        </a:p>
      </dgm:t>
    </dgm:pt>
    <dgm:pt modelId="{9CD9D40C-26E2-45F1-88BB-207A24897B2E}" type="parTrans" cxnId="{382550EF-3EAA-4A15-8238-E2EA4F49E143}">
      <dgm:prSet/>
      <dgm:spPr/>
      <dgm:t>
        <a:bodyPr/>
        <a:lstStyle/>
        <a:p>
          <a:endParaRPr lang="en-US"/>
        </a:p>
      </dgm:t>
    </dgm:pt>
    <dgm:pt modelId="{46BF09E0-0F75-4560-B6C8-A0CBF57CE801}" type="sibTrans" cxnId="{382550EF-3EAA-4A15-8238-E2EA4F49E143}">
      <dgm:prSet/>
      <dgm:spPr/>
      <dgm:t>
        <a:bodyPr/>
        <a:lstStyle/>
        <a:p>
          <a:endParaRPr lang="en-US"/>
        </a:p>
      </dgm:t>
    </dgm:pt>
    <dgm:pt modelId="{6F982305-3907-421B-83D5-2F2A1ACB7518}">
      <dgm:prSet/>
      <dgm:spPr/>
      <dgm:t>
        <a:bodyPr/>
        <a:lstStyle/>
        <a:p>
          <a:pPr algn="ctr"/>
          <a:r>
            <a:rPr lang="en-US" baseline="0"/>
            <a:t>Research suggests “in reality that therapists generally do disclose” personal information about themselves and their beliefs, and that it happens more often than many would assume (</a:t>
          </a:r>
          <a:r>
            <a:rPr lang="en-US" baseline="0" err="1"/>
            <a:t>Danzer</a:t>
          </a:r>
          <a:r>
            <a:rPr lang="en-US" baseline="0"/>
            <a:t>, 2019).</a:t>
          </a:r>
          <a:endParaRPr lang="en-US"/>
        </a:p>
      </dgm:t>
    </dgm:pt>
    <dgm:pt modelId="{1660D7D3-A4A8-4D69-A52B-5C6839D63DDC}" type="parTrans" cxnId="{C17879D7-32CD-4978-AFA5-B4D5364B1AB4}">
      <dgm:prSet/>
      <dgm:spPr/>
      <dgm:t>
        <a:bodyPr/>
        <a:lstStyle/>
        <a:p>
          <a:endParaRPr lang="en-US"/>
        </a:p>
      </dgm:t>
    </dgm:pt>
    <dgm:pt modelId="{12345F43-B440-492A-B8BD-781099735FAF}" type="sibTrans" cxnId="{C17879D7-32CD-4978-AFA5-B4D5364B1AB4}">
      <dgm:prSet/>
      <dgm:spPr/>
      <dgm:t>
        <a:bodyPr/>
        <a:lstStyle/>
        <a:p>
          <a:endParaRPr lang="en-US"/>
        </a:p>
      </dgm:t>
    </dgm:pt>
    <dgm:pt modelId="{CA06F6CC-4248-4506-94BC-0D4203D6ED7A}" type="pres">
      <dgm:prSet presAssocID="{77C0AA8F-AFB7-4183-8368-17930BFC4C4D}" presName="linear" presStyleCnt="0">
        <dgm:presLayoutVars>
          <dgm:animLvl val="lvl"/>
          <dgm:resizeHandles val="exact"/>
        </dgm:presLayoutVars>
      </dgm:prSet>
      <dgm:spPr/>
    </dgm:pt>
    <dgm:pt modelId="{C4D7E426-30F7-4E2D-9175-46B9AB3FACCB}" type="pres">
      <dgm:prSet presAssocID="{7225EEF3-EF00-4ABD-A361-FBDE7A48DAFE}" presName="parentText" presStyleLbl="node1" presStyleIdx="0" presStyleCnt="4">
        <dgm:presLayoutVars>
          <dgm:chMax val="0"/>
          <dgm:bulletEnabled val="1"/>
        </dgm:presLayoutVars>
      </dgm:prSet>
      <dgm:spPr/>
    </dgm:pt>
    <dgm:pt modelId="{15EA39CC-AA56-4328-9276-B4AD9FFA258A}" type="pres">
      <dgm:prSet presAssocID="{FB473998-ECC6-4345-9763-3CB81E3BDCCE}" presName="spacer" presStyleCnt="0"/>
      <dgm:spPr/>
    </dgm:pt>
    <dgm:pt modelId="{2A9F5035-2F84-4B85-B1B7-DE734E8FFDC5}" type="pres">
      <dgm:prSet presAssocID="{DF601EF1-DE40-43DD-905B-2700354322FF}" presName="parentText" presStyleLbl="node1" presStyleIdx="1" presStyleCnt="4">
        <dgm:presLayoutVars>
          <dgm:chMax val="0"/>
          <dgm:bulletEnabled val="1"/>
        </dgm:presLayoutVars>
      </dgm:prSet>
      <dgm:spPr/>
    </dgm:pt>
    <dgm:pt modelId="{A1030A7E-B45E-4393-82B9-58E9DA74B5D3}" type="pres">
      <dgm:prSet presAssocID="{AE4C0880-E6E0-4951-B84D-1F747F068895}" presName="spacer" presStyleCnt="0"/>
      <dgm:spPr/>
    </dgm:pt>
    <dgm:pt modelId="{0148E17D-6462-47BA-BFC0-BBC853FB18A9}" type="pres">
      <dgm:prSet presAssocID="{7CBD4A8C-5E71-4AE1-815E-56E61AC76923}" presName="parentText" presStyleLbl="node1" presStyleIdx="2" presStyleCnt="4">
        <dgm:presLayoutVars>
          <dgm:chMax val="0"/>
          <dgm:bulletEnabled val="1"/>
        </dgm:presLayoutVars>
      </dgm:prSet>
      <dgm:spPr/>
    </dgm:pt>
    <dgm:pt modelId="{402BA6AE-3774-4E94-AD6F-7A72217F5400}" type="pres">
      <dgm:prSet presAssocID="{46BF09E0-0F75-4560-B6C8-A0CBF57CE801}" presName="spacer" presStyleCnt="0"/>
      <dgm:spPr/>
    </dgm:pt>
    <dgm:pt modelId="{4C1C7966-4DD1-490B-B83B-02FE513BAA1E}" type="pres">
      <dgm:prSet presAssocID="{6F982305-3907-421B-83D5-2F2A1ACB7518}" presName="parentText" presStyleLbl="node1" presStyleIdx="3" presStyleCnt="4">
        <dgm:presLayoutVars>
          <dgm:chMax val="0"/>
          <dgm:bulletEnabled val="1"/>
        </dgm:presLayoutVars>
      </dgm:prSet>
      <dgm:spPr/>
    </dgm:pt>
  </dgm:ptLst>
  <dgm:cxnLst>
    <dgm:cxn modelId="{9CE43962-F362-4A0D-B186-2BAF647D25CF}" type="presOf" srcId="{DF601EF1-DE40-43DD-905B-2700354322FF}" destId="{2A9F5035-2F84-4B85-B1B7-DE734E8FFDC5}" srcOrd="0" destOrd="0" presId="urn:microsoft.com/office/officeart/2005/8/layout/vList2"/>
    <dgm:cxn modelId="{A6669C4E-3786-48F3-A3CB-D830FE7875AA}" srcId="{77C0AA8F-AFB7-4183-8368-17930BFC4C4D}" destId="{7225EEF3-EF00-4ABD-A361-FBDE7A48DAFE}" srcOrd="0" destOrd="0" parTransId="{8415558F-5995-45F7-B89E-93872D135D1E}" sibTransId="{FB473998-ECC6-4345-9763-3CB81E3BDCCE}"/>
    <dgm:cxn modelId="{4D57FB93-9634-466C-9BCE-18E70E79D36A}" type="presOf" srcId="{77C0AA8F-AFB7-4183-8368-17930BFC4C4D}" destId="{CA06F6CC-4248-4506-94BC-0D4203D6ED7A}" srcOrd="0" destOrd="0" presId="urn:microsoft.com/office/officeart/2005/8/layout/vList2"/>
    <dgm:cxn modelId="{DA35D39D-351B-45F4-8B07-026116518B5C}" type="presOf" srcId="{7CBD4A8C-5E71-4AE1-815E-56E61AC76923}" destId="{0148E17D-6462-47BA-BFC0-BBC853FB18A9}" srcOrd="0" destOrd="0" presId="urn:microsoft.com/office/officeart/2005/8/layout/vList2"/>
    <dgm:cxn modelId="{2EB6F6A6-B887-4068-83A1-8AA57C27959E}" type="presOf" srcId="{6F982305-3907-421B-83D5-2F2A1ACB7518}" destId="{4C1C7966-4DD1-490B-B83B-02FE513BAA1E}" srcOrd="0" destOrd="0" presId="urn:microsoft.com/office/officeart/2005/8/layout/vList2"/>
    <dgm:cxn modelId="{C17879D7-32CD-4978-AFA5-B4D5364B1AB4}" srcId="{77C0AA8F-AFB7-4183-8368-17930BFC4C4D}" destId="{6F982305-3907-421B-83D5-2F2A1ACB7518}" srcOrd="3" destOrd="0" parTransId="{1660D7D3-A4A8-4D69-A52B-5C6839D63DDC}" sibTransId="{12345F43-B440-492A-B8BD-781099735FAF}"/>
    <dgm:cxn modelId="{382550EF-3EAA-4A15-8238-E2EA4F49E143}" srcId="{77C0AA8F-AFB7-4183-8368-17930BFC4C4D}" destId="{7CBD4A8C-5E71-4AE1-815E-56E61AC76923}" srcOrd="2" destOrd="0" parTransId="{9CD9D40C-26E2-45F1-88BB-207A24897B2E}" sibTransId="{46BF09E0-0F75-4560-B6C8-A0CBF57CE801}"/>
    <dgm:cxn modelId="{9F7A7DF0-6A46-42E7-B107-3691E02A4ED7}" srcId="{77C0AA8F-AFB7-4183-8368-17930BFC4C4D}" destId="{DF601EF1-DE40-43DD-905B-2700354322FF}" srcOrd="1" destOrd="0" parTransId="{60F66AF1-FBAE-497E-9CB7-F30DD460B686}" sibTransId="{AE4C0880-E6E0-4951-B84D-1F747F068895}"/>
    <dgm:cxn modelId="{6FBC67FF-B2E7-4128-B354-5751076B7044}" type="presOf" srcId="{7225EEF3-EF00-4ABD-A361-FBDE7A48DAFE}" destId="{C4D7E426-30F7-4E2D-9175-46B9AB3FACCB}" srcOrd="0" destOrd="0" presId="urn:microsoft.com/office/officeart/2005/8/layout/vList2"/>
    <dgm:cxn modelId="{AF5EA501-4679-484F-89E0-DDC26CE99D36}" type="presParOf" srcId="{CA06F6CC-4248-4506-94BC-0D4203D6ED7A}" destId="{C4D7E426-30F7-4E2D-9175-46B9AB3FACCB}" srcOrd="0" destOrd="0" presId="urn:microsoft.com/office/officeart/2005/8/layout/vList2"/>
    <dgm:cxn modelId="{7A69A2FD-78F0-4020-AE85-2D3B08F08F9C}" type="presParOf" srcId="{CA06F6CC-4248-4506-94BC-0D4203D6ED7A}" destId="{15EA39CC-AA56-4328-9276-B4AD9FFA258A}" srcOrd="1" destOrd="0" presId="urn:microsoft.com/office/officeart/2005/8/layout/vList2"/>
    <dgm:cxn modelId="{53D6D70E-3FCA-4360-B165-3CEBA22CEAB8}" type="presParOf" srcId="{CA06F6CC-4248-4506-94BC-0D4203D6ED7A}" destId="{2A9F5035-2F84-4B85-B1B7-DE734E8FFDC5}" srcOrd="2" destOrd="0" presId="urn:microsoft.com/office/officeart/2005/8/layout/vList2"/>
    <dgm:cxn modelId="{C3BBE6CA-8FD3-43AF-B785-ABC9B5B65A68}" type="presParOf" srcId="{CA06F6CC-4248-4506-94BC-0D4203D6ED7A}" destId="{A1030A7E-B45E-4393-82B9-58E9DA74B5D3}" srcOrd="3" destOrd="0" presId="urn:microsoft.com/office/officeart/2005/8/layout/vList2"/>
    <dgm:cxn modelId="{AACC02F4-BA63-4E41-A307-64D917152334}" type="presParOf" srcId="{CA06F6CC-4248-4506-94BC-0D4203D6ED7A}" destId="{0148E17D-6462-47BA-BFC0-BBC853FB18A9}" srcOrd="4" destOrd="0" presId="urn:microsoft.com/office/officeart/2005/8/layout/vList2"/>
    <dgm:cxn modelId="{8FFD5600-414E-4AAE-A24B-80AC7A0AFF5F}" type="presParOf" srcId="{CA06F6CC-4248-4506-94BC-0D4203D6ED7A}" destId="{402BA6AE-3774-4E94-AD6F-7A72217F5400}" srcOrd="5" destOrd="0" presId="urn:microsoft.com/office/officeart/2005/8/layout/vList2"/>
    <dgm:cxn modelId="{311DBC61-44CA-4080-ADA9-33F109572042}" type="presParOf" srcId="{CA06F6CC-4248-4506-94BC-0D4203D6ED7A}" destId="{4C1C7966-4DD1-490B-B83B-02FE513BAA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4E52D-9152-4287-90C9-C7757F978BB8}"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2A73CB7B-D10D-4018-BD1F-7FE4574AE022}">
      <dgm:prSet phldrT="[Text]"/>
      <dgm:spPr/>
      <dgm:t>
        <a:bodyPr/>
        <a:lstStyle/>
        <a:p>
          <a:r>
            <a:rPr lang="en-US" sz="1900" b="1">
              <a:solidFill>
                <a:schemeClr val="bg1"/>
              </a:solidFill>
            </a:rPr>
            <a:t>NASW</a:t>
          </a:r>
        </a:p>
      </dgm:t>
    </dgm:pt>
    <dgm:pt modelId="{65582896-0693-48CA-9DEC-3926B5738640}" type="parTrans" cxnId="{1574DD21-0918-4A1F-8537-F9C392067E23}">
      <dgm:prSet/>
      <dgm:spPr/>
      <dgm:t>
        <a:bodyPr/>
        <a:lstStyle/>
        <a:p>
          <a:endParaRPr lang="en-US"/>
        </a:p>
      </dgm:t>
    </dgm:pt>
    <dgm:pt modelId="{F4A35F13-E785-49C8-8BE3-572BC2FB2EAB}" type="sibTrans" cxnId="{1574DD21-0918-4A1F-8537-F9C392067E23}">
      <dgm:prSet/>
      <dgm:spPr/>
      <dgm:t>
        <a:bodyPr/>
        <a:lstStyle/>
        <a:p>
          <a:endParaRPr lang="en-US"/>
        </a:p>
      </dgm:t>
    </dgm:pt>
    <dgm:pt modelId="{1B32A16A-4910-48C5-B3FE-15E8E1F2E0C5}">
      <dgm:prSet phldrT="[Text]"/>
      <dgm:spPr/>
      <dgm:t>
        <a:bodyPr/>
        <a:lstStyle/>
        <a:p>
          <a:r>
            <a:rPr lang="en-US" sz="1500" b="1">
              <a:solidFill>
                <a:schemeClr val="bg1"/>
              </a:solidFill>
            </a:rPr>
            <a:t>1.06 (a-c) Conflicts of Interest</a:t>
          </a:r>
        </a:p>
      </dgm:t>
    </dgm:pt>
    <dgm:pt modelId="{8B2DBAC8-852F-4F22-9358-1C966BB3962A}" type="parTrans" cxnId="{6A7F5622-9F37-42B1-91E0-2059B9F62EDB}">
      <dgm:prSet/>
      <dgm:spPr/>
      <dgm:t>
        <a:bodyPr/>
        <a:lstStyle/>
        <a:p>
          <a:endParaRPr lang="en-US"/>
        </a:p>
      </dgm:t>
    </dgm:pt>
    <dgm:pt modelId="{1D38C692-8E2E-4035-A7E1-20102B67F424}" type="sibTrans" cxnId="{6A7F5622-9F37-42B1-91E0-2059B9F62EDB}">
      <dgm:prSet/>
      <dgm:spPr/>
      <dgm:t>
        <a:bodyPr/>
        <a:lstStyle/>
        <a:p>
          <a:endParaRPr lang="en-US"/>
        </a:p>
      </dgm:t>
    </dgm:pt>
    <dgm:pt modelId="{B74BC9D4-1733-41E3-BD52-B777E9F3FEEB}">
      <dgm:prSet phldrT="[Text]" custT="1"/>
      <dgm:spPr/>
      <dgm:t>
        <a:bodyPr/>
        <a:lstStyle/>
        <a:p>
          <a:r>
            <a:rPr lang="en-US" sz="1600"/>
            <a:t>Conflicts of interest that can emerge when social workers disclose personal information to clients, whether for purposes of intimacy and emotional connectedness, personal benefit, altruism, or as a result of unexpected or unanticipated circumstances</a:t>
          </a:r>
        </a:p>
      </dgm:t>
    </dgm:pt>
    <dgm:pt modelId="{5608F6EC-3483-4C6B-A771-647D39046502}" type="parTrans" cxnId="{7C121331-673B-4365-982D-3122648316C7}">
      <dgm:prSet/>
      <dgm:spPr/>
      <dgm:t>
        <a:bodyPr/>
        <a:lstStyle/>
        <a:p>
          <a:endParaRPr lang="en-US"/>
        </a:p>
      </dgm:t>
    </dgm:pt>
    <dgm:pt modelId="{432C8E6D-2965-4810-A433-CD3351A97EF1}" type="sibTrans" cxnId="{7C121331-673B-4365-982D-3122648316C7}">
      <dgm:prSet/>
      <dgm:spPr/>
      <dgm:t>
        <a:bodyPr/>
        <a:lstStyle/>
        <a:p>
          <a:endParaRPr lang="en-US"/>
        </a:p>
      </dgm:t>
    </dgm:pt>
    <dgm:pt modelId="{DE015CAA-4228-4F31-BF90-629CFFD4A310}">
      <dgm:prSet phldrT="[Text]"/>
      <dgm:spPr/>
      <dgm:t>
        <a:bodyPr/>
        <a:lstStyle/>
        <a:p>
          <a:r>
            <a:rPr lang="en-US" sz="1900" b="1">
              <a:solidFill>
                <a:schemeClr val="bg1"/>
              </a:solidFill>
            </a:rPr>
            <a:t>ACA</a:t>
          </a:r>
        </a:p>
      </dgm:t>
    </dgm:pt>
    <dgm:pt modelId="{1CB858E2-C093-40C5-9014-74F4DA3DBA3F}" type="parTrans" cxnId="{857E8C53-A35B-41F1-A086-21721C2000DD}">
      <dgm:prSet/>
      <dgm:spPr/>
      <dgm:t>
        <a:bodyPr/>
        <a:lstStyle/>
        <a:p>
          <a:endParaRPr lang="en-US"/>
        </a:p>
      </dgm:t>
    </dgm:pt>
    <dgm:pt modelId="{7FD811AF-241B-4019-B427-900681B8956B}" type="sibTrans" cxnId="{857E8C53-A35B-41F1-A086-21721C2000DD}">
      <dgm:prSet/>
      <dgm:spPr/>
      <dgm:t>
        <a:bodyPr/>
        <a:lstStyle/>
        <a:p>
          <a:endParaRPr lang="en-US"/>
        </a:p>
      </dgm:t>
    </dgm:pt>
    <dgm:pt modelId="{9D160C00-2C89-4EE2-830E-BBBD127F4137}">
      <dgm:prSet phldrT="[Text]"/>
      <dgm:spPr/>
      <dgm:t>
        <a:bodyPr/>
        <a:lstStyle/>
        <a:p>
          <a:r>
            <a:rPr lang="en-US" sz="1500" b="1">
              <a:solidFill>
                <a:schemeClr val="bg1"/>
              </a:solidFill>
            </a:rPr>
            <a:t>A.2.b. Types of Information Needed</a:t>
          </a:r>
        </a:p>
      </dgm:t>
    </dgm:pt>
    <dgm:pt modelId="{3B612AC9-542B-459D-8672-23ABE08D2CE4}" type="parTrans" cxnId="{D0C701CD-E42C-49A9-9A03-7139712651DF}">
      <dgm:prSet/>
      <dgm:spPr/>
      <dgm:t>
        <a:bodyPr/>
        <a:lstStyle/>
        <a:p>
          <a:endParaRPr lang="en-US"/>
        </a:p>
      </dgm:t>
    </dgm:pt>
    <dgm:pt modelId="{702EF142-F636-4C4F-8CE9-583656E96EB1}" type="sibTrans" cxnId="{D0C701CD-E42C-49A9-9A03-7139712651DF}">
      <dgm:prSet/>
      <dgm:spPr/>
      <dgm:t>
        <a:bodyPr/>
        <a:lstStyle/>
        <a:p>
          <a:endParaRPr lang="en-US"/>
        </a:p>
      </dgm:t>
    </dgm:pt>
    <dgm:pt modelId="{E2FB244B-F565-4E8E-9DDC-795631CE398A}">
      <dgm:prSet phldrT="[Text]" custT="1"/>
      <dgm:spPr/>
      <dgm:t>
        <a:bodyPr/>
        <a:lstStyle/>
        <a:p>
          <a:r>
            <a:rPr lang="en-US" sz="2400"/>
            <a:t>Self-disclosure should only be engaged in when there is an inherent benefit to the client.</a:t>
          </a:r>
        </a:p>
      </dgm:t>
    </dgm:pt>
    <dgm:pt modelId="{B87CFED8-18AE-4A17-AFB9-3EBBCF8428A8}" type="parTrans" cxnId="{9C6482FE-AC0D-4E9A-8C55-633AC49096D0}">
      <dgm:prSet/>
      <dgm:spPr/>
      <dgm:t>
        <a:bodyPr/>
        <a:lstStyle/>
        <a:p>
          <a:endParaRPr lang="en-US"/>
        </a:p>
      </dgm:t>
    </dgm:pt>
    <dgm:pt modelId="{8349FE80-5E99-44AD-9D51-6477131D04BE}" type="sibTrans" cxnId="{9C6482FE-AC0D-4E9A-8C55-633AC49096D0}">
      <dgm:prSet/>
      <dgm:spPr/>
      <dgm:t>
        <a:bodyPr/>
        <a:lstStyle/>
        <a:p>
          <a:endParaRPr lang="en-US"/>
        </a:p>
      </dgm:t>
    </dgm:pt>
    <dgm:pt modelId="{1653892B-73F4-45AD-87AC-CC3B4138C4B7}">
      <dgm:prSet phldrT="[Text]"/>
      <dgm:spPr/>
      <dgm:t>
        <a:bodyPr/>
        <a:lstStyle/>
        <a:p>
          <a:r>
            <a:rPr lang="en-US" sz="1900" b="1">
              <a:solidFill>
                <a:schemeClr val="bg1"/>
              </a:solidFill>
            </a:rPr>
            <a:t>AAMFT</a:t>
          </a:r>
        </a:p>
      </dgm:t>
    </dgm:pt>
    <dgm:pt modelId="{0B724A01-4180-4DA8-B0E6-1C1C032AEE83}" type="parTrans" cxnId="{01CABA70-53E4-46EB-90E6-66EA81563F80}">
      <dgm:prSet/>
      <dgm:spPr/>
      <dgm:t>
        <a:bodyPr/>
        <a:lstStyle/>
        <a:p>
          <a:endParaRPr lang="en-US"/>
        </a:p>
      </dgm:t>
    </dgm:pt>
    <dgm:pt modelId="{72E23B75-B8AD-410F-A639-0D653A36E9A3}" type="sibTrans" cxnId="{01CABA70-53E4-46EB-90E6-66EA81563F80}">
      <dgm:prSet/>
      <dgm:spPr/>
      <dgm:t>
        <a:bodyPr/>
        <a:lstStyle/>
        <a:p>
          <a:endParaRPr lang="en-US"/>
        </a:p>
      </dgm:t>
    </dgm:pt>
    <dgm:pt modelId="{E80B11F9-BD7D-48D5-A240-9B5E58D6C1E9}">
      <dgm:prSet phldrT="[Text]"/>
      <dgm:spPr/>
      <dgm:t>
        <a:bodyPr/>
        <a:lstStyle/>
        <a:p>
          <a:r>
            <a:rPr lang="en-US" sz="1500" b="1">
              <a:solidFill>
                <a:schemeClr val="bg1"/>
              </a:solidFill>
            </a:rPr>
            <a:t>1.7 No Furthering of Own Interests</a:t>
          </a:r>
        </a:p>
      </dgm:t>
    </dgm:pt>
    <dgm:pt modelId="{24A12AC7-D894-4000-A9DD-79EF74137038}" type="parTrans" cxnId="{5DE87CDA-930E-4B80-9EEA-FEABF74EBAC9}">
      <dgm:prSet/>
      <dgm:spPr/>
      <dgm:t>
        <a:bodyPr/>
        <a:lstStyle/>
        <a:p>
          <a:endParaRPr lang="en-US"/>
        </a:p>
      </dgm:t>
    </dgm:pt>
    <dgm:pt modelId="{BD2E4925-0D79-450D-A8F2-FA6D2B57C125}" type="sibTrans" cxnId="{5DE87CDA-930E-4B80-9EEA-FEABF74EBAC9}">
      <dgm:prSet/>
      <dgm:spPr/>
      <dgm:t>
        <a:bodyPr/>
        <a:lstStyle/>
        <a:p>
          <a:endParaRPr lang="en-US"/>
        </a:p>
      </dgm:t>
    </dgm:pt>
    <dgm:pt modelId="{047D91C7-C287-4AFA-AB30-8136882DE50D}">
      <dgm:prSet phldrT="[Text]" custT="1"/>
      <dgm:spPr/>
      <dgm:t>
        <a:bodyPr/>
        <a:lstStyle/>
        <a:p>
          <a:r>
            <a:rPr lang="en-US" sz="2400"/>
            <a:t>MFT’s do not use their professional relationships w/clients to further their own interests.</a:t>
          </a:r>
        </a:p>
      </dgm:t>
    </dgm:pt>
    <dgm:pt modelId="{EDC57D93-9D7D-40C9-9569-F6FEA2CEEFF2}" type="parTrans" cxnId="{52CA9937-14C6-45FC-AA2C-48895B3E7E89}">
      <dgm:prSet/>
      <dgm:spPr/>
      <dgm:t>
        <a:bodyPr/>
        <a:lstStyle/>
        <a:p>
          <a:endParaRPr lang="en-US"/>
        </a:p>
      </dgm:t>
    </dgm:pt>
    <dgm:pt modelId="{2C4EE38C-A1D0-465A-BEE7-3E89BC664009}" type="sibTrans" cxnId="{52CA9937-14C6-45FC-AA2C-48895B3E7E89}">
      <dgm:prSet/>
      <dgm:spPr/>
      <dgm:t>
        <a:bodyPr/>
        <a:lstStyle/>
        <a:p>
          <a:endParaRPr lang="en-US"/>
        </a:p>
      </dgm:t>
    </dgm:pt>
    <dgm:pt modelId="{3891B04C-F669-41E3-8BCF-EA87F0337B1F}" type="pres">
      <dgm:prSet presAssocID="{D544E52D-9152-4287-90C9-C7757F978BB8}" presName="Name0" presStyleCnt="0">
        <dgm:presLayoutVars>
          <dgm:dir/>
          <dgm:resizeHandles val="exact"/>
        </dgm:presLayoutVars>
      </dgm:prSet>
      <dgm:spPr/>
    </dgm:pt>
    <dgm:pt modelId="{2D995558-EC2C-44DE-9C8B-200BA0306436}" type="pres">
      <dgm:prSet presAssocID="{2A73CB7B-D10D-4018-BD1F-7FE4574AE022}" presName="node" presStyleLbl="node1" presStyleIdx="0" presStyleCnt="3">
        <dgm:presLayoutVars>
          <dgm:bulletEnabled val="1"/>
        </dgm:presLayoutVars>
      </dgm:prSet>
      <dgm:spPr/>
    </dgm:pt>
    <dgm:pt modelId="{B44691A1-7F54-45FE-B2AD-E55397D99E01}" type="pres">
      <dgm:prSet presAssocID="{F4A35F13-E785-49C8-8BE3-572BC2FB2EAB}" presName="sibTrans" presStyleCnt="0"/>
      <dgm:spPr/>
    </dgm:pt>
    <dgm:pt modelId="{DAC9FC82-9829-4486-86C6-4E3DA5E56D6A}" type="pres">
      <dgm:prSet presAssocID="{DE015CAA-4228-4F31-BF90-629CFFD4A310}" presName="node" presStyleLbl="node1" presStyleIdx="1" presStyleCnt="3">
        <dgm:presLayoutVars>
          <dgm:bulletEnabled val="1"/>
        </dgm:presLayoutVars>
      </dgm:prSet>
      <dgm:spPr/>
    </dgm:pt>
    <dgm:pt modelId="{D1D03F82-410C-4023-89FD-F713378246A7}" type="pres">
      <dgm:prSet presAssocID="{7FD811AF-241B-4019-B427-900681B8956B}" presName="sibTrans" presStyleCnt="0"/>
      <dgm:spPr/>
    </dgm:pt>
    <dgm:pt modelId="{4132A4F0-BB4B-4E41-A42B-8666A6E94A11}" type="pres">
      <dgm:prSet presAssocID="{1653892B-73F4-45AD-87AC-CC3B4138C4B7}" presName="node" presStyleLbl="node1" presStyleIdx="2" presStyleCnt="3">
        <dgm:presLayoutVars>
          <dgm:bulletEnabled val="1"/>
        </dgm:presLayoutVars>
      </dgm:prSet>
      <dgm:spPr/>
    </dgm:pt>
  </dgm:ptLst>
  <dgm:cxnLst>
    <dgm:cxn modelId="{61C0F819-3334-492B-B2C4-0D755A6A0AB4}" type="presOf" srcId="{1653892B-73F4-45AD-87AC-CC3B4138C4B7}" destId="{4132A4F0-BB4B-4E41-A42B-8666A6E94A11}" srcOrd="0" destOrd="0" presId="urn:microsoft.com/office/officeart/2005/8/layout/hList6"/>
    <dgm:cxn modelId="{1574DD21-0918-4A1F-8537-F9C392067E23}" srcId="{D544E52D-9152-4287-90C9-C7757F978BB8}" destId="{2A73CB7B-D10D-4018-BD1F-7FE4574AE022}" srcOrd="0" destOrd="0" parTransId="{65582896-0693-48CA-9DEC-3926B5738640}" sibTransId="{F4A35F13-E785-49C8-8BE3-572BC2FB2EAB}"/>
    <dgm:cxn modelId="{6A7F5622-9F37-42B1-91E0-2059B9F62EDB}" srcId="{2A73CB7B-D10D-4018-BD1F-7FE4574AE022}" destId="{1B32A16A-4910-48C5-B3FE-15E8E1F2E0C5}" srcOrd="0" destOrd="0" parTransId="{8B2DBAC8-852F-4F22-9358-1C966BB3962A}" sibTransId="{1D38C692-8E2E-4035-A7E1-20102B67F424}"/>
    <dgm:cxn modelId="{7C121331-673B-4365-982D-3122648316C7}" srcId="{2A73CB7B-D10D-4018-BD1F-7FE4574AE022}" destId="{B74BC9D4-1733-41E3-BD52-B777E9F3FEEB}" srcOrd="1" destOrd="0" parTransId="{5608F6EC-3483-4C6B-A771-647D39046502}" sibTransId="{432C8E6D-2965-4810-A433-CD3351A97EF1}"/>
    <dgm:cxn modelId="{52CA9937-14C6-45FC-AA2C-48895B3E7E89}" srcId="{1653892B-73F4-45AD-87AC-CC3B4138C4B7}" destId="{047D91C7-C287-4AFA-AB30-8136882DE50D}" srcOrd="1" destOrd="0" parTransId="{EDC57D93-9D7D-40C9-9569-F6FEA2CEEFF2}" sibTransId="{2C4EE38C-A1D0-465A-BEE7-3E89BC664009}"/>
    <dgm:cxn modelId="{FA521A64-2393-4FA3-B59B-7E0FBCDE9268}" type="presOf" srcId="{9D160C00-2C89-4EE2-830E-BBBD127F4137}" destId="{DAC9FC82-9829-4486-86C6-4E3DA5E56D6A}" srcOrd="0" destOrd="1" presId="urn:microsoft.com/office/officeart/2005/8/layout/hList6"/>
    <dgm:cxn modelId="{7A911B68-01FB-4BE1-91D3-469B5EB8A99A}" type="presOf" srcId="{D544E52D-9152-4287-90C9-C7757F978BB8}" destId="{3891B04C-F669-41E3-8BCF-EA87F0337B1F}" srcOrd="0" destOrd="0" presId="urn:microsoft.com/office/officeart/2005/8/layout/hList6"/>
    <dgm:cxn modelId="{01CABA70-53E4-46EB-90E6-66EA81563F80}" srcId="{D544E52D-9152-4287-90C9-C7757F978BB8}" destId="{1653892B-73F4-45AD-87AC-CC3B4138C4B7}" srcOrd="2" destOrd="0" parTransId="{0B724A01-4180-4DA8-B0E6-1C1C032AEE83}" sibTransId="{72E23B75-B8AD-410F-A639-0D653A36E9A3}"/>
    <dgm:cxn modelId="{857E8C53-A35B-41F1-A086-21721C2000DD}" srcId="{D544E52D-9152-4287-90C9-C7757F978BB8}" destId="{DE015CAA-4228-4F31-BF90-629CFFD4A310}" srcOrd="1" destOrd="0" parTransId="{1CB858E2-C093-40C5-9014-74F4DA3DBA3F}" sibTransId="{7FD811AF-241B-4019-B427-900681B8956B}"/>
    <dgm:cxn modelId="{831F9E73-33AC-4010-A749-02227998614F}" type="presOf" srcId="{B74BC9D4-1733-41E3-BD52-B777E9F3FEEB}" destId="{2D995558-EC2C-44DE-9C8B-200BA0306436}" srcOrd="0" destOrd="2" presId="urn:microsoft.com/office/officeart/2005/8/layout/hList6"/>
    <dgm:cxn modelId="{C5764089-615E-466E-977B-0874876E87EC}" type="presOf" srcId="{047D91C7-C287-4AFA-AB30-8136882DE50D}" destId="{4132A4F0-BB4B-4E41-A42B-8666A6E94A11}" srcOrd="0" destOrd="2" presId="urn:microsoft.com/office/officeart/2005/8/layout/hList6"/>
    <dgm:cxn modelId="{986D858A-DED1-4915-BB79-27B39B8C2CD1}" type="presOf" srcId="{E80B11F9-BD7D-48D5-A240-9B5E58D6C1E9}" destId="{4132A4F0-BB4B-4E41-A42B-8666A6E94A11}" srcOrd="0" destOrd="1" presId="urn:microsoft.com/office/officeart/2005/8/layout/hList6"/>
    <dgm:cxn modelId="{7C9EAFA9-168B-4ECA-B7D4-DF2BB082F46C}" type="presOf" srcId="{E2FB244B-F565-4E8E-9DDC-795631CE398A}" destId="{DAC9FC82-9829-4486-86C6-4E3DA5E56D6A}" srcOrd="0" destOrd="2" presId="urn:microsoft.com/office/officeart/2005/8/layout/hList6"/>
    <dgm:cxn modelId="{EFEE96C1-A14C-4D07-94E8-3D58B5C3D132}" type="presOf" srcId="{1B32A16A-4910-48C5-B3FE-15E8E1F2E0C5}" destId="{2D995558-EC2C-44DE-9C8B-200BA0306436}" srcOrd="0" destOrd="1" presId="urn:microsoft.com/office/officeart/2005/8/layout/hList6"/>
    <dgm:cxn modelId="{D0C701CD-E42C-49A9-9A03-7139712651DF}" srcId="{DE015CAA-4228-4F31-BF90-629CFFD4A310}" destId="{9D160C00-2C89-4EE2-830E-BBBD127F4137}" srcOrd="0" destOrd="0" parTransId="{3B612AC9-542B-459D-8672-23ABE08D2CE4}" sibTransId="{702EF142-F636-4C4F-8CE9-583656E96EB1}"/>
    <dgm:cxn modelId="{5DE87CDA-930E-4B80-9EEA-FEABF74EBAC9}" srcId="{1653892B-73F4-45AD-87AC-CC3B4138C4B7}" destId="{E80B11F9-BD7D-48D5-A240-9B5E58D6C1E9}" srcOrd="0" destOrd="0" parTransId="{24A12AC7-D894-4000-A9DD-79EF74137038}" sibTransId="{BD2E4925-0D79-450D-A8F2-FA6D2B57C125}"/>
    <dgm:cxn modelId="{33771FDB-BF6F-4337-95BC-731DCDBC104F}" type="presOf" srcId="{2A73CB7B-D10D-4018-BD1F-7FE4574AE022}" destId="{2D995558-EC2C-44DE-9C8B-200BA0306436}" srcOrd="0" destOrd="0" presId="urn:microsoft.com/office/officeart/2005/8/layout/hList6"/>
    <dgm:cxn modelId="{714F73F3-F4D9-4DF9-AEC6-9B7481FE474E}" type="presOf" srcId="{DE015CAA-4228-4F31-BF90-629CFFD4A310}" destId="{DAC9FC82-9829-4486-86C6-4E3DA5E56D6A}" srcOrd="0" destOrd="0" presId="urn:microsoft.com/office/officeart/2005/8/layout/hList6"/>
    <dgm:cxn modelId="{9C6482FE-AC0D-4E9A-8C55-633AC49096D0}" srcId="{DE015CAA-4228-4F31-BF90-629CFFD4A310}" destId="{E2FB244B-F565-4E8E-9DDC-795631CE398A}" srcOrd="1" destOrd="0" parTransId="{B87CFED8-18AE-4A17-AFB9-3EBBCF8428A8}" sibTransId="{8349FE80-5E99-44AD-9D51-6477131D04BE}"/>
    <dgm:cxn modelId="{22F4EBE6-5873-4026-909B-1EE3CD72BF4C}" type="presParOf" srcId="{3891B04C-F669-41E3-8BCF-EA87F0337B1F}" destId="{2D995558-EC2C-44DE-9C8B-200BA0306436}" srcOrd="0" destOrd="0" presId="urn:microsoft.com/office/officeart/2005/8/layout/hList6"/>
    <dgm:cxn modelId="{B6B1EF82-148A-46AB-82B7-CA0327EAD465}" type="presParOf" srcId="{3891B04C-F669-41E3-8BCF-EA87F0337B1F}" destId="{B44691A1-7F54-45FE-B2AD-E55397D99E01}" srcOrd="1" destOrd="0" presId="urn:microsoft.com/office/officeart/2005/8/layout/hList6"/>
    <dgm:cxn modelId="{39F124D7-6DEE-49DE-89DA-3B80E52EB589}" type="presParOf" srcId="{3891B04C-F669-41E3-8BCF-EA87F0337B1F}" destId="{DAC9FC82-9829-4486-86C6-4E3DA5E56D6A}" srcOrd="2" destOrd="0" presId="urn:microsoft.com/office/officeart/2005/8/layout/hList6"/>
    <dgm:cxn modelId="{6DEECEF2-C2F5-40F3-A79A-66CA526AC190}" type="presParOf" srcId="{3891B04C-F669-41E3-8BCF-EA87F0337B1F}" destId="{D1D03F82-410C-4023-89FD-F713378246A7}" srcOrd="3" destOrd="0" presId="urn:microsoft.com/office/officeart/2005/8/layout/hList6"/>
    <dgm:cxn modelId="{5F8C2106-3C8D-4B6E-97F4-11AE055B28AE}" type="presParOf" srcId="{3891B04C-F669-41E3-8BCF-EA87F0337B1F}" destId="{4132A4F0-BB4B-4E41-A42B-8666A6E94A1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621EA9-41E2-47C9-B363-215F0A7151C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660BD39-30BF-4C8F-B41C-CE1B86F164EC}">
      <dgm:prSet phldrT="[Text]"/>
      <dgm:spPr/>
      <dgm:t>
        <a:bodyPr/>
        <a:lstStyle/>
        <a:p>
          <a:r>
            <a:rPr lang="en-US"/>
            <a:t>12-Step (substance use)</a:t>
          </a:r>
        </a:p>
      </dgm:t>
    </dgm:pt>
    <dgm:pt modelId="{6035A369-71E4-4661-BED4-3CFAD695754D}" type="parTrans" cxnId="{5C9AFE40-B827-49DD-9214-E51D7A272A64}">
      <dgm:prSet/>
      <dgm:spPr/>
      <dgm:t>
        <a:bodyPr/>
        <a:lstStyle/>
        <a:p>
          <a:endParaRPr lang="en-US"/>
        </a:p>
      </dgm:t>
    </dgm:pt>
    <dgm:pt modelId="{69754596-FE70-440F-A3FD-4F04AE1CB48B}" type="sibTrans" cxnId="{5C9AFE40-B827-49DD-9214-E51D7A272A64}">
      <dgm:prSet/>
      <dgm:spPr/>
      <dgm:t>
        <a:bodyPr/>
        <a:lstStyle/>
        <a:p>
          <a:endParaRPr lang="en-US"/>
        </a:p>
      </dgm:t>
    </dgm:pt>
    <dgm:pt modelId="{0D090D94-E454-430F-BBB7-2B8A42FA8F01}">
      <dgm:prSet phldrT="[Text]"/>
      <dgm:spPr/>
      <dgm:t>
        <a:bodyPr/>
        <a:lstStyle/>
        <a:p>
          <a:r>
            <a:rPr lang="en-US"/>
            <a:t>Adolescents</a:t>
          </a:r>
        </a:p>
      </dgm:t>
    </dgm:pt>
    <dgm:pt modelId="{41AFD281-08C5-4118-BBAF-412C03DA9548}" type="parTrans" cxnId="{E90C1A5D-4FA4-4BCB-BAC8-A45A865640EF}">
      <dgm:prSet/>
      <dgm:spPr/>
      <dgm:t>
        <a:bodyPr/>
        <a:lstStyle/>
        <a:p>
          <a:endParaRPr lang="en-US"/>
        </a:p>
      </dgm:t>
    </dgm:pt>
    <dgm:pt modelId="{56D198B6-A016-4616-AB3D-BD99334AD2D6}" type="sibTrans" cxnId="{E90C1A5D-4FA4-4BCB-BAC8-A45A865640EF}">
      <dgm:prSet/>
      <dgm:spPr/>
      <dgm:t>
        <a:bodyPr/>
        <a:lstStyle/>
        <a:p>
          <a:endParaRPr lang="en-US"/>
        </a:p>
      </dgm:t>
    </dgm:pt>
    <dgm:pt modelId="{343DB69B-AAE6-4884-8C78-DDD792B02925}">
      <dgm:prSet phldrT="[Text]"/>
      <dgm:spPr/>
      <dgm:t>
        <a:bodyPr/>
        <a:lstStyle/>
        <a:p>
          <a:r>
            <a:rPr lang="en-US"/>
            <a:t>Spiritual/religious-based</a:t>
          </a:r>
        </a:p>
      </dgm:t>
    </dgm:pt>
    <dgm:pt modelId="{E3C298C9-FE6A-4729-ABBE-70C9F005E095}" type="parTrans" cxnId="{6C9CE806-0CE9-4E12-BBA8-F003D32FE801}">
      <dgm:prSet/>
      <dgm:spPr/>
      <dgm:t>
        <a:bodyPr/>
        <a:lstStyle/>
        <a:p>
          <a:endParaRPr lang="en-US"/>
        </a:p>
      </dgm:t>
    </dgm:pt>
    <dgm:pt modelId="{029B0CF4-156B-49D6-8EDB-6FAC537E5900}" type="sibTrans" cxnId="{6C9CE806-0CE9-4E12-BBA8-F003D32FE801}">
      <dgm:prSet/>
      <dgm:spPr/>
      <dgm:t>
        <a:bodyPr/>
        <a:lstStyle/>
        <a:p>
          <a:endParaRPr lang="en-US"/>
        </a:p>
      </dgm:t>
    </dgm:pt>
    <dgm:pt modelId="{4406DB87-1F44-4CBB-AF14-014289DE328B}">
      <dgm:prSet phldrT="[Text]"/>
      <dgm:spPr/>
      <dgm:t>
        <a:bodyPr/>
        <a:lstStyle/>
        <a:p>
          <a:r>
            <a:rPr lang="en-US"/>
            <a:t>LGBTQ+</a:t>
          </a:r>
        </a:p>
      </dgm:t>
    </dgm:pt>
    <dgm:pt modelId="{1B4FAFAD-B5CC-4B55-9552-F3881B01AE12}" type="parTrans" cxnId="{C9867D4E-1AD5-4C1A-9A01-248D249684F2}">
      <dgm:prSet/>
      <dgm:spPr/>
      <dgm:t>
        <a:bodyPr/>
        <a:lstStyle/>
        <a:p>
          <a:endParaRPr lang="en-US"/>
        </a:p>
      </dgm:t>
    </dgm:pt>
    <dgm:pt modelId="{A788FDF1-AEBD-4206-A91C-6E4DBA79123D}" type="sibTrans" cxnId="{C9867D4E-1AD5-4C1A-9A01-248D249684F2}">
      <dgm:prSet/>
      <dgm:spPr/>
      <dgm:t>
        <a:bodyPr/>
        <a:lstStyle/>
        <a:p>
          <a:endParaRPr lang="en-US"/>
        </a:p>
      </dgm:t>
    </dgm:pt>
    <dgm:pt modelId="{F1491DCD-BC21-4EFB-B7FF-5DEEF36A0B71}">
      <dgm:prSet phldrT="[Text]"/>
      <dgm:spPr/>
      <dgm:t>
        <a:bodyPr/>
        <a:lstStyle/>
        <a:p>
          <a:r>
            <a:rPr lang="en-US"/>
            <a:t>Military/Veterans</a:t>
          </a:r>
        </a:p>
      </dgm:t>
    </dgm:pt>
    <dgm:pt modelId="{C079B279-B9E1-45CE-BF85-A00CED4C3535}" type="parTrans" cxnId="{BF384B47-350C-425E-9521-29905F6CFB82}">
      <dgm:prSet/>
      <dgm:spPr/>
    </dgm:pt>
    <dgm:pt modelId="{C0740072-57C7-446C-BE4B-5EAC0EC2B576}" type="sibTrans" cxnId="{BF384B47-350C-425E-9521-29905F6CFB82}">
      <dgm:prSet/>
      <dgm:spPr/>
    </dgm:pt>
    <dgm:pt modelId="{BFBAAFE3-3601-4893-A17C-164E36CB28EB}">
      <dgm:prSet phldrT="[Text]"/>
      <dgm:spPr/>
      <dgm:t>
        <a:bodyPr/>
        <a:lstStyle/>
        <a:p>
          <a:r>
            <a:rPr lang="en-US"/>
            <a:t>Minorities</a:t>
          </a:r>
        </a:p>
      </dgm:t>
    </dgm:pt>
    <dgm:pt modelId="{2EFE0559-9315-46A8-8057-40576E47631A}" type="parTrans" cxnId="{63D8CC22-01BF-40F6-87C9-6C54035F05E0}">
      <dgm:prSet/>
      <dgm:spPr/>
    </dgm:pt>
    <dgm:pt modelId="{5676248C-BBAF-4252-BA07-EAE5C19EC48A}" type="sibTrans" cxnId="{63D8CC22-01BF-40F6-87C9-6C54035F05E0}">
      <dgm:prSet/>
      <dgm:spPr/>
    </dgm:pt>
    <dgm:pt modelId="{33C4B793-3D92-4165-A3CB-387CE3BDA413}">
      <dgm:prSet phldrT="[Text]"/>
      <dgm:spPr/>
      <dgm:t>
        <a:bodyPr/>
        <a:lstStyle/>
        <a:p>
          <a:r>
            <a:rPr lang="en-US"/>
            <a:t>Others?</a:t>
          </a:r>
        </a:p>
      </dgm:t>
    </dgm:pt>
    <dgm:pt modelId="{B8877FED-2960-4F02-95AD-694B1A5F6BDF}" type="parTrans" cxnId="{8F689BE0-8C00-48F4-B1D5-78A0BAF91E70}">
      <dgm:prSet/>
      <dgm:spPr/>
    </dgm:pt>
    <dgm:pt modelId="{58043474-B2CA-4407-9CDD-2F16A0A0B64D}" type="sibTrans" cxnId="{8F689BE0-8C00-48F4-B1D5-78A0BAF91E70}">
      <dgm:prSet/>
      <dgm:spPr/>
    </dgm:pt>
    <dgm:pt modelId="{C590700C-6616-4490-A925-930ED8CAE152}" type="pres">
      <dgm:prSet presAssocID="{C5621EA9-41E2-47C9-B363-215F0A7151C2}" presName="linear" presStyleCnt="0">
        <dgm:presLayoutVars>
          <dgm:animLvl val="lvl"/>
          <dgm:resizeHandles val="exact"/>
        </dgm:presLayoutVars>
      </dgm:prSet>
      <dgm:spPr/>
    </dgm:pt>
    <dgm:pt modelId="{1E79DEB3-5744-49EB-BFF8-EE408D5729EB}" type="pres">
      <dgm:prSet presAssocID="{B660BD39-30BF-4C8F-B41C-CE1B86F164EC}" presName="parentText" presStyleLbl="node1" presStyleIdx="0" presStyleCnt="7">
        <dgm:presLayoutVars>
          <dgm:chMax val="0"/>
          <dgm:bulletEnabled val="1"/>
        </dgm:presLayoutVars>
      </dgm:prSet>
      <dgm:spPr/>
    </dgm:pt>
    <dgm:pt modelId="{2384CEE1-F2C1-477C-B6A9-18835FCD366A}" type="pres">
      <dgm:prSet presAssocID="{69754596-FE70-440F-A3FD-4F04AE1CB48B}" presName="spacer" presStyleCnt="0"/>
      <dgm:spPr/>
    </dgm:pt>
    <dgm:pt modelId="{1BB10E63-A3F7-4973-AE87-FC8BC156C26A}" type="pres">
      <dgm:prSet presAssocID="{0D090D94-E454-430F-BBB7-2B8A42FA8F01}" presName="parentText" presStyleLbl="node1" presStyleIdx="1" presStyleCnt="7">
        <dgm:presLayoutVars>
          <dgm:chMax val="0"/>
          <dgm:bulletEnabled val="1"/>
        </dgm:presLayoutVars>
      </dgm:prSet>
      <dgm:spPr/>
    </dgm:pt>
    <dgm:pt modelId="{8FB6B4FF-9958-42FC-A8F3-8E0B19D6DCBF}" type="pres">
      <dgm:prSet presAssocID="{56D198B6-A016-4616-AB3D-BD99334AD2D6}" presName="spacer" presStyleCnt="0"/>
      <dgm:spPr/>
    </dgm:pt>
    <dgm:pt modelId="{7138AC7C-08BA-4793-8C42-928CA190E2CC}" type="pres">
      <dgm:prSet presAssocID="{343DB69B-AAE6-4884-8C78-DDD792B02925}" presName="parentText" presStyleLbl="node1" presStyleIdx="2" presStyleCnt="7">
        <dgm:presLayoutVars>
          <dgm:chMax val="0"/>
          <dgm:bulletEnabled val="1"/>
        </dgm:presLayoutVars>
      </dgm:prSet>
      <dgm:spPr/>
    </dgm:pt>
    <dgm:pt modelId="{19052094-F22A-4F8D-A25F-2E396C2C9E4D}" type="pres">
      <dgm:prSet presAssocID="{029B0CF4-156B-49D6-8EDB-6FAC537E5900}" presName="spacer" presStyleCnt="0"/>
      <dgm:spPr/>
    </dgm:pt>
    <dgm:pt modelId="{C99614FF-90FC-45EF-84B3-C4478446A027}" type="pres">
      <dgm:prSet presAssocID="{4406DB87-1F44-4CBB-AF14-014289DE328B}" presName="parentText" presStyleLbl="node1" presStyleIdx="3" presStyleCnt="7">
        <dgm:presLayoutVars>
          <dgm:chMax val="0"/>
          <dgm:bulletEnabled val="1"/>
        </dgm:presLayoutVars>
      </dgm:prSet>
      <dgm:spPr/>
    </dgm:pt>
    <dgm:pt modelId="{DB909A23-F22A-4329-AC25-FD6790A16282}" type="pres">
      <dgm:prSet presAssocID="{A788FDF1-AEBD-4206-A91C-6E4DBA79123D}" presName="spacer" presStyleCnt="0"/>
      <dgm:spPr/>
    </dgm:pt>
    <dgm:pt modelId="{787A2C10-C317-4CA7-81F8-705A72676156}" type="pres">
      <dgm:prSet presAssocID="{F1491DCD-BC21-4EFB-B7FF-5DEEF36A0B71}" presName="parentText" presStyleLbl="node1" presStyleIdx="4" presStyleCnt="7">
        <dgm:presLayoutVars>
          <dgm:chMax val="0"/>
          <dgm:bulletEnabled val="1"/>
        </dgm:presLayoutVars>
      </dgm:prSet>
      <dgm:spPr/>
    </dgm:pt>
    <dgm:pt modelId="{1B74DA3C-C1F9-4486-B732-FE24F50E8C67}" type="pres">
      <dgm:prSet presAssocID="{C0740072-57C7-446C-BE4B-5EAC0EC2B576}" presName="spacer" presStyleCnt="0"/>
      <dgm:spPr/>
    </dgm:pt>
    <dgm:pt modelId="{107C13B8-AD7B-4D52-95AA-1E58E15A89AF}" type="pres">
      <dgm:prSet presAssocID="{BFBAAFE3-3601-4893-A17C-164E36CB28EB}" presName="parentText" presStyleLbl="node1" presStyleIdx="5" presStyleCnt="7">
        <dgm:presLayoutVars>
          <dgm:chMax val="0"/>
          <dgm:bulletEnabled val="1"/>
        </dgm:presLayoutVars>
      </dgm:prSet>
      <dgm:spPr/>
    </dgm:pt>
    <dgm:pt modelId="{AFF4E783-3EA3-4F37-BCCE-67BA562C95EB}" type="pres">
      <dgm:prSet presAssocID="{5676248C-BBAF-4252-BA07-EAE5C19EC48A}" presName="spacer" presStyleCnt="0"/>
      <dgm:spPr/>
    </dgm:pt>
    <dgm:pt modelId="{51EFC3FA-E316-410D-A98A-79F1FC6839B0}" type="pres">
      <dgm:prSet presAssocID="{33C4B793-3D92-4165-A3CB-387CE3BDA413}" presName="parentText" presStyleLbl="node1" presStyleIdx="6" presStyleCnt="7">
        <dgm:presLayoutVars>
          <dgm:chMax val="0"/>
          <dgm:bulletEnabled val="1"/>
        </dgm:presLayoutVars>
      </dgm:prSet>
      <dgm:spPr/>
    </dgm:pt>
  </dgm:ptLst>
  <dgm:cxnLst>
    <dgm:cxn modelId="{6C9CE806-0CE9-4E12-BBA8-F003D32FE801}" srcId="{C5621EA9-41E2-47C9-B363-215F0A7151C2}" destId="{343DB69B-AAE6-4884-8C78-DDD792B02925}" srcOrd="2" destOrd="0" parTransId="{E3C298C9-FE6A-4729-ABBE-70C9F005E095}" sibTransId="{029B0CF4-156B-49D6-8EDB-6FAC537E5900}"/>
    <dgm:cxn modelId="{89C5950A-EFA6-4C82-81EC-0D0A89264986}" type="presOf" srcId="{BFBAAFE3-3601-4893-A17C-164E36CB28EB}" destId="{107C13B8-AD7B-4D52-95AA-1E58E15A89AF}" srcOrd="0" destOrd="0" presId="urn:microsoft.com/office/officeart/2005/8/layout/vList2"/>
    <dgm:cxn modelId="{A2708C17-953D-454D-846C-96AE76814FD6}" type="presOf" srcId="{B660BD39-30BF-4C8F-B41C-CE1B86F164EC}" destId="{1E79DEB3-5744-49EB-BFF8-EE408D5729EB}" srcOrd="0" destOrd="0" presId="urn:microsoft.com/office/officeart/2005/8/layout/vList2"/>
    <dgm:cxn modelId="{4318BC1C-F245-49F6-8515-8B706F3008D4}" type="presOf" srcId="{0D090D94-E454-430F-BBB7-2B8A42FA8F01}" destId="{1BB10E63-A3F7-4973-AE87-FC8BC156C26A}" srcOrd="0" destOrd="0" presId="urn:microsoft.com/office/officeart/2005/8/layout/vList2"/>
    <dgm:cxn modelId="{63D8CC22-01BF-40F6-87C9-6C54035F05E0}" srcId="{C5621EA9-41E2-47C9-B363-215F0A7151C2}" destId="{BFBAAFE3-3601-4893-A17C-164E36CB28EB}" srcOrd="5" destOrd="0" parTransId="{2EFE0559-9315-46A8-8057-40576E47631A}" sibTransId="{5676248C-BBAF-4252-BA07-EAE5C19EC48A}"/>
    <dgm:cxn modelId="{5C9AFE40-B827-49DD-9214-E51D7A272A64}" srcId="{C5621EA9-41E2-47C9-B363-215F0A7151C2}" destId="{B660BD39-30BF-4C8F-B41C-CE1B86F164EC}" srcOrd="0" destOrd="0" parTransId="{6035A369-71E4-4661-BED4-3CFAD695754D}" sibTransId="{69754596-FE70-440F-A3FD-4F04AE1CB48B}"/>
    <dgm:cxn modelId="{E90C1A5D-4FA4-4BCB-BAC8-A45A865640EF}" srcId="{C5621EA9-41E2-47C9-B363-215F0A7151C2}" destId="{0D090D94-E454-430F-BBB7-2B8A42FA8F01}" srcOrd="1" destOrd="0" parTransId="{41AFD281-08C5-4118-BBAF-412C03DA9548}" sibTransId="{56D198B6-A016-4616-AB3D-BD99334AD2D6}"/>
    <dgm:cxn modelId="{BF384B47-350C-425E-9521-29905F6CFB82}" srcId="{C5621EA9-41E2-47C9-B363-215F0A7151C2}" destId="{F1491DCD-BC21-4EFB-B7FF-5DEEF36A0B71}" srcOrd="4" destOrd="0" parTransId="{C079B279-B9E1-45CE-BF85-A00CED4C3535}" sibTransId="{C0740072-57C7-446C-BE4B-5EAC0EC2B576}"/>
    <dgm:cxn modelId="{C9867D4E-1AD5-4C1A-9A01-248D249684F2}" srcId="{C5621EA9-41E2-47C9-B363-215F0A7151C2}" destId="{4406DB87-1F44-4CBB-AF14-014289DE328B}" srcOrd="3" destOrd="0" parTransId="{1B4FAFAD-B5CC-4B55-9552-F3881B01AE12}" sibTransId="{A788FDF1-AEBD-4206-A91C-6E4DBA79123D}"/>
    <dgm:cxn modelId="{A0D4267E-00B7-43D3-89AA-D84FDE9FE302}" type="presOf" srcId="{343DB69B-AAE6-4884-8C78-DDD792B02925}" destId="{7138AC7C-08BA-4793-8C42-928CA190E2CC}" srcOrd="0" destOrd="0" presId="urn:microsoft.com/office/officeart/2005/8/layout/vList2"/>
    <dgm:cxn modelId="{6CC08590-BD01-49BF-9EAE-B7BDEC93913A}" type="presOf" srcId="{F1491DCD-BC21-4EFB-B7FF-5DEEF36A0B71}" destId="{787A2C10-C317-4CA7-81F8-705A72676156}" srcOrd="0" destOrd="0" presId="urn:microsoft.com/office/officeart/2005/8/layout/vList2"/>
    <dgm:cxn modelId="{0E611297-644A-46BB-8969-861E101D3A66}" type="presOf" srcId="{33C4B793-3D92-4165-A3CB-387CE3BDA413}" destId="{51EFC3FA-E316-410D-A98A-79F1FC6839B0}" srcOrd="0" destOrd="0" presId="urn:microsoft.com/office/officeart/2005/8/layout/vList2"/>
    <dgm:cxn modelId="{8F689BE0-8C00-48F4-B1D5-78A0BAF91E70}" srcId="{C5621EA9-41E2-47C9-B363-215F0A7151C2}" destId="{33C4B793-3D92-4165-A3CB-387CE3BDA413}" srcOrd="6" destOrd="0" parTransId="{B8877FED-2960-4F02-95AD-694B1A5F6BDF}" sibTransId="{58043474-B2CA-4407-9CDD-2F16A0A0B64D}"/>
    <dgm:cxn modelId="{4F60EBF2-5C7E-4D63-95C6-1DC910F327DF}" type="presOf" srcId="{C5621EA9-41E2-47C9-B363-215F0A7151C2}" destId="{C590700C-6616-4490-A925-930ED8CAE152}" srcOrd="0" destOrd="0" presId="urn:microsoft.com/office/officeart/2005/8/layout/vList2"/>
    <dgm:cxn modelId="{B10B97FC-748E-4B62-B1F2-FEAD3BB3BE5A}" type="presOf" srcId="{4406DB87-1F44-4CBB-AF14-014289DE328B}" destId="{C99614FF-90FC-45EF-84B3-C4478446A027}" srcOrd="0" destOrd="0" presId="urn:microsoft.com/office/officeart/2005/8/layout/vList2"/>
    <dgm:cxn modelId="{82E6D483-A306-401A-BA0B-C7E614DD2FEF}" type="presParOf" srcId="{C590700C-6616-4490-A925-930ED8CAE152}" destId="{1E79DEB3-5744-49EB-BFF8-EE408D5729EB}" srcOrd="0" destOrd="0" presId="urn:microsoft.com/office/officeart/2005/8/layout/vList2"/>
    <dgm:cxn modelId="{7C260725-527F-4D4F-B20C-8BCF4AE5F9A9}" type="presParOf" srcId="{C590700C-6616-4490-A925-930ED8CAE152}" destId="{2384CEE1-F2C1-477C-B6A9-18835FCD366A}" srcOrd="1" destOrd="0" presId="urn:microsoft.com/office/officeart/2005/8/layout/vList2"/>
    <dgm:cxn modelId="{7F2B795A-0BFF-4074-8179-B19998FDACEE}" type="presParOf" srcId="{C590700C-6616-4490-A925-930ED8CAE152}" destId="{1BB10E63-A3F7-4973-AE87-FC8BC156C26A}" srcOrd="2" destOrd="0" presId="urn:microsoft.com/office/officeart/2005/8/layout/vList2"/>
    <dgm:cxn modelId="{4B6009E7-A180-4EBD-9552-0A2C892915BF}" type="presParOf" srcId="{C590700C-6616-4490-A925-930ED8CAE152}" destId="{8FB6B4FF-9958-42FC-A8F3-8E0B19D6DCBF}" srcOrd="3" destOrd="0" presId="urn:microsoft.com/office/officeart/2005/8/layout/vList2"/>
    <dgm:cxn modelId="{83C680C5-14FF-4241-BF84-6A4A2925DD2E}" type="presParOf" srcId="{C590700C-6616-4490-A925-930ED8CAE152}" destId="{7138AC7C-08BA-4793-8C42-928CA190E2CC}" srcOrd="4" destOrd="0" presId="urn:microsoft.com/office/officeart/2005/8/layout/vList2"/>
    <dgm:cxn modelId="{0B3E6971-B08F-4F02-ACA5-3BC7FBBA30E0}" type="presParOf" srcId="{C590700C-6616-4490-A925-930ED8CAE152}" destId="{19052094-F22A-4F8D-A25F-2E396C2C9E4D}" srcOrd="5" destOrd="0" presId="urn:microsoft.com/office/officeart/2005/8/layout/vList2"/>
    <dgm:cxn modelId="{2637E1E9-5193-48F3-AEFC-92466252E6FB}" type="presParOf" srcId="{C590700C-6616-4490-A925-930ED8CAE152}" destId="{C99614FF-90FC-45EF-84B3-C4478446A027}" srcOrd="6" destOrd="0" presId="urn:microsoft.com/office/officeart/2005/8/layout/vList2"/>
    <dgm:cxn modelId="{7BD71AFD-C330-4AD8-BAFE-45DC58748829}" type="presParOf" srcId="{C590700C-6616-4490-A925-930ED8CAE152}" destId="{DB909A23-F22A-4329-AC25-FD6790A16282}" srcOrd="7" destOrd="0" presId="urn:microsoft.com/office/officeart/2005/8/layout/vList2"/>
    <dgm:cxn modelId="{C680B044-DEC9-4531-BD63-8C901614CBCA}" type="presParOf" srcId="{C590700C-6616-4490-A925-930ED8CAE152}" destId="{787A2C10-C317-4CA7-81F8-705A72676156}" srcOrd="8" destOrd="0" presId="urn:microsoft.com/office/officeart/2005/8/layout/vList2"/>
    <dgm:cxn modelId="{2D5B1C0A-E8D2-48B8-A312-C54C1E8EE913}" type="presParOf" srcId="{C590700C-6616-4490-A925-930ED8CAE152}" destId="{1B74DA3C-C1F9-4486-B732-FE24F50E8C67}" srcOrd="9" destOrd="0" presId="urn:microsoft.com/office/officeart/2005/8/layout/vList2"/>
    <dgm:cxn modelId="{9E05A9AA-992F-428F-9029-F81EFD951C80}" type="presParOf" srcId="{C590700C-6616-4490-A925-930ED8CAE152}" destId="{107C13B8-AD7B-4D52-95AA-1E58E15A89AF}" srcOrd="10" destOrd="0" presId="urn:microsoft.com/office/officeart/2005/8/layout/vList2"/>
    <dgm:cxn modelId="{EB9F8A27-71E3-4B8A-BD9B-EEE9F06780B5}" type="presParOf" srcId="{C590700C-6616-4490-A925-930ED8CAE152}" destId="{AFF4E783-3EA3-4F37-BCCE-67BA562C95EB}" srcOrd="11" destOrd="0" presId="urn:microsoft.com/office/officeart/2005/8/layout/vList2"/>
    <dgm:cxn modelId="{154CEBD4-29AF-4D14-A47D-A9957C33746A}" type="presParOf" srcId="{C590700C-6616-4490-A925-930ED8CAE152}" destId="{51EFC3FA-E316-410D-A98A-79F1FC6839B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02DEBB-2A09-4586-B99E-2A610B4A9038}" type="doc">
      <dgm:prSet loTypeId="urn:microsoft.com/office/officeart/2005/8/layout/venn1" loCatId="relationship" qsTypeId="urn:microsoft.com/office/officeart/2005/8/quickstyle/simple1" qsCatId="simple" csTypeId="urn:microsoft.com/office/officeart/2005/8/colors/colorful1" csCatId="colorful" phldr="1"/>
      <dgm:spPr/>
    </dgm:pt>
    <dgm:pt modelId="{B52BBA1F-3A10-4AC5-9742-BCE49335EA72}">
      <dgm:prSet phldrT="[Text]"/>
      <dgm:spPr/>
      <dgm:t>
        <a:bodyPr/>
        <a:lstStyle/>
        <a:p>
          <a:r>
            <a:rPr lang="en-US"/>
            <a:t>Content</a:t>
          </a:r>
        </a:p>
      </dgm:t>
    </dgm:pt>
    <dgm:pt modelId="{710825BD-094C-4708-B0C2-B881F463B0AE}" type="parTrans" cxnId="{07C55792-FD69-4694-9CAC-7FE31964631A}">
      <dgm:prSet/>
      <dgm:spPr/>
      <dgm:t>
        <a:bodyPr/>
        <a:lstStyle/>
        <a:p>
          <a:endParaRPr lang="en-US"/>
        </a:p>
      </dgm:t>
    </dgm:pt>
    <dgm:pt modelId="{CB694E1F-C2BE-47E6-9E38-1C02F4932FD9}" type="sibTrans" cxnId="{07C55792-FD69-4694-9CAC-7FE31964631A}">
      <dgm:prSet/>
      <dgm:spPr/>
      <dgm:t>
        <a:bodyPr/>
        <a:lstStyle/>
        <a:p>
          <a:endParaRPr lang="en-US"/>
        </a:p>
      </dgm:t>
    </dgm:pt>
    <dgm:pt modelId="{DA09C750-16C7-4AFF-A32E-1E478A5A9186}">
      <dgm:prSet phldrT="[Text]"/>
      <dgm:spPr/>
      <dgm:t>
        <a:bodyPr/>
        <a:lstStyle/>
        <a:p>
          <a:r>
            <a:rPr lang="en-US"/>
            <a:t>Timing</a:t>
          </a:r>
        </a:p>
      </dgm:t>
    </dgm:pt>
    <dgm:pt modelId="{5491F182-B88F-4727-99C9-FFE7889BD33B}" type="parTrans" cxnId="{2592752D-FC15-4626-A4B7-9B3546F8D16A}">
      <dgm:prSet/>
      <dgm:spPr/>
      <dgm:t>
        <a:bodyPr/>
        <a:lstStyle/>
        <a:p>
          <a:endParaRPr lang="en-US"/>
        </a:p>
      </dgm:t>
    </dgm:pt>
    <dgm:pt modelId="{0F6E20D2-EDA1-45B6-BCC0-6E46CEAF3C57}" type="sibTrans" cxnId="{2592752D-FC15-4626-A4B7-9B3546F8D16A}">
      <dgm:prSet/>
      <dgm:spPr/>
      <dgm:t>
        <a:bodyPr/>
        <a:lstStyle/>
        <a:p>
          <a:endParaRPr lang="en-US"/>
        </a:p>
      </dgm:t>
    </dgm:pt>
    <dgm:pt modelId="{35E381DD-4129-472D-9E5A-2E34141C9F00}">
      <dgm:prSet phldrT="[Text]"/>
      <dgm:spPr/>
      <dgm:t>
        <a:bodyPr/>
        <a:lstStyle/>
        <a:p>
          <a:r>
            <a:rPr lang="en-US"/>
            <a:t>Intensity</a:t>
          </a:r>
        </a:p>
      </dgm:t>
    </dgm:pt>
    <dgm:pt modelId="{8B1485B6-5735-423E-8F02-D6C4DF2FCF20}" type="parTrans" cxnId="{4D7E3655-BFCF-441C-B7EB-565086E98FCC}">
      <dgm:prSet/>
      <dgm:spPr/>
      <dgm:t>
        <a:bodyPr/>
        <a:lstStyle/>
        <a:p>
          <a:endParaRPr lang="en-US"/>
        </a:p>
      </dgm:t>
    </dgm:pt>
    <dgm:pt modelId="{6B330CEA-EAED-4F0E-95D7-9617099D3FFB}" type="sibTrans" cxnId="{4D7E3655-BFCF-441C-B7EB-565086E98FCC}">
      <dgm:prSet/>
      <dgm:spPr/>
      <dgm:t>
        <a:bodyPr/>
        <a:lstStyle/>
        <a:p>
          <a:endParaRPr lang="en-US"/>
        </a:p>
      </dgm:t>
    </dgm:pt>
    <dgm:pt modelId="{87D4A8B3-D591-4065-B881-EEBF2E878C71}" type="pres">
      <dgm:prSet presAssocID="{6702DEBB-2A09-4586-B99E-2A610B4A9038}" presName="compositeShape" presStyleCnt="0">
        <dgm:presLayoutVars>
          <dgm:chMax val="7"/>
          <dgm:dir/>
          <dgm:resizeHandles val="exact"/>
        </dgm:presLayoutVars>
      </dgm:prSet>
      <dgm:spPr/>
    </dgm:pt>
    <dgm:pt modelId="{DF04C28F-96BA-43F6-ACE8-7C5163C4FF6D}" type="pres">
      <dgm:prSet presAssocID="{B52BBA1F-3A10-4AC5-9742-BCE49335EA72}" presName="circ1" presStyleLbl="vennNode1" presStyleIdx="0" presStyleCnt="3"/>
      <dgm:spPr/>
    </dgm:pt>
    <dgm:pt modelId="{3E98C429-68CC-4366-9322-228C503E593D}" type="pres">
      <dgm:prSet presAssocID="{B52BBA1F-3A10-4AC5-9742-BCE49335EA72}" presName="circ1Tx" presStyleLbl="revTx" presStyleIdx="0" presStyleCnt="0">
        <dgm:presLayoutVars>
          <dgm:chMax val="0"/>
          <dgm:chPref val="0"/>
          <dgm:bulletEnabled val="1"/>
        </dgm:presLayoutVars>
      </dgm:prSet>
      <dgm:spPr/>
    </dgm:pt>
    <dgm:pt modelId="{9E1AF6D4-AA84-4BE3-8A14-BBBA1A263E15}" type="pres">
      <dgm:prSet presAssocID="{DA09C750-16C7-4AFF-A32E-1E478A5A9186}" presName="circ2" presStyleLbl="vennNode1" presStyleIdx="1" presStyleCnt="3"/>
      <dgm:spPr/>
    </dgm:pt>
    <dgm:pt modelId="{9214D8FC-9171-491A-95BC-5E3E97526812}" type="pres">
      <dgm:prSet presAssocID="{DA09C750-16C7-4AFF-A32E-1E478A5A9186}" presName="circ2Tx" presStyleLbl="revTx" presStyleIdx="0" presStyleCnt="0">
        <dgm:presLayoutVars>
          <dgm:chMax val="0"/>
          <dgm:chPref val="0"/>
          <dgm:bulletEnabled val="1"/>
        </dgm:presLayoutVars>
      </dgm:prSet>
      <dgm:spPr/>
    </dgm:pt>
    <dgm:pt modelId="{65BF9A5E-8330-477E-83AA-E86D9EB1C959}" type="pres">
      <dgm:prSet presAssocID="{35E381DD-4129-472D-9E5A-2E34141C9F00}" presName="circ3" presStyleLbl="vennNode1" presStyleIdx="2" presStyleCnt="3"/>
      <dgm:spPr/>
    </dgm:pt>
    <dgm:pt modelId="{7991219F-E2C1-478A-85B1-E1CDE1DD4E91}" type="pres">
      <dgm:prSet presAssocID="{35E381DD-4129-472D-9E5A-2E34141C9F00}" presName="circ3Tx" presStyleLbl="revTx" presStyleIdx="0" presStyleCnt="0">
        <dgm:presLayoutVars>
          <dgm:chMax val="0"/>
          <dgm:chPref val="0"/>
          <dgm:bulletEnabled val="1"/>
        </dgm:presLayoutVars>
      </dgm:prSet>
      <dgm:spPr/>
    </dgm:pt>
  </dgm:ptLst>
  <dgm:cxnLst>
    <dgm:cxn modelId="{2BADA907-D609-427C-9A37-E2F7EB29611A}" type="presOf" srcId="{DA09C750-16C7-4AFF-A32E-1E478A5A9186}" destId="{9E1AF6D4-AA84-4BE3-8A14-BBBA1A263E15}" srcOrd="0" destOrd="0" presId="urn:microsoft.com/office/officeart/2005/8/layout/venn1"/>
    <dgm:cxn modelId="{920A1019-5508-4ED6-9C2D-FDE6AE0F159E}" type="presOf" srcId="{35E381DD-4129-472D-9E5A-2E34141C9F00}" destId="{7991219F-E2C1-478A-85B1-E1CDE1DD4E91}" srcOrd="1" destOrd="0" presId="urn:microsoft.com/office/officeart/2005/8/layout/venn1"/>
    <dgm:cxn modelId="{2592752D-FC15-4626-A4B7-9B3546F8D16A}" srcId="{6702DEBB-2A09-4586-B99E-2A610B4A9038}" destId="{DA09C750-16C7-4AFF-A32E-1E478A5A9186}" srcOrd="1" destOrd="0" parTransId="{5491F182-B88F-4727-99C9-FFE7889BD33B}" sibTransId="{0F6E20D2-EDA1-45B6-BCC0-6E46CEAF3C57}"/>
    <dgm:cxn modelId="{79B40134-B1B0-4B3F-857D-6605AFD601FC}" type="presOf" srcId="{B52BBA1F-3A10-4AC5-9742-BCE49335EA72}" destId="{DF04C28F-96BA-43F6-ACE8-7C5163C4FF6D}" srcOrd="0" destOrd="0" presId="urn:microsoft.com/office/officeart/2005/8/layout/venn1"/>
    <dgm:cxn modelId="{4D7E3655-BFCF-441C-B7EB-565086E98FCC}" srcId="{6702DEBB-2A09-4586-B99E-2A610B4A9038}" destId="{35E381DD-4129-472D-9E5A-2E34141C9F00}" srcOrd="2" destOrd="0" parTransId="{8B1485B6-5735-423E-8F02-D6C4DF2FCF20}" sibTransId="{6B330CEA-EAED-4F0E-95D7-9617099D3FFB}"/>
    <dgm:cxn modelId="{07C55792-FD69-4694-9CAC-7FE31964631A}" srcId="{6702DEBB-2A09-4586-B99E-2A610B4A9038}" destId="{B52BBA1F-3A10-4AC5-9742-BCE49335EA72}" srcOrd="0" destOrd="0" parTransId="{710825BD-094C-4708-B0C2-B881F463B0AE}" sibTransId="{CB694E1F-C2BE-47E6-9E38-1C02F4932FD9}"/>
    <dgm:cxn modelId="{168A6CC4-6A91-484D-9DED-97FD0612C954}" type="presOf" srcId="{35E381DD-4129-472D-9E5A-2E34141C9F00}" destId="{65BF9A5E-8330-477E-83AA-E86D9EB1C959}" srcOrd="0" destOrd="0" presId="urn:microsoft.com/office/officeart/2005/8/layout/venn1"/>
    <dgm:cxn modelId="{9A715AC4-471B-4F42-94AF-1538C7BAA57C}" type="presOf" srcId="{B52BBA1F-3A10-4AC5-9742-BCE49335EA72}" destId="{3E98C429-68CC-4366-9322-228C503E593D}" srcOrd="1" destOrd="0" presId="urn:microsoft.com/office/officeart/2005/8/layout/venn1"/>
    <dgm:cxn modelId="{2E55E1C6-B1AF-427F-B803-1FABE0C7F1EA}" type="presOf" srcId="{6702DEBB-2A09-4586-B99E-2A610B4A9038}" destId="{87D4A8B3-D591-4065-B881-EEBF2E878C71}" srcOrd="0" destOrd="0" presId="urn:microsoft.com/office/officeart/2005/8/layout/venn1"/>
    <dgm:cxn modelId="{CEC99BE6-5E87-4592-BE5D-BDD218333EC3}" type="presOf" srcId="{DA09C750-16C7-4AFF-A32E-1E478A5A9186}" destId="{9214D8FC-9171-491A-95BC-5E3E97526812}" srcOrd="1" destOrd="0" presId="urn:microsoft.com/office/officeart/2005/8/layout/venn1"/>
    <dgm:cxn modelId="{647BF2E2-CB47-4487-96EB-E10F2D23F6B4}" type="presParOf" srcId="{87D4A8B3-D591-4065-B881-EEBF2E878C71}" destId="{DF04C28F-96BA-43F6-ACE8-7C5163C4FF6D}" srcOrd="0" destOrd="0" presId="urn:microsoft.com/office/officeart/2005/8/layout/venn1"/>
    <dgm:cxn modelId="{8FE6CF9D-AD5F-40C4-B94F-7106A5A26150}" type="presParOf" srcId="{87D4A8B3-D591-4065-B881-EEBF2E878C71}" destId="{3E98C429-68CC-4366-9322-228C503E593D}" srcOrd="1" destOrd="0" presId="urn:microsoft.com/office/officeart/2005/8/layout/venn1"/>
    <dgm:cxn modelId="{3C629D19-EDBE-4458-8417-F89DA9C49D95}" type="presParOf" srcId="{87D4A8B3-D591-4065-B881-EEBF2E878C71}" destId="{9E1AF6D4-AA84-4BE3-8A14-BBBA1A263E15}" srcOrd="2" destOrd="0" presId="urn:microsoft.com/office/officeart/2005/8/layout/venn1"/>
    <dgm:cxn modelId="{89DA64DA-CE74-415A-B099-885CB49B0753}" type="presParOf" srcId="{87D4A8B3-D591-4065-B881-EEBF2E878C71}" destId="{9214D8FC-9171-491A-95BC-5E3E97526812}" srcOrd="3" destOrd="0" presId="urn:microsoft.com/office/officeart/2005/8/layout/venn1"/>
    <dgm:cxn modelId="{93007486-7216-4D65-833D-B1A3EB27356D}" type="presParOf" srcId="{87D4A8B3-D591-4065-B881-EEBF2E878C71}" destId="{65BF9A5E-8330-477E-83AA-E86D9EB1C959}" srcOrd="4" destOrd="0" presId="urn:microsoft.com/office/officeart/2005/8/layout/venn1"/>
    <dgm:cxn modelId="{10FEBD78-AF6B-4E34-A477-E351B5A6BDAB}" type="presParOf" srcId="{87D4A8B3-D591-4065-B881-EEBF2E878C71}" destId="{7991219F-E2C1-478A-85B1-E1CDE1DD4E9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F88955-2674-4CE9-B8CF-29CEF1108FD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DBE3B7F-E696-4C0F-A9CB-379784F92A16}">
      <dgm:prSet phldrT="[Text]"/>
      <dgm:spPr/>
      <dgm:t>
        <a:bodyPr/>
        <a:lstStyle/>
        <a:p>
          <a:r>
            <a:rPr lang="en-US"/>
            <a:t>When a client expresses the notion that their feelings, thoughts, or experiences are strange or abnormal and the clinician knows the contrary to be true.</a:t>
          </a:r>
        </a:p>
      </dgm:t>
    </dgm:pt>
    <dgm:pt modelId="{2E5F1B6A-4E46-466F-8DDF-C11D14EC16E8}" type="parTrans" cxnId="{DC6BE259-7A84-49F5-AB45-5C8A8015F938}">
      <dgm:prSet/>
      <dgm:spPr/>
      <dgm:t>
        <a:bodyPr/>
        <a:lstStyle/>
        <a:p>
          <a:endParaRPr lang="en-US"/>
        </a:p>
      </dgm:t>
    </dgm:pt>
    <dgm:pt modelId="{F41E0741-EE2B-402A-8CA5-BB0175A4BEF2}" type="sibTrans" cxnId="{DC6BE259-7A84-49F5-AB45-5C8A8015F938}">
      <dgm:prSet/>
      <dgm:spPr/>
      <dgm:t>
        <a:bodyPr/>
        <a:lstStyle/>
        <a:p>
          <a:endParaRPr lang="en-US"/>
        </a:p>
      </dgm:t>
    </dgm:pt>
    <dgm:pt modelId="{24E17DC1-4351-4803-AF46-7CBB4F192C34}">
      <dgm:prSet phldrT="[Text]" custT="1"/>
      <dgm:spPr/>
      <dgm:t>
        <a:bodyPr/>
        <a:lstStyle/>
        <a:p>
          <a:r>
            <a:rPr lang="en-US" sz="2400"/>
            <a:t>Client: “I keep thinking that I shouldn’t feel this way and that something must be wrong with me.”</a:t>
          </a:r>
        </a:p>
      </dgm:t>
    </dgm:pt>
    <dgm:pt modelId="{0CE89DE1-3456-42DD-A5BE-88B889A318A5}" type="parTrans" cxnId="{5BEF8177-5BE9-4E73-AF8A-DB0F21B303E9}">
      <dgm:prSet/>
      <dgm:spPr/>
      <dgm:t>
        <a:bodyPr/>
        <a:lstStyle/>
        <a:p>
          <a:endParaRPr lang="en-US"/>
        </a:p>
      </dgm:t>
    </dgm:pt>
    <dgm:pt modelId="{91C3315D-BF38-4816-A155-4A0AB5768721}" type="sibTrans" cxnId="{5BEF8177-5BE9-4E73-AF8A-DB0F21B303E9}">
      <dgm:prSet/>
      <dgm:spPr/>
      <dgm:t>
        <a:bodyPr/>
        <a:lstStyle/>
        <a:p>
          <a:endParaRPr lang="en-US"/>
        </a:p>
      </dgm:t>
    </dgm:pt>
    <dgm:pt modelId="{85DB3086-D5DB-4047-A625-38DFA16E02FD}">
      <dgm:prSet phldrT="[Text]" custT="1"/>
      <dgm:spPr/>
      <dgm:t>
        <a:bodyPr/>
        <a:lstStyle/>
        <a:p>
          <a:r>
            <a:rPr lang="en-US" sz="2400"/>
            <a:t>“If I don’t take this job I know I’ll never be offered another at such a good salary.”</a:t>
          </a:r>
        </a:p>
      </dgm:t>
    </dgm:pt>
    <dgm:pt modelId="{E033D615-DF99-405A-B76F-ED69D0E4CDB9}" type="parTrans" cxnId="{15EB979C-A6B5-44A9-8102-C884330C7B75}">
      <dgm:prSet/>
      <dgm:spPr/>
      <dgm:t>
        <a:bodyPr/>
        <a:lstStyle/>
        <a:p>
          <a:endParaRPr lang="en-US"/>
        </a:p>
      </dgm:t>
    </dgm:pt>
    <dgm:pt modelId="{5A1D84D8-7B1E-4E04-ADE7-732092329BEE}" type="sibTrans" cxnId="{15EB979C-A6B5-44A9-8102-C884330C7B75}">
      <dgm:prSet/>
      <dgm:spPr/>
      <dgm:t>
        <a:bodyPr/>
        <a:lstStyle/>
        <a:p>
          <a:endParaRPr lang="en-US"/>
        </a:p>
      </dgm:t>
    </dgm:pt>
    <dgm:pt modelId="{2145D472-5050-435B-8450-C799352D3E3F}">
      <dgm:prSet phldrT="[Text]" phldr="1"/>
      <dgm:spPr/>
      <dgm:t>
        <a:bodyPr/>
        <a:lstStyle/>
        <a:p>
          <a:endParaRPr lang="en-US" sz="2800"/>
        </a:p>
      </dgm:t>
    </dgm:pt>
    <dgm:pt modelId="{8C3EB28E-8F46-4CA4-98DA-1BD45205EF86}" type="parTrans" cxnId="{0D2D50FD-6A95-4A47-895C-503EC824541A}">
      <dgm:prSet/>
      <dgm:spPr/>
      <dgm:t>
        <a:bodyPr/>
        <a:lstStyle/>
        <a:p>
          <a:endParaRPr lang="en-US"/>
        </a:p>
      </dgm:t>
    </dgm:pt>
    <dgm:pt modelId="{4B9FB0A6-83AE-4773-90EE-FABAD71CA00B}" type="sibTrans" cxnId="{0D2D50FD-6A95-4A47-895C-503EC824541A}">
      <dgm:prSet/>
      <dgm:spPr/>
      <dgm:t>
        <a:bodyPr/>
        <a:lstStyle/>
        <a:p>
          <a:endParaRPr lang="en-US"/>
        </a:p>
      </dgm:t>
    </dgm:pt>
    <dgm:pt modelId="{7A5E3779-BD62-40A5-85CB-3D155CC56D35}">
      <dgm:prSet phldrT="[Text]"/>
      <dgm:spPr/>
      <dgm:t>
        <a:bodyPr/>
        <a:lstStyle/>
        <a:p>
          <a:endParaRPr lang="en-US" sz="2800"/>
        </a:p>
      </dgm:t>
    </dgm:pt>
    <dgm:pt modelId="{1F48D20A-00C6-4C5C-AAA0-392556506759}" type="parTrans" cxnId="{2BBDDF73-504F-42BC-871E-D3A9202F06EE}">
      <dgm:prSet/>
      <dgm:spPr/>
      <dgm:t>
        <a:bodyPr/>
        <a:lstStyle/>
        <a:p>
          <a:endParaRPr lang="en-US"/>
        </a:p>
      </dgm:t>
    </dgm:pt>
    <dgm:pt modelId="{080AA258-FCEB-48CF-BD90-6FF67F799F2A}" type="sibTrans" cxnId="{2BBDDF73-504F-42BC-871E-D3A9202F06EE}">
      <dgm:prSet/>
      <dgm:spPr/>
      <dgm:t>
        <a:bodyPr/>
        <a:lstStyle/>
        <a:p>
          <a:endParaRPr lang="en-US"/>
        </a:p>
      </dgm:t>
    </dgm:pt>
    <dgm:pt modelId="{0B8C17FD-B0C3-49C1-AA41-47F198D79BDA}">
      <dgm:prSet/>
      <dgm:spPr/>
      <dgm:t>
        <a:bodyPr/>
        <a:lstStyle/>
        <a:p>
          <a:r>
            <a:rPr lang="en-US"/>
            <a:t>When the client engages in all or nothing thinking.</a:t>
          </a:r>
        </a:p>
      </dgm:t>
    </dgm:pt>
    <dgm:pt modelId="{E702C99C-9BF5-415C-A2BB-3D540C062F02}" type="parTrans" cxnId="{94726D19-FE41-4182-BACD-5B1862D65B7C}">
      <dgm:prSet/>
      <dgm:spPr/>
      <dgm:t>
        <a:bodyPr/>
        <a:lstStyle/>
        <a:p>
          <a:endParaRPr lang="en-US"/>
        </a:p>
      </dgm:t>
    </dgm:pt>
    <dgm:pt modelId="{B9B25F62-3891-4AE0-A040-9280D4220E8E}" type="sibTrans" cxnId="{94726D19-FE41-4182-BACD-5B1862D65B7C}">
      <dgm:prSet/>
      <dgm:spPr/>
      <dgm:t>
        <a:bodyPr/>
        <a:lstStyle/>
        <a:p>
          <a:endParaRPr lang="en-US"/>
        </a:p>
      </dgm:t>
    </dgm:pt>
    <dgm:pt modelId="{6D5DFB22-9A9A-40FC-936E-8FCA4A515F85}">
      <dgm:prSet phldrT="[Text]" custT="1"/>
      <dgm:spPr/>
      <dgm:t>
        <a:bodyPr/>
        <a:lstStyle/>
        <a:p>
          <a:endParaRPr lang="en-US" sz="2400"/>
        </a:p>
      </dgm:t>
    </dgm:pt>
    <dgm:pt modelId="{61FC01B1-1D85-4C5D-A47D-59B5479ABFF1}" type="parTrans" cxnId="{4518CD7F-28AE-4988-A3BA-71426279C59F}">
      <dgm:prSet/>
      <dgm:spPr/>
      <dgm:t>
        <a:bodyPr/>
        <a:lstStyle/>
        <a:p>
          <a:endParaRPr lang="en-US"/>
        </a:p>
      </dgm:t>
    </dgm:pt>
    <dgm:pt modelId="{59EF1374-FE2B-4878-A9FA-C387FB250E89}" type="sibTrans" cxnId="{4518CD7F-28AE-4988-A3BA-71426279C59F}">
      <dgm:prSet/>
      <dgm:spPr/>
      <dgm:t>
        <a:bodyPr/>
        <a:lstStyle/>
        <a:p>
          <a:endParaRPr lang="en-US"/>
        </a:p>
      </dgm:t>
    </dgm:pt>
    <dgm:pt modelId="{C3E88106-7C9B-4993-9E5F-F80332A5C138}" type="pres">
      <dgm:prSet presAssocID="{C9F88955-2674-4CE9-B8CF-29CEF1108FD9}" presName="Name0" presStyleCnt="0">
        <dgm:presLayoutVars>
          <dgm:dir/>
          <dgm:animLvl val="lvl"/>
          <dgm:resizeHandles val="exact"/>
        </dgm:presLayoutVars>
      </dgm:prSet>
      <dgm:spPr/>
    </dgm:pt>
    <dgm:pt modelId="{6E0E9B10-6031-4536-A3FD-0E6BD3122522}" type="pres">
      <dgm:prSet presAssocID="{8DBE3B7F-E696-4C0F-A9CB-379784F92A16}" presName="linNode" presStyleCnt="0"/>
      <dgm:spPr/>
    </dgm:pt>
    <dgm:pt modelId="{26AE9AF3-F91A-4A3B-AA1E-2B4F6FAAB170}" type="pres">
      <dgm:prSet presAssocID="{8DBE3B7F-E696-4C0F-A9CB-379784F92A16}" presName="parentText" presStyleLbl="node1" presStyleIdx="0" presStyleCnt="2">
        <dgm:presLayoutVars>
          <dgm:chMax val="1"/>
          <dgm:bulletEnabled val="1"/>
        </dgm:presLayoutVars>
      </dgm:prSet>
      <dgm:spPr/>
    </dgm:pt>
    <dgm:pt modelId="{EE05DE05-3458-422B-BAC6-E69126B861C3}" type="pres">
      <dgm:prSet presAssocID="{8DBE3B7F-E696-4C0F-A9CB-379784F92A16}" presName="descendantText" presStyleLbl="alignAccFollowNode1" presStyleIdx="0" presStyleCnt="2" custScaleX="99873" custScaleY="115485">
        <dgm:presLayoutVars>
          <dgm:bulletEnabled val="1"/>
        </dgm:presLayoutVars>
      </dgm:prSet>
      <dgm:spPr/>
    </dgm:pt>
    <dgm:pt modelId="{E89270BC-3F0E-40FE-849B-7E05699FB2D1}" type="pres">
      <dgm:prSet presAssocID="{F41E0741-EE2B-402A-8CA5-BB0175A4BEF2}" presName="sp" presStyleCnt="0"/>
      <dgm:spPr/>
    </dgm:pt>
    <dgm:pt modelId="{F2BCAB3C-C1FC-48E2-917F-E4228EB4955A}" type="pres">
      <dgm:prSet presAssocID="{0B8C17FD-B0C3-49C1-AA41-47F198D79BDA}" presName="linNode" presStyleCnt="0"/>
      <dgm:spPr/>
    </dgm:pt>
    <dgm:pt modelId="{49AE5194-3D13-44AB-A259-BCC73A8B354A}" type="pres">
      <dgm:prSet presAssocID="{0B8C17FD-B0C3-49C1-AA41-47F198D79BDA}" presName="parentText" presStyleLbl="node1" presStyleIdx="1" presStyleCnt="2">
        <dgm:presLayoutVars>
          <dgm:chMax val="1"/>
          <dgm:bulletEnabled val="1"/>
        </dgm:presLayoutVars>
      </dgm:prSet>
      <dgm:spPr/>
    </dgm:pt>
    <dgm:pt modelId="{EA5FB02E-6E94-41D9-BE88-7806F9EB8970}" type="pres">
      <dgm:prSet presAssocID="{0B8C17FD-B0C3-49C1-AA41-47F198D79BDA}" presName="descendantText" presStyleLbl="alignAccFollowNode1" presStyleIdx="1" presStyleCnt="2" custScaleX="110709" custScaleY="125132">
        <dgm:presLayoutVars>
          <dgm:bulletEnabled val="1"/>
        </dgm:presLayoutVars>
      </dgm:prSet>
      <dgm:spPr/>
    </dgm:pt>
  </dgm:ptLst>
  <dgm:cxnLst>
    <dgm:cxn modelId="{94726D19-FE41-4182-BACD-5B1862D65B7C}" srcId="{C9F88955-2674-4CE9-B8CF-29CEF1108FD9}" destId="{0B8C17FD-B0C3-49C1-AA41-47F198D79BDA}" srcOrd="1" destOrd="0" parTransId="{E702C99C-9BF5-415C-A2BB-3D540C062F02}" sibTransId="{B9B25F62-3891-4AE0-A040-9280D4220E8E}"/>
    <dgm:cxn modelId="{2BBDDF73-504F-42BC-871E-D3A9202F06EE}" srcId="{8DBE3B7F-E696-4C0F-A9CB-379784F92A16}" destId="{7A5E3779-BD62-40A5-85CB-3D155CC56D35}" srcOrd="1" destOrd="0" parTransId="{1F48D20A-00C6-4C5C-AAA0-392556506759}" sibTransId="{080AA258-FCEB-48CF-BD90-6FF67F799F2A}"/>
    <dgm:cxn modelId="{5BEF8177-5BE9-4E73-AF8A-DB0F21B303E9}" srcId="{8DBE3B7F-E696-4C0F-A9CB-379784F92A16}" destId="{24E17DC1-4351-4803-AF46-7CBB4F192C34}" srcOrd="0" destOrd="0" parTransId="{0CE89DE1-3456-42DD-A5BE-88B889A318A5}" sibTransId="{91C3315D-BF38-4816-A155-4A0AB5768721}"/>
    <dgm:cxn modelId="{DC6BE259-7A84-49F5-AB45-5C8A8015F938}" srcId="{C9F88955-2674-4CE9-B8CF-29CEF1108FD9}" destId="{8DBE3B7F-E696-4C0F-A9CB-379784F92A16}" srcOrd="0" destOrd="0" parTransId="{2E5F1B6A-4E46-466F-8DDF-C11D14EC16E8}" sibTransId="{F41E0741-EE2B-402A-8CA5-BB0175A4BEF2}"/>
    <dgm:cxn modelId="{EA50DC5A-0582-44E1-BFFD-19C7E08204A9}" type="presOf" srcId="{0B8C17FD-B0C3-49C1-AA41-47F198D79BDA}" destId="{49AE5194-3D13-44AB-A259-BCC73A8B354A}" srcOrd="0" destOrd="0" presId="urn:microsoft.com/office/officeart/2005/8/layout/vList5"/>
    <dgm:cxn modelId="{4518CD7F-28AE-4988-A3BA-71426279C59F}" srcId="{0B8C17FD-B0C3-49C1-AA41-47F198D79BDA}" destId="{6D5DFB22-9A9A-40FC-936E-8FCA4A515F85}" srcOrd="1" destOrd="0" parTransId="{61FC01B1-1D85-4C5D-A47D-59B5479ABFF1}" sibTransId="{59EF1374-FE2B-4878-A9FA-C387FB250E89}"/>
    <dgm:cxn modelId="{DAA1AC91-61C8-4A89-AD31-211099FF7390}" type="presOf" srcId="{7A5E3779-BD62-40A5-85CB-3D155CC56D35}" destId="{EE05DE05-3458-422B-BAC6-E69126B861C3}" srcOrd="0" destOrd="1" presId="urn:microsoft.com/office/officeart/2005/8/layout/vList5"/>
    <dgm:cxn modelId="{15EB979C-A6B5-44A9-8102-C884330C7B75}" srcId="{0B8C17FD-B0C3-49C1-AA41-47F198D79BDA}" destId="{85DB3086-D5DB-4047-A625-38DFA16E02FD}" srcOrd="0" destOrd="0" parTransId="{E033D615-DF99-405A-B76F-ED69D0E4CDB9}" sibTransId="{5A1D84D8-7B1E-4E04-ADE7-732092329BEE}"/>
    <dgm:cxn modelId="{1A6E3C9D-D42A-4966-8658-57BB3FBCA2E2}" type="presOf" srcId="{2145D472-5050-435B-8450-C799352D3E3F}" destId="{EA5FB02E-6E94-41D9-BE88-7806F9EB8970}" srcOrd="0" destOrd="2" presId="urn:microsoft.com/office/officeart/2005/8/layout/vList5"/>
    <dgm:cxn modelId="{199D95A9-B1CE-40A6-BDD6-01DF8987300C}" type="presOf" srcId="{24E17DC1-4351-4803-AF46-7CBB4F192C34}" destId="{EE05DE05-3458-422B-BAC6-E69126B861C3}" srcOrd="0" destOrd="0" presId="urn:microsoft.com/office/officeart/2005/8/layout/vList5"/>
    <dgm:cxn modelId="{43A74EB0-7A1F-4870-B0AD-F82E5B1F42CA}" type="presOf" srcId="{85DB3086-D5DB-4047-A625-38DFA16E02FD}" destId="{EA5FB02E-6E94-41D9-BE88-7806F9EB8970}" srcOrd="0" destOrd="0" presId="urn:microsoft.com/office/officeart/2005/8/layout/vList5"/>
    <dgm:cxn modelId="{397A2BC0-117A-4322-BF37-96FCF3D71E87}" type="presOf" srcId="{C9F88955-2674-4CE9-B8CF-29CEF1108FD9}" destId="{C3E88106-7C9B-4993-9E5F-F80332A5C138}" srcOrd="0" destOrd="0" presId="urn:microsoft.com/office/officeart/2005/8/layout/vList5"/>
    <dgm:cxn modelId="{60A323DF-4371-4339-B3F5-4327CCAE51C4}" type="presOf" srcId="{8DBE3B7F-E696-4C0F-A9CB-379784F92A16}" destId="{26AE9AF3-F91A-4A3B-AA1E-2B4F6FAAB170}" srcOrd="0" destOrd="0" presId="urn:microsoft.com/office/officeart/2005/8/layout/vList5"/>
    <dgm:cxn modelId="{BD02DBFC-2A19-466D-9A55-93CDC9B0BCD9}" type="presOf" srcId="{6D5DFB22-9A9A-40FC-936E-8FCA4A515F85}" destId="{EA5FB02E-6E94-41D9-BE88-7806F9EB8970}" srcOrd="0" destOrd="1" presId="urn:microsoft.com/office/officeart/2005/8/layout/vList5"/>
    <dgm:cxn modelId="{0D2D50FD-6A95-4A47-895C-503EC824541A}" srcId="{0B8C17FD-B0C3-49C1-AA41-47F198D79BDA}" destId="{2145D472-5050-435B-8450-C799352D3E3F}" srcOrd="2" destOrd="0" parTransId="{8C3EB28E-8F46-4CA4-98DA-1BD45205EF86}" sibTransId="{4B9FB0A6-83AE-4773-90EE-FABAD71CA00B}"/>
    <dgm:cxn modelId="{8BD280AA-FF99-4B97-9193-04D8F4B61B4B}" type="presParOf" srcId="{C3E88106-7C9B-4993-9E5F-F80332A5C138}" destId="{6E0E9B10-6031-4536-A3FD-0E6BD3122522}" srcOrd="0" destOrd="0" presId="urn:microsoft.com/office/officeart/2005/8/layout/vList5"/>
    <dgm:cxn modelId="{C9624973-0FF0-48FF-A6D4-2AD5AC2423D0}" type="presParOf" srcId="{6E0E9B10-6031-4536-A3FD-0E6BD3122522}" destId="{26AE9AF3-F91A-4A3B-AA1E-2B4F6FAAB170}" srcOrd="0" destOrd="0" presId="urn:microsoft.com/office/officeart/2005/8/layout/vList5"/>
    <dgm:cxn modelId="{ECF2743C-2C65-44AA-B6A5-CBF72781F439}" type="presParOf" srcId="{6E0E9B10-6031-4536-A3FD-0E6BD3122522}" destId="{EE05DE05-3458-422B-BAC6-E69126B861C3}" srcOrd="1" destOrd="0" presId="urn:microsoft.com/office/officeart/2005/8/layout/vList5"/>
    <dgm:cxn modelId="{1E6A6149-69CC-4663-B1BD-6354B79EA530}" type="presParOf" srcId="{C3E88106-7C9B-4993-9E5F-F80332A5C138}" destId="{E89270BC-3F0E-40FE-849B-7E05699FB2D1}" srcOrd="1" destOrd="0" presId="urn:microsoft.com/office/officeart/2005/8/layout/vList5"/>
    <dgm:cxn modelId="{2B55293C-13EE-49B3-9C9C-F7232E936238}" type="presParOf" srcId="{C3E88106-7C9B-4993-9E5F-F80332A5C138}" destId="{F2BCAB3C-C1FC-48E2-917F-E4228EB4955A}" srcOrd="2" destOrd="0" presId="urn:microsoft.com/office/officeart/2005/8/layout/vList5"/>
    <dgm:cxn modelId="{91760C85-9581-4D23-8017-C2C8D740A0D5}" type="presParOf" srcId="{F2BCAB3C-C1FC-48E2-917F-E4228EB4955A}" destId="{49AE5194-3D13-44AB-A259-BCC73A8B354A}" srcOrd="0" destOrd="0" presId="urn:microsoft.com/office/officeart/2005/8/layout/vList5"/>
    <dgm:cxn modelId="{2D94221D-BAE7-4D21-907B-19D36888E0AD}" type="presParOf" srcId="{F2BCAB3C-C1FC-48E2-917F-E4228EB4955A}" destId="{EA5FB02E-6E94-41D9-BE88-7806F9EB89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F8953F-58D3-416F-8615-4543186D988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5CA9D58-F6C6-415D-B91A-D6040C138982}">
      <dgm:prSet phldrT="[Text]"/>
      <dgm:spPr/>
      <dgm:t>
        <a:bodyPr/>
        <a:lstStyle/>
        <a:p>
          <a:r>
            <a:rPr lang="en-US"/>
            <a:t>When the client believes he/she is the only one to have experienced something.</a:t>
          </a:r>
        </a:p>
      </dgm:t>
    </dgm:pt>
    <dgm:pt modelId="{4A3C422C-BF55-4CA9-9961-07209FE673A3}" type="parTrans" cxnId="{9DF13BC3-D91D-4AF5-8DFB-481E0BA92745}">
      <dgm:prSet/>
      <dgm:spPr/>
      <dgm:t>
        <a:bodyPr/>
        <a:lstStyle/>
        <a:p>
          <a:endParaRPr lang="en-US"/>
        </a:p>
      </dgm:t>
    </dgm:pt>
    <dgm:pt modelId="{13F8CE7F-73EF-4D05-AA2A-AACC13C88247}" type="sibTrans" cxnId="{9DF13BC3-D91D-4AF5-8DFB-481E0BA92745}">
      <dgm:prSet/>
      <dgm:spPr/>
      <dgm:t>
        <a:bodyPr/>
        <a:lstStyle/>
        <a:p>
          <a:endParaRPr lang="en-US"/>
        </a:p>
      </dgm:t>
    </dgm:pt>
    <dgm:pt modelId="{2A163D52-6842-400B-937C-AF9BE606BE6F}">
      <dgm:prSet phldrT="[Text]" phldr="1"/>
      <dgm:spPr/>
      <dgm:t>
        <a:bodyPr/>
        <a:lstStyle/>
        <a:p>
          <a:endParaRPr lang="en-US"/>
        </a:p>
      </dgm:t>
    </dgm:pt>
    <dgm:pt modelId="{6B421983-CBBB-4752-A7EB-30D4D6F534BE}" type="parTrans" cxnId="{4FB4F23C-0FF6-4725-88EB-2089CF8773F6}">
      <dgm:prSet/>
      <dgm:spPr/>
      <dgm:t>
        <a:bodyPr/>
        <a:lstStyle/>
        <a:p>
          <a:endParaRPr lang="en-US"/>
        </a:p>
      </dgm:t>
    </dgm:pt>
    <dgm:pt modelId="{C16D2B8E-BA1C-483D-A84A-4F037DB85D37}" type="sibTrans" cxnId="{4FB4F23C-0FF6-4725-88EB-2089CF8773F6}">
      <dgm:prSet/>
      <dgm:spPr/>
      <dgm:t>
        <a:bodyPr/>
        <a:lstStyle/>
        <a:p>
          <a:endParaRPr lang="en-US"/>
        </a:p>
      </dgm:t>
    </dgm:pt>
    <dgm:pt modelId="{218E035A-0239-4D6F-80AF-A883DF6B5870}">
      <dgm:prSet phldrT="[Text]"/>
      <dgm:spPr/>
      <dgm:t>
        <a:bodyPr/>
        <a:lstStyle/>
        <a:p>
          <a:r>
            <a:rPr lang="en-US"/>
            <a:t>When the client has been struggling to achieve a particular goal and seems to be losing confidence.</a:t>
          </a:r>
        </a:p>
      </dgm:t>
    </dgm:pt>
    <dgm:pt modelId="{494C1B79-5513-421A-B44F-E1F06EF653DA}" type="parTrans" cxnId="{25E93565-5C52-426C-BA3B-C202E840ED3C}">
      <dgm:prSet/>
      <dgm:spPr/>
      <dgm:t>
        <a:bodyPr/>
        <a:lstStyle/>
        <a:p>
          <a:endParaRPr lang="en-US"/>
        </a:p>
      </dgm:t>
    </dgm:pt>
    <dgm:pt modelId="{8838F8F3-2C1B-457A-9458-B9911CADD1C5}" type="sibTrans" cxnId="{25E93565-5C52-426C-BA3B-C202E840ED3C}">
      <dgm:prSet/>
      <dgm:spPr/>
      <dgm:t>
        <a:bodyPr/>
        <a:lstStyle/>
        <a:p>
          <a:endParaRPr lang="en-US"/>
        </a:p>
      </dgm:t>
    </dgm:pt>
    <dgm:pt modelId="{42E55593-72DB-4DA3-9865-D41931F0FA73}">
      <dgm:prSet/>
      <dgm:spPr/>
      <dgm:t>
        <a:bodyPr/>
        <a:lstStyle/>
        <a:p>
          <a:r>
            <a:rPr lang="en-US"/>
            <a:t>Client: “I couldn’t tell anyone what happened to me as no one would understand.”</a:t>
          </a:r>
        </a:p>
      </dgm:t>
    </dgm:pt>
    <dgm:pt modelId="{E4954931-208C-4DD3-B6CB-36754104B2BF}" type="parTrans" cxnId="{92CEE3D9-2E97-47CE-93B2-05E29FFF7147}">
      <dgm:prSet/>
      <dgm:spPr/>
      <dgm:t>
        <a:bodyPr/>
        <a:lstStyle/>
        <a:p>
          <a:endParaRPr lang="en-US"/>
        </a:p>
      </dgm:t>
    </dgm:pt>
    <dgm:pt modelId="{6BDA3C8B-136A-4599-9B23-4DA283D416F5}" type="sibTrans" cxnId="{92CEE3D9-2E97-47CE-93B2-05E29FFF7147}">
      <dgm:prSet/>
      <dgm:spPr/>
      <dgm:t>
        <a:bodyPr/>
        <a:lstStyle/>
        <a:p>
          <a:endParaRPr lang="en-US"/>
        </a:p>
      </dgm:t>
    </dgm:pt>
    <dgm:pt modelId="{BDAB6DBC-1A02-498C-BDC5-B52235BF294E}">
      <dgm:prSet phldrT="[Text]"/>
      <dgm:spPr/>
      <dgm:t>
        <a:bodyPr/>
        <a:lstStyle/>
        <a:p>
          <a:r>
            <a:rPr lang="en-US"/>
            <a:t>Client: “I don’t think things will ever change no matter what I do.”</a:t>
          </a:r>
        </a:p>
      </dgm:t>
    </dgm:pt>
    <dgm:pt modelId="{ABCB4F0D-77F7-439A-8D1B-33DFD5F715C8}" type="parTrans" cxnId="{474F50D7-EC46-4037-9AA2-8F0723A6236F}">
      <dgm:prSet/>
      <dgm:spPr/>
      <dgm:t>
        <a:bodyPr/>
        <a:lstStyle/>
        <a:p>
          <a:endParaRPr lang="en-US"/>
        </a:p>
      </dgm:t>
    </dgm:pt>
    <dgm:pt modelId="{0186FF13-3502-4570-A62A-D90F6AA4A888}" type="sibTrans" cxnId="{474F50D7-EC46-4037-9AA2-8F0723A6236F}">
      <dgm:prSet/>
      <dgm:spPr/>
      <dgm:t>
        <a:bodyPr/>
        <a:lstStyle/>
        <a:p>
          <a:endParaRPr lang="en-US"/>
        </a:p>
      </dgm:t>
    </dgm:pt>
    <dgm:pt modelId="{2D3CE329-6FEF-405D-B25E-2596A49086C9}">
      <dgm:prSet phldrT="[Text]"/>
      <dgm:spPr/>
      <dgm:t>
        <a:bodyPr/>
        <a:lstStyle/>
        <a:p>
          <a:endParaRPr lang="en-US"/>
        </a:p>
      </dgm:t>
    </dgm:pt>
    <dgm:pt modelId="{8FD14CDD-6127-4E8A-9757-348BD2A21871}" type="parTrans" cxnId="{4976AB9C-9E42-453C-BCFA-7E006BF78D8E}">
      <dgm:prSet/>
      <dgm:spPr/>
      <dgm:t>
        <a:bodyPr/>
        <a:lstStyle/>
        <a:p>
          <a:endParaRPr lang="en-US"/>
        </a:p>
      </dgm:t>
    </dgm:pt>
    <dgm:pt modelId="{A10CE40B-8DC4-4846-A8EB-5579E6D7BD1D}" type="sibTrans" cxnId="{4976AB9C-9E42-453C-BCFA-7E006BF78D8E}">
      <dgm:prSet/>
      <dgm:spPr/>
      <dgm:t>
        <a:bodyPr/>
        <a:lstStyle/>
        <a:p>
          <a:endParaRPr lang="en-US"/>
        </a:p>
      </dgm:t>
    </dgm:pt>
    <dgm:pt modelId="{EBE7C09A-AFB1-40C1-9FF2-F526B14AA936}" type="pres">
      <dgm:prSet presAssocID="{3BF8953F-58D3-416F-8615-4543186D9884}" presName="Name0" presStyleCnt="0">
        <dgm:presLayoutVars>
          <dgm:dir/>
          <dgm:animLvl val="lvl"/>
          <dgm:resizeHandles val="exact"/>
        </dgm:presLayoutVars>
      </dgm:prSet>
      <dgm:spPr/>
    </dgm:pt>
    <dgm:pt modelId="{07F20D0E-5335-42EC-B0FD-C3B82AE7BEF3}" type="pres">
      <dgm:prSet presAssocID="{15CA9D58-F6C6-415D-B91A-D6040C138982}" presName="linNode" presStyleCnt="0"/>
      <dgm:spPr/>
    </dgm:pt>
    <dgm:pt modelId="{D02784EA-DB3F-4A26-B446-23D12FA56268}" type="pres">
      <dgm:prSet presAssocID="{15CA9D58-F6C6-415D-B91A-D6040C138982}" presName="parentText" presStyleLbl="node1" presStyleIdx="0" presStyleCnt="2">
        <dgm:presLayoutVars>
          <dgm:chMax val="1"/>
          <dgm:bulletEnabled val="1"/>
        </dgm:presLayoutVars>
      </dgm:prSet>
      <dgm:spPr/>
    </dgm:pt>
    <dgm:pt modelId="{C5ECE076-6AAB-48CD-B6B6-AF70D6E4D694}" type="pres">
      <dgm:prSet presAssocID="{15CA9D58-F6C6-415D-B91A-D6040C138982}" presName="descendantText" presStyleLbl="alignAccFollowNode1" presStyleIdx="0" presStyleCnt="2">
        <dgm:presLayoutVars>
          <dgm:bulletEnabled val="1"/>
        </dgm:presLayoutVars>
      </dgm:prSet>
      <dgm:spPr/>
    </dgm:pt>
    <dgm:pt modelId="{D12157B7-7FF4-443A-A49D-FC4F9F20581F}" type="pres">
      <dgm:prSet presAssocID="{13F8CE7F-73EF-4D05-AA2A-AACC13C88247}" presName="sp" presStyleCnt="0"/>
      <dgm:spPr/>
    </dgm:pt>
    <dgm:pt modelId="{60069569-B998-47E0-ADC4-DD8E7919700D}" type="pres">
      <dgm:prSet presAssocID="{218E035A-0239-4D6F-80AF-A883DF6B5870}" presName="linNode" presStyleCnt="0"/>
      <dgm:spPr/>
    </dgm:pt>
    <dgm:pt modelId="{D6A83CB4-B654-4A96-9A68-628DCAE8A8A3}" type="pres">
      <dgm:prSet presAssocID="{218E035A-0239-4D6F-80AF-A883DF6B5870}" presName="parentText" presStyleLbl="node1" presStyleIdx="1" presStyleCnt="2">
        <dgm:presLayoutVars>
          <dgm:chMax val="1"/>
          <dgm:bulletEnabled val="1"/>
        </dgm:presLayoutVars>
      </dgm:prSet>
      <dgm:spPr/>
    </dgm:pt>
    <dgm:pt modelId="{C595B54D-F2A2-4D43-9BA9-180C66525419}" type="pres">
      <dgm:prSet presAssocID="{218E035A-0239-4D6F-80AF-A883DF6B5870}" presName="descendantText" presStyleLbl="alignAccFollowNode1" presStyleIdx="1" presStyleCnt="2" custScaleX="110709" custScaleY="115050">
        <dgm:presLayoutVars>
          <dgm:bulletEnabled val="1"/>
        </dgm:presLayoutVars>
      </dgm:prSet>
      <dgm:spPr/>
    </dgm:pt>
  </dgm:ptLst>
  <dgm:cxnLst>
    <dgm:cxn modelId="{4FB4F23C-0FF6-4725-88EB-2089CF8773F6}" srcId="{15CA9D58-F6C6-415D-B91A-D6040C138982}" destId="{2A163D52-6842-400B-937C-AF9BE606BE6F}" srcOrd="1" destOrd="0" parTransId="{6B421983-CBBB-4752-A7EB-30D4D6F534BE}" sibTransId="{C16D2B8E-BA1C-483D-A84A-4F037DB85D37}"/>
    <dgm:cxn modelId="{AFAB445E-2602-4240-A1A3-87238F81F2E6}" type="presOf" srcId="{15CA9D58-F6C6-415D-B91A-D6040C138982}" destId="{D02784EA-DB3F-4A26-B446-23D12FA56268}" srcOrd="0" destOrd="0" presId="urn:microsoft.com/office/officeart/2005/8/layout/vList5"/>
    <dgm:cxn modelId="{F7BCF75E-523D-4FC3-AB02-62680A250794}" type="presOf" srcId="{42E55593-72DB-4DA3-9865-D41931F0FA73}" destId="{C5ECE076-6AAB-48CD-B6B6-AF70D6E4D694}" srcOrd="0" destOrd="0" presId="urn:microsoft.com/office/officeart/2005/8/layout/vList5"/>
    <dgm:cxn modelId="{25E93565-5C52-426C-BA3B-C202E840ED3C}" srcId="{3BF8953F-58D3-416F-8615-4543186D9884}" destId="{218E035A-0239-4D6F-80AF-A883DF6B5870}" srcOrd="1" destOrd="0" parTransId="{494C1B79-5513-421A-B44F-E1F06EF653DA}" sibTransId="{8838F8F3-2C1B-457A-9458-B9911CADD1C5}"/>
    <dgm:cxn modelId="{AE58E16A-83E6-4624-87A1-1D7DB6CB6172}" type="presOf" srcId="{2D3CE329-6FEF-405D-B25E-2596A49086C9}" destId="{C595B54D-F2A2-4D43-9BA9-180C66525419}" srcOrd="0" destOrd="1" presId="urn:microsoft.com/office/officeart/2005/8/layout/vList5"/>
    <dgm:cxn modelId="{4976AB9C-9E42-453C-BCFA-7E006BF78D8E}" srcId="{218E035A-0239-4D6F-80AF-A883DF6B5870}" destId="{2D3CE329-6FEF-405D-B25E-2596A49086C9}" srcOrd="1" destOrd="0" parTransId="{8FD14CDD-6127-4E8A-9757-348BD2A21871}" sibTransId="{A10CE40B-8DC4-4846-A8EB-5579E6D7BD1D}"/>
    <dgm:cxn modelId="{5E26BA9C-A184-4BBE-AB6F-6D7283768199}" type="presOf" srcId="{2A163D52-6842-400B-937C-AF9BE606BE6F}" destId="{C5ECE076-6AAB-48CD-B6B6-AF70D6E4D694}" srcOrd="0" destOrd="1" presId="urn:microsoft.com/office/officeart/2005/8/layout/vList5"/>
    <dgm:cxn modelId="{9DF13BC3-D91D-4AF5-8DFB-481E0BA92745}" srcId="{3BF8953F-58D3-416F-8615-4543186D9884}" destId="{15CA9D58-F6C6-415D-B91A-D6040C138982}" srcOrd="0" destOrd="0" parTransId="{4A3C422C-BF55-4CA9-9961-07209FE673A3}" sibTransId="{13F8CE7F-73EF-4D05-AA2A-AACC13C88247}"/>
    <dgm:cxn modelId="{474F50D7-EC46-4037-9AA2-8F0723A6236F}" srcId="{218E035A-0239-4D6F-80AF-A883DF6B5870}" destId="{BDAB6DBC-1A02-498C-BDC5-B52235BF294E}" srcOrd="0" destOrd="0" parTransId="{ABCB4F0D-77F7-439A-8D1B-33DFD5F715C8}" sibTransId="{0186FF13-3502-4570-A62A-D90F6AA4A888}"/>
    <dgm:cxn modelId="{92CEE3D9-2E97-47CE-93B2-05E29FFF7147}" srcId="{15CA9D58-F6C6-415D-B91A-D6040C138982}" destId="{42E55593-72DB-4DA3-9865-D41931F0FA73}" srcOrd="0" destOrd="0" parTransId="{E4954931-208C-4DD3-B6CB-36754104B2BF}" sibTransId="{6BDA3C8B-136A-4599-9B23-4DA283D416F5}"/>
    <dgm:cxn modelId="{57A1F8D9-D39B-4D5A-815C-45DA40888DAD}" type="presOf" srcId="{BDAB6DBC-1A02-498C-BDC5-B52235BF294E}" destId="{C595B54D-F2A2-4D43-9BA9-180C66525419}" srcOrd="0" destOrd="0" presId="urn:microsoft.com/office/officeart/2005/8/layout/vList5"/>
    <dgm:cxn modelId="{A42746DC-BF7F-43EA-9BAC-EF8E33A11B86}" type="presOf" srcId="{3BF8953F-58D3-416F-8615-4543186D9884}" destId="{EBE7C09A-AFB1-40C1-9FF2-F526B14AA936}" srcOrd="0" destOrd="0" presId="urn:microsoft.com/office/officeart/2005/8/layout/vList5"/>
    <dgm:cxn modelId="{775115F4-8852-45E1-B830-5351EF66FB85}" type="presOf" srcId="{218E035A-0239-4D6F-80AF-A883DF6B5870}" destId="{D6A83CB4-B654-4A96-9A68-628DCAE8A8A3}" srcOrd="0" destOrd="0" presId="urn:microsoft.com/office/officeart/2005/8/layout/vList5"/>
    <dgm:cxn modelId="{ECDE5ED7-0562-4213-9EF3-AB908AE800AC}" type="presParOf" srcId="{EBE7C09A-AFB1-40C1-9FF2-F526B14AA936}" destId="{07F20D0E-5335-42EC-B0FD-C3B82AE7BEF3}" srcOrd="0" destOrd="0" presId="urn:microsoft.com/office/officeart/2005/8/layout/vList5"/>
    <dgm:cxn modelId="{FED42A13-9C99-4556-8176-197C755DB49F}" type="presParOf" srcId="{07F20D0E-5335-42EC-B0FD-C3B82AE7BEF3}" destId="{D02784EA-DB3F-4A26-B446-23D12FA56268}" srcOrd="0" destOrd="0" presId="urn:microsoft.com/office/officeart/2005/8/layout/vList5"/>
    <dgm:cxn modelId="{AF65941B-541F-4240-BD53-341E63CF5EAB}" type="presParOf" srcId="{07F20D0E-5335-42EC-B0FD-C3B82AE7BEF3}" destId="{C5ECE076-6AAB-48CD-B6B6-AF70D6E4D694}" srcOrd="1" destOrd="0" presId="urn:microsoft.com/office/officeart/2005/8/layout/vList5"/>
    <dgm:cxn modelId="{8B19B48D-2626-45BD-968F-7243D1931204}" type="presParOf" srcId="{EBE7C09A-AFB1-40C1-9FF2-F526B14AA936}" destId="{D12157B7-7FF4-443A-A49D-FC4F9F20581F}" srcOrd="1" destOrd="0" presId="urn:microsoft.com/office/officeart/2005/8/layout/vList5"/>
    <dgm:cxn modelId="{4F0EFC43-014D-4698-8B00-5F6D546FF712}" type="presParOf" srcId="{EBE7C09A-AFB1-40C1-9FF2-F526B14AA936}" destId="{60069569-B998-47E0-ADC4-DD8E7919700D}" srcOrd="2" destOrd="0" presId="urn:microsoft.com/office/officeart/2005/8/layout/vList5"/>
    <dgm:cxn modelId="{9683BB28-FDC2-4850-ABD6-3FBB73180192}" type="presParOf" srcId="{60069569-B998-47E0-ADC4-DD8E7919700D}" destId="{D6A83CB4-B654-4A96-9A68-628DCAE8A8A3}" srcOrd="0" destOrd="0" presId="urn:microsoft.com/office/officeart/2005/8/layout/vList5"/>
    <dgm:cxn modelId="{3A572FE8-D74B-48C5-A24E-6883A898A770}" type="presParOf" srcId="{60069569-B998-47E0-ADC4-DD8E7919700D}" destId="{C595B54D-F2A2-4D43-9BA9-180C665254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542985-0F32-4D1B-9D58-DB783EF3EB0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EDFB2BE-D2D4-4C59-B26D-57C0A959783B}">
      <dgm:prSet phldrT="[Text]"/>
      <dgm:spPr/>
      <dgm:t>
        <a:bodyPr/>
        <a:lstStyle/>
        <a:p>
          <a:r>
            <a:rPr lang="en-US"/>
            <a:t>Turn the question around to the client</a:t>
          </a:r>
        </a:p>
      </dgm:t>
    </dgm:pt>
    <dgm:pt modelId="{525B0726-D1DC-4B04-91C8-EFD468F15FF0}" type="parTrans" cxnId="{E202AE10-F480-430F-A612-55A1AE8452A4}">
      <dgm:prSet/>
      <dgm:spPr/>
      <dgm:t>
        <a:bodyPr/>
        <a:lstStyle/>
        <a:p>
          <a:endParaRPr lang="en-US"/>
        </a:p>
      </dgm:t>
    </dgm:pt>
    <dgm:pt modelId="{E4E14C01-0667-4830-B43B-AA4D2B3C0C9B}" type="sibTrans" cxnId="{E202AE10-F480-430F-A612-55A1AE8452A4}">
      <dgm:prSet/>
      <dgm:spPr/>
      <dgm:t>
        <a:bodyPr/>
        <a:lstStyle/>
        <a:p>
          <a:endParaRPr lang="en-US"/>
        </a:p>
      </dgm:t>
    </dgm:pt>
    <dgm:pt modelId="{0207CA73-8359-47BF-BF62-E93DF546DE68}">
      <dgm:prSet phldrT="[Text]"/>
      <dgm:spPr/>
      <dgm:t>
        <a:bodyPr/>
        <a:lstStyle/>
        <a:p>
          <a:r>
            <a:rPr lang="en-US"/>
            <a:t>Answer briefly and directly</a:t>
          </a:r>
        </a:p>
      </dgm:t>
    </dgm:pt>
    <dgm:pt modelId="{39325DF7-720E-4FA2-AE8C-B9C5F9C05907}" type="parTrans" cxnId="{83AF60CE-EBBC-434A-AF80-F1CFEA688DCE}">
      <dgm:prSet/>
      <dgm:spPr/>
      <dgm:t>
        <a:bodyPr/>
        <a:lstStyle/>
        <a:p>
          <a:endParaRPr lang="en-US"/>
        </a:p>
      </dgm:t>
    </dgm:pt>
    <dgm:pt modelId="{56224F59-728D-4B61-86C0-12722A196C5D}" type="sibTrans" cxnId="{83AF60CE-EBBC-434A-AF80-F1CFEA688DCE}">
      <dgm:prSet/>
      <dgm:spPr/>
      <dgm:t>
        <a:bodyPr/>
        <a:lstStyle/>
        <a:p>
          <a:endParaRPr lang="en-US"/>
        </a:p>
      </dgm:t>
    </dgm:pt>
    <dgm:pt modelId="{8B6264AF-18B3-4042-8869-305191939000}">
      <dgm:prSet phldrT="[Text]"/>
      <dgm:spPr/>
      <dgm:t>
        <a:bodyPr/>
        <a:lstStyle/>
        <a:p>
          <a:r>
            <a:rPr lang="en-US"/>
            <a:t>Ignore the question and move on</a:t>
          </a:r>
        </a:p>
      </dgm:t>
    </dgm:pt>
    <dgm:pt modelId="{16472852-5F3D-419A-AD39-7FBA20B323B5}" type="parTrans" cxnId="{FCEF44FB-06F2-45D2-80B8-869865215A50}">
      <dgm:prSet/>
      <dgm:spPr/>
      <dgm:t>
        <a:bodyPr/>
        <a:lstStyle/>
        <a:p>
          <a:endParaRPr lang="en-US"/>
        </a:p>
      </dgm:t>
    </dgm:pt>
    <dgm:pt modelId="{61A708AF-4B80-4ABF-81DC-36FF09DBE828}" type="sibTrans" cxnId="{FCEF44FB-06F2-45D2-80B8-869865215A50}">
      <dgm:prSet/>
      <dgm:spPr/>
      <dgm:t>
        <a:bodyPr/>
        <a:lstStyle/>
        <a:p>
          <a:endParaRPr lang="en-US"/>
        </a:p>
      </dgm:t>
    </dgm:pt>
    <dgm:pt modelId="{4330C89C-3B83-44E6-817D-E08C03B46775}" type="pres">
      <dgm:prSet presAssocID="{AB542985-0F32-4D1B-9D58-DB783EF3EB07}" presName="diagram" presStyleCnt="0">
        <dgm:presLayoutVars>
          <dgm:dir/>
          <dgm:resizeHandles val="exact"/>
        </dgm:presLayoutVars>
      </dgm:prSet>
      <dgm:spPr/>
    </dgm:pt>
    <dgm:pt modelId="{E30DA217-CEEB-4C3C-A912-35DD62E592E8}" type="pres">
      <dgm:prSet presAssocID="{6EDFB2BE-D2D4-4C59-B26D-57C0A959783B}" presName="node" presStyleLbl="node1" presStyleIdx="0" presStyleCnt="3">
        <dgm:presLayoutVars>
          <dgm:bulletEnabled val="1"/>
        </dgm:presLayoutVars>
      </dgm:prSet>
      <dgm:spPr/>
    </dgm:pt>
    <dgm:pt modelId="{1028932E-A7C5-4572-B5E5-6E1FE4E01A46}" type="pres">
      <dgm:prSet presAssocID="{E4E14C01-0667-4830-B43B-AA4D2B3C0C9B}" presName="sibTrans" presStyleCnt="0"/>
      <dgm:spPr/>
    </dgm:pt>
    <dgm:pt modelId="{838AD560-3A80-4016-BE6F-ACAAC86AAB48}" type="pres">
      <dgm:prSet presAssocID="{0207CA73-8359-47BF-BF62-E93DF546DE68}" presName="node" presStyleLbl="node1" presStyleIdx="1" presStyleCnt="3">
        <dgm:presLayoutVars>
          <dgm:bulletEnabled val="1"/>
        </dgm:presLayoutVars>
      </dgm:prSet>
      <dgm:spPr/>
    </dgm:pt>
    <dgm:pt modelId="{D07D7996-DEA5-43ED-A3CB-ABAF900BC8FD}" type="pres">
      <dgm:prSet presAssocID="{56224F59-728D-4B61-86C0-12722A196C5D}" presName="sibTrans" presStyleCnt="0"/>
      <dgm:spPr/>
    </dgm:pt>
    <dgm:pt modelId="{F8816666-681D-43BA-AD06-7B67D0679101}" type="pres">
      <dgm:prSet presAssocID="{8B6264AF-18B3-4042-8869-305191939000}" presName="node" presStyleLbl="node1" presStyleIdx="2" presStyleCnt="3">
        <dgm:presLayoutVars>
          <dgm:bulletEnabled val="1"/>
        </dgm:presLayoutVars>
      </dgm:prSet>
      <dgm:spPr/>
    </dgm:pt>
  </dgm:ptLst>
  <dgm:cxnLst>
    <dgm:cxn modelId="{E202AE10-F480-430F-A612-55A1AE8452A4}" srcId="{AB542985-0F32-4D1B-9D58-DB783EF3EB07}" destId="{6EDFB2BE-D2D4-4C59-B26D-57C0A959783B}" srcOrd="0" destOrd="0" parTransId="{525B0726-D1DC-4B04-91C8-EFD468F15FF0}" sibTransId="{E4E14C01-0667-4830-B43B-AA4D2B3C0C9B}"/>
    <dgm:cxn modelId="{7535A31E-ECC4-441F-9C9B-8F2467CC07B6}" type="presOf" srcId="{AB542985-0F32-4D1B-9D58-DB783EF3EB07}" destId="{4330C89C-3B83-44E6-817D-E08C03B46775}" srcOrd="0" destOrd="0" presId="urn:microsoft.com/office/officeart/2005/8/layout/default"/>
    <dgm:cxn modelId="{991E8694-7512-483F-8837-A846AFFBB1E0}" type="presOf" srcId="{8B6264AF-18B3-4042-8869-305191939000}" destId="{F8816666-681D-43BA-AD06-7B67D0679101}" srcOrd="0" destOrd="0" presId="urn:microsoft.com/office/officeart/2005/8/layout/default"/>
    <dgm:cxn modelId="{83AF60CE-EBBC-434A-AF80-F1CFEA688DCE}" srcId="{AB542985-0F32-4D1B-9D58-DB783EF3EB07}" destId="{0207CA73-8359-47BF-BF62-E93DF546DE68}" srcOrd="1" destOrd="0" parTransId="{39325DF7-720E-4FA2-AE8C-B9C5F9C05907}" sibTransId="{56224F59-728D-4B61-86C0-12722A196C5D}"/>
    <dgm:cxn modelId="{5D0E02CF-1945-4969-8029-728F687774D4}" type="presOf" srcId="{0207CA73-8359-47BF-BF62-E93DF546DE68}" destId="{838AD560-3A80-4016-BE6F-ACAAC86AAB48}" srcOrd="0" destOrd="0" presId="urn:microsoft.com/office/officeart/2005/8/layout/default"/>
    <dgm:cxn modelId="{FCEF44FB-06F2-45D2-80B8-869865215A50}" srcId="{AB542985-0F32-4D1B-9D58-DB783EF3EB07}" destId="{8B6264AF-18B3-4042-8869-305191939000}" srcOrd="2" destOrd="0" parTransId="{16472852-5F3D-419A-AD39-7FBA20B323B5}" sibTransId="{61A708AF-4B80-4ABF-81DC-36FF09DBE828}"/>
    <dgm:cxn modelId="{BE0A16FD-7ACF-46C8-AB05-AF3C88E405D9}" type="presOf" srcId="{6EDFB2BE-D2D4-4C59-B26D-57C0A959783B}" destId="{E30DA217-CEEB-4C3C-A912-35DD62E592E8}" srcOrd="0" destOrd="0" presId="urn:microsoft.com/office/officeart/2005/8/layout/default"/>
    <dgm:cxn modelId="{26E98CC6-41A6-4C6B-8953-C83B2B6938CB}" type="presParOf" srcId="{4330C89C-3B83-44E6-817D-E08C03B46775}" destId="{E30DA217-CEEB-4C3C-A912-35DD62E592E8}" srcOrd="0" destOrd="0" presId="urn:microsoft.com/office/officeart/2005/8/layout/default"/>
    <dgm:cxn modelId="{60EC4825-0ADF-45FC-A963-64A767F6CC20}" type="presParOf" srcId="{4330C89C-3B83-44E6-817D-E08C03B46775}" destId="{1028932E-A7C5-4572-B5E5-6E1FE4E01A46}" srcOrd="1" destOrd="0" presId="urn:microsoft.com/office/officeart/2005/8/layout/default"/>
    <dgm:cxn modelId="{9BDC4C83-571A-4F6E-9D26-2EAE98CBB7F6}" type="presParOf" srcId="{4330C89C-3B83-44E6-817D-E08C03B46775}" destId="{838AD560-3A80-4016-BE6F-ACAAC86AAB48}" srcOrd="2" destOrd="0" presId="urn:microsoft.com/office/officeart/2005/8/layout/default"/>
    <dgm:cxn modelId="{AF0AEEBC-022F-4176-8468-EA292D077045}" type="presParOf" srcId="{4330C89C-3B83-44E6-817D-E08C03B46775}" destId="{D07D7996-DEA5-43ED-A3CB-ABAF900BC8FD}" srcOrd="3" destOrd="0" presId="urn:microsoft.com/office/officeart/2005/8/layout/default"/>
    <dgm:cxn modelId="{0A9129CA-6D15-4E55-AB46-C2A603024EB9}" type="presParOf" srcId="{4330C89C-3B83-44E6-817D-E08C03B46775}" destId="{F8816666-681D-43BA-AD06-7B67D067910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7E426-30F7-4E2D-9175-46B9AB3FACCB}">
      <dsp:nvSpPr>
        <dsp:cNvPr id="0" name=""/>
        <dsp:cNvSpPr/>
      </dsp:nvSpPr>
      <dsp:spPr>
        <a:xfrm>
          <a:off x="0" y="110030"/>
          <a:ext cx="10828890" cy="9845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The revelation of personal rather than professional information about the therapist to the client. (</a:t>
          </a:r>
          <a:r>
            <a:rPr lang="en-US" sz="1800" kern="1200" baseline="0" err="1"/>
            <a:t>Zur</a:t>
          </a:r>
          <a:r>
            <a:rPr lang="en-US" sz="1800" kern="1200" baseline="0"/>
            <a:t> et al, 2009)</a:t>
          </a:r>
          <a:endParaRPr lang="en-US" sz="1800" kern="1200"/>
        </a:p>
      </dsp:txBody>
      <dsp:txXfrm>
        <a:off x="48062" y="158092"/>
        <a:ext cx="10732766" cy="888431"/>
      </dsp:txXfrm>
    </dsp:sp>
    <dsp:sp modelId="{2A9F5035-2F84-4B85-B1B7-DE734E8FFDC5}">
      <dsp:nvSpPr>
        <dsp:cNvPr id="0" name=""/>
        <dsp:cNvSpPr/>
      </dsp:nvSpPr>
      <dsp:spPr>
        <a:xfrm>
          <a:off x="0" y="1146425"/>
          <a:ext cx="10828890" cy="9845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Anything that is revealed about a therapist verbally, nonverbally, on purpose, by accident, wittingly, or unwittingly, inclusive of information discovered about them from another source. (</a:t>
          </a:r>
          <a:r>
            <a:rPr lang="en-US" sz="1800" kern="1200" baseline="0" err="1"/>
            <a:t>Bloomgarden</a:t>
          </a:r>
          <a:r>
            <a:rPr lang="en-US" sz="1800" kern="1200" baseline="0"/>
            <a:t> &amp; </a:t>
          </a:r>
          <a:r>
            <a:rPr lang="en-US" sz="1800" kern="1200" baseline="0" err="1"/>
            <a:t>Menuti</a:t>
          </a:r>
          <a:r>
            <a:rPr lang="en-US" sz="1800" kern="1200" baseline="0"/>
            <a:t>)</a:t>
          </a:r>
          <a:endParaRPr lang="en-US" sz="1800" kern="1200"/>
        </a:p>
      </dsp:txBody>
      <dsp:txXfrm>
        <a:off x="48062" y="1194487"/>
        <a:ext cx="10732766" cy="888431"/>
      </dsp:txXfrm>
    </dsp:sp>
    <dsp:sp modelId="{0148E17D-6462-47BA-BFC0-BBC853FB18A9}">
      <dsp:nvSpPr>
        <dsp:cNvPr id="0" name=""/>
        <dsp:cNvSpPr/>
      </dsp:nvSpPr>
      <dsp:spPr>
        <a:xfrm>
          <a:off x="0" y="2182820"/>
          <a:ext cx="10828890" cy="9845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Sharing of personal information by the therapist with the client; it excludes details related to the treatment, the therapist’s credentials, office policies, and emergency contact details (Barnett, 2011).</a:t>
          </a:r>
          <a:endParaRPr lang="en-US" sz="1800" kern="1200"/>
        </a:p>
      </dsp:txBody>
      <dsp:txXfrm>
        <a:off x="48062" y="2230882"/>
        <a:ext cx="10732766" cy="888431"/>
      </dsp:txXfrm>
    </dsp:sp>
    <dsp:sp modelId="{4C1C7966-4DD1-490B-B83B-02FE513BAA1E}">
      <dsp:nvSpPr>
        <dsp:cNvPr id="0" name=""/>
        <dsp:cNvSpPr/>
      </dsp:nvSpPr>
      <dsp:spPr>
        <a:xfrm>
          <a:off x="0" y="3219215"/>
          <a:ext cx="10828890" cy="9845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Research suggests “in reality that therapists generally do disclose” personal information about themselves and their beliefs, and that it happens more often than many would assume (</a:t>
          </a:r>
          <a:r>
            <a:rPr lang="en-US" sz="1800" kern="1200" baseline="0" err="1"/>
            <a:t>Danzer</a:t>
          </a:r>
          <a:r>
            <a:rPr lang="en-US" sz="1800" kern="1200" baseline="0"/>
            <a:t>, 2019).</a:t>
          </a:r>
          <a:endParaRPr lang="en-US" sz="1800" kern="1200"/>
        </a:p>
      </dsp:txBody>
      <dsp:txXfrm>
        <a:off x="48062" y="3267277"/>
        <a:ext cx="10732766" cy="888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95558-EC2C-44DE-9C8B-200BA0306436}">
      <dsp:nvSpPr>
        <dsp:cNvPr id="0" name=""/>
        <dsp:cNvSpPr/>
      </dsp:nvSpPr>
      <dsp:spPr>
        <a:xfrm rot="16200000">
          <a:off x="-436680" y="438002"/>
          <a:ext cx="4313237" cy="3437232"/>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844550">
            <a:lnSpc>
              <a:spcPct val="90000"/>
            </a:lnSpc>
            <a:spcBef>
              <a:spcPct val="0"/>
            </a:spcBef>
            <a:spcAft>
              <a:spcPct val="35000"/>
            </a:spcAft>
            <a:buNone/>
          </a:pPr>
          <a:r>
            <a:rPr lang="en-US" sz="1900" b="1" kern="1200">
              <a:solidFill>
                <a:schemeClr val="bg1"/>
              </a:solidFill>
            </a:rPr>
            <a:t>NASW</a:t>
          </a:r>
        </a:p>
        <a:p>
          <a:pPr marL="114300" lvl="1" indent="-114300" algn="l" defTabSz="666750">
            <a:lnSpc>
              <a:spcPct val="90000"/>
            </a:lnSpc>
            <a:spcBef>
              <a:spcPct val="0"/>
            </a:spcBef>
            <a:spcAft>
              <a:spcPct val="15000"/>
            </a:spcAft>
            <a:buChar char="•"/>
          </a:pPr>
          <a:r>
            <a:rPr lang="en-US" sz="1500" b="1" kern="1200">
              <a:solidFill>
                <a:schemeClr val="bg1"/>
              </a:solidFill>
            </a:rPr>
            <a:t>1.06 (a-c) Conflicts of Interest</a:t>
          </a:r>
        </a:p>
        <a:p>
          <a:pPr marL="171450" lvl="1" indent="-171450" algn="l" defTabSz="711200">
            <a:lnSpc>
              <a:spcPct val="90000"/>
            </a:lnSpc>
            <a:spcBef>
              <a:spcPct val="0"/>
            </a:spcBef>
            <a:spcAft>
              <a:spcPct val="15000"/>
            </a:spcAft>
            <a:buChar char="•"/>
          </a:pPr>
          <a:r>
            <a:rPr lang="en-US" sz="1600" kern="1200"/>
            <a:t>Conflicts of interest that can emerge when social workers disclose personal information to clients, whether for purposes of intimacy and emotional connectedness, personal benefit, altruism, or as a result of unexpected or unanticipated circumstances</a:t>
          </a:r>
        </a:p>
      </dsp:txBody>
      <dsp:txXfrm rot="5400000">
        <a:off x="1323" y="862646"/>
        <a:ext cx="3437232" cy="2587943"/>
      </dsp:txXfrm>
    </dsp:sp>
    <dsp:sp modelId="{DAC9FC82-9829-4486-86C6-4E3DA5E56D6A}">
      <dsp:nvSpPr>
        <dsp:cNvPr id="0" name=""/>
        <dsp:cNvSpPr/>
      </dsp:nvSpPr>
      <dsp:spPr>
        <a:xfrm rot="16200000">
          <a:off x="3258344" y="438002"/>
          <a:ext cx="4313237" cy="3437232"/>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844550">
            <a:lnSpc>
              <a:spcPct val="90000"/>
            </a:lnSpc>
            <a:spcBef>
              <a:spcPct val="0"/>
            </a:spcBef>
            <a:spcAft>
              <a:spcPct val="35000"/>
            </a:spcAft>
            <a:buNone/>
          </a:pPr>
          <a:r>
            <a:rPr lang="en-US" sz="1900" b="1" kern="1200">
              <a:solidFill>
                <a:schemeClr val="bg1"/>
              </a:solidFill>
            </a:rPr>
            <a:t>ACA</a:t>
          </a:r>
        </a:p>
        <a:p>
          <a:pPr marL="114300" lvl="1" indent="-114300" algn="l" defTabSz="666750">
            <a:lnSpc>
              <a:spcPct val="90000"/>
            </a:lnSpc>
            <a:spcBef>
              <a:spcPct val="0"/>
            </a:spcBef>
            <a:spcAft>
              <a:spcPct val="15000"/>
            </a:spcAft>
            <a:buChar char="•"/>
          </a:pPr>
          <a:r>
            <a:rPr lang="en-US" sz="1500" b="1" kern="1200">
              <a:solidFill>
                <a:schemeClr val="bg1"/>
              </a:solidFill>
            </a:rPr>
            <a:t>A.2.b. Types of Information Needed</a:t>
          </a:r>
        </a:p>
        <a:p>
          <a:pPr marL="228600" lvl="1" indent="-228600" algn="l" defTabSz="1066800">
            <a:lnSpc>
              <a:spcPct val="90000"/>
            </a:lnSpc>
            <a:spcBef>
              <a:spcPct val="0"/>
            </a:spcBef>
            <a:spcAft>
              <a:spcPct val="15000"/>
            </a:spcAft>
            <a:buChar char="•"/>
          </a:pPr>
          <a:r>
            <a:rPr lang="en-US" sz="2400" kern="1200"/>
            <a:t>Self-disclosure should only be engaged in when there is an inherent benefit to the client.</a:t>
          </a:r>
        </a:p>
      </dsp:txBody>
      <dsp:txXfrm rot="5400000">
        <a:off x="3696347" y="862646"/>
        <a:ext cx="3437232" cy="2587943"/>
      </dsp:txXfrm>
    </dsp:sp>
    <dsp:sp modelId="{4132A4F0-BB4B-4E41-A42B-8666A6E94A11}">
      <dsp:nvSpPr>
        <dsp:cNvPr id="0" name=""/>
        <dsp:cNvSpPr/>
      </dsp:nvSpPr>
      <dsp:spPr>
        <a:xfrm rot="16200000">
          <a:off x="6953368" y="438002"/>
          <a:ext cx="4313237" cy="3437232"/>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844550">
            <a:lnSpc>
              <a:spcPct val="90000"/>
            </a:lnSpc>
            <a:spcBef>
              <a:spcPct val="0"/>
            </a:spcBef>
            <a:spcAft>
              <a:spcPct val="35000"/>
            </a:spcAft>
            <a:buNone/>
          </a:pPr>
          <a:r>
            <a:rPr lang="en-US" sz="1900" b="1" kern="1200">
              <a:solidFill>
                <a:schemeClr val="bg1"/>
              </a:solidFill>
            </a:rPr>
            <a:t>AAMFT</a:t>
          </a:r>
        </a:p>
        <a:p>
          <a:pPr marL="114300" lvl="1" indent="-114300" algn="l" defTabSz="666750">
            <a:lnSpc>
              <a:spcPct val="90000"/>
            </a:lnSpc>
            <a:spcBef>
              <a:spcPct val="0"/>
            </a:spcBef>
            <a:spcAft>
              <a:spcPct val="15000"/>
            </a:spcAft>
            <a:buChar char="•"/>
          </a:pPr>
          <a:r>
            <a:rPr lang="en-US" sz="1500" b="1" kern="1200">
              <a:solidFill>
                <a:schemeClr val="bg1"/>
              </a:solidFill>
            </a:rPr>
            <a:t>1.7 No Furthering of Own Interests</a:t>
          </a:r>
        </a:p>
        <a:p>
          <a:pPr marL="228600" lvl="1" indent="-228600" algn="l" defTabSz="1066800">
            <a:lnSpc>
              <a:spcPct val="90000"/>
            </a:lnSpc>
            <a:spcBef>
              <a:spcPct val="0"/>
            </a:spcBef>
            <a:spcAft>
              <a:spcPct val="15000"/>
            </a:spcAft>
            <a:buChar char="•"/>
          </a:pPr>
          <a:r>
            <a:rPr lang="en-US" sz="2400" kern="1200"/>
            <a:t>MFT’s do not use their professional relationships w/clients to further their own interests.</a:t>
          </a:r>
        </a:p>
      </dsp:txBody>
      <dsp:txXfrm rot="5400000">
        <a:off x="7391371" y="862646"/>
        <a:ext cx="3437232" cy="2587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9DEB3-5744-49EB-BFF8-EE408D5729EB}">
      <dsp:nvSpPr>
        <dsp:cNvPr id="0" name=""/>
        <dsp:cNvSpPr/>
      </dsp:nvSpPr>
      <dsp:spPr>
        <a:xfrm>
          <a:off x="0" y="27105"/>
          <a:ext cx="10829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12-Step (substance use)</a:t>
          </a:r>
        </a:p>
      </dsp:txBody>
      <dsp:txXfrm>
        <a:off x="26930" y="54035"/>
        <a:ext cx="10776065" cy="497795"/>
      </dsp:txXfrm>
    </dsp:sp>
    <dsp:sp modelId="{1BB10E63-A3F7-4973-AE87-FC8BC156C26A}">
      <dsp:nvSpPr>
        <dsp:cNvPr id="0" name=""/>
        <dsp:cNvSpPr/>
      </dsp:nvSpPr>
      <dsp:spPr>
        <a:xfrm>
          <a:off x="0" y="645000"/>
          <a:ext cx="10829925"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Adolescents</a:t>
          </a:r>
        </a:p>
      </dsp:txBody>
      <dsp:txXfrm>
        <a:off x="26930" y="671930"/>
        <a:ext cx="10776065" cy="497795"/>
      </dsp:txXfrm>
    </dsp:sp>
    <dsp:sp modelId="{7138AC7C-08BA-4793-8C42-928CA190E2CC}">
      <dsp:nvSpPr>
        <dsp:cNvPr id="0" name=""/>
        <dsp:cNvSpPr/>
      </dsp:nvSpPr>
      <dsp:spPr>
        <a:xfrm>
          <a:off x="0" y="1262895"/>
          <a:ext cx="10829925"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Spiritual/religious-based</a:t>
          </a:r>
        </a:p>
      </dsp:txBody>
      <dsp:txXfrm>
        <a:off x="26930" y="1289825"/>
        <a:ext cx="10776065" cy="497795"/>
      </dsp:txXfrm>
    </dsp:sp>
    <dsp:sp modelId="{C99614FF-90FC-45EF-84B3-C4478446A027}">
      <dsp:nvSpPr>
        <dsp:cNvPr id="0" name=""/>
        <dsp:cNvSpPr/>
      </dsp:nvSpPr>
      <dsp:spPr>
        <a:xfrm>
          <a:off x="0" y="1880790"/>
          <a:ext cx="10829925"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LGBTQ+</a:t>
          </a:r>
        </a:p>
      </dsp:txBody>
      <dsp:txXfrm>
        <a:off x="26930" y="1907720"/>
        <a:ext cx="10776065" cy="497795"/>
      </dsp:txXfrm>
    </dsp:sp>
    <dsp:sp modelId="{787A2C10-C317-4CA7-81F8-705A72676156}">
      <dsp:nvSpPr>
        <dsp:cNvPr id="0" name=""/>
        <dsp:cNvSpPr/>
      </dsp:nvSpPr>
      <dsp:spPr>
        <a:xfrm>
          <a:off x="0" y="2498685"/>
          <a:ext cx="10829925" cy="55165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Military/Veterans</a:t>
          </a:r>
        </a:p>
      </dsp:txBody>
      <dsp:txXfrm>
        <a:off x="26930" y="2525615"/>
        <a:ext cx="10776065" cy="497795"/>
      </dsp:txXfrm>
    </dsp:sp>
    <dsp:sp modelId="{107C13B8-AD7B-4D52-95AA-1E58E15A89AF}">
      <dsp:nvSpPr>
        <dsp:cNvPr id="0" name=""/>
        <dsp:cNvSpPr/>
      </dsp:nvSpPr>
      <dsp:spPr>
        <a:xfrm>
          <a:off x="0" y="3116581"/>
          <a:ext cx="1082992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Minorities</a:t>
          </a:r>
        </a:p>
      </dsp:txBody>
      <dsp:txXfrm>
        <a:off x="26930" y="3143511"/>
        <a:ext cx="10776065" cy="497795"/>
      </dsp:txXfrm>
    </dsp:sp>
    <dsp:sp modelId="{51EFC3FA-E316-410D-A98A-79F1FC6839B0}">
      <dsp:nvSpPr>
        <dsp:cNvPr id="0" name=""/>
        <dsp:cNvSpPr/>
      </dsp:nvSpPr>
      <dsp:spPr>
        <a:xfrm>
          <a:off x="0" y="3734476"/>
          <a:ext cx="10829925"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Others?</a:t>
          </a:r>
        </a:p>
      </dsp:txBody>
      <dsp:txXfrm>
        <a:off x="26930" y="3761406"/>
        <a:ext cx="10776065" cy="4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4C28F-96BA-43F6-ACE8-7C5163C4FF6D}">
      <dsp:nvSpPr>
        <dsp:cNvPr id="0" name=""/>
        <dsp:cNvSpPr/>
      </dsp:nvSpPr>
      <dsp:spPr>
        <a:xfrm>
          <a:off x="1531302" y="40441"/>
          <a:ext cx="1941195" cy="194119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Content</a:t>
          </a:r>
        </a:p>
      </dsp:txBody>
      <dsp:txXfrm>
        <a:off x="1790128" y="380150"/>
        <a:ext cx="1423543" cy="873537"/>
      </dsp:txXfrm>
    </dsp:sp>
    <dsp:sp modelId="{9E1AF6D4-AA84-4BE3-8A14-BBBA1A263E15}">
      <dsp:nvSpPr>
        <dsp:cNvPr id="0" name=""/>
        <dsp:cNvSpPr/>
      </dsp:nvSpPr>
      <dsp:spPr>
        <a:xfrm>
          <a:off x="2231750" y="1253688"/>
          <a:ext cx="1941195" cy="194119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Timing</a:t>
          </a:r>
        </a:p>
      </dsp:txBody>
      <dsp:txXfrm>
        <a:off x="2825432" y="1755163"/>
        <a:ext cx="1164717" cy="1067657"/>
      </dsp:txXfrm>
    </dsp:sp>
    <dsp:sp modelId="{65BF9A5E-8330-477E-83AA-E86D9EB1C959}">
      <dsp:nvSpPr>
        <dsp:cNvPr id="0" name=""/>
        <dsp:cNvSpPr/>
      </dsp:nvSpPr>
      <dsp:spPr>
        <a:xfrm>
          <a:off x="830854" y="1253688"/>
          <a:ext cx="1941195" cy="194119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Intensity</a:t>
          </a:r>
        </a:p>
      </dsp:txBody>
      <dsp:txXfrm>
        <a:off x="1013650" y="1755163"/>
        <a:ext cx="1164717" cy="10676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5DE05-3458-422B-BAC6-E69126B861C3}">
      <dsp:nvSpPr>
        <dsp:cNvPr id="0" name=""/>
        <dsp:cNvSpPr/>
      </dsp:nvSpPr>
      <dsp:spPr>
        <a:xfrm rot="5400000">
          <a:off x="6390817" y="-2409142"/>
          <a:ext cx="1941866" cy="692234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t>Client: “I keep thinking that I shouldn’t feel this way and that something must be wrong with me.”</a:t>
          </a:r>
        </a:p>
        <a:p>
          <a:pPr marL="285750" lvl="1" indent="-285750" algn="l" defTabSz="1244600">
            <a:lnSpc>
              <a:spcPct val="90000"/>
            </a:lnSpc>
            <a:spcBef>
              <a:spcPct val="0"/>
            </a:spcBef>
            <a:spcAft>
              <a:spcPct val="15000"/>
            </a:spcAft>
            <a:buChar char="•"/>
          </a:pPr>
          <a:endParaRPr lang="en-US" sz="2800" kern="1200"/>
        </a:p>
      </dsp:txBody>
      <dsp:txXfrm rot="-5400000">
        <a:off x="3900576" y="175893"/>
        <a:ext cx="6827555" cy="1752278"/>
      </dsp:txXfrm>
    </dsp:sp>
    <dsp:sp modelId="{26AE9AF3-F91A-4A3B-AA1E-2B4F6FAAB170}">
      <dsp:nvSpPr>
        <dsp:cNvPr id="0" name=""/>
        <dsp:cNvSpPr/>
      </dsp:nvSpPr>
      <dsp:spPr>
        <a:xfrm>
          <a:off x="1803" y="1101"/>
          <a:ext cx="3898773" cy="2101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When a client expresses the notion that their feelings, thoughts, or experiences are strange or abnormal and the clinician knows the contrary to be true.</a:t>
          </a:r>
        </a:p>
      </dsp:txBody>
      <dsp:txXfrm>
        <a:off x="104407" y="103705"/>
        <a:ext cx="3693565" cy="1896652"/>
      </dsp:txXfrm>
    </dsp:sp>
    <dsp:sp modelId="{EA5FB02E-6E94-41D9-BE88-7806F9EB8970}">
      <dsp:nvSpPr>
        <dsp:cNvPr id="0" name=""/>
        <dsp:cNvSpPr/>
      </dsp:nvSpPr>
      <dsp:spPr>
        <a:xfrm rot="5400000">
          <a:off x="6186664" y="-329321"/>
          <a:ext cx="2104080" cy="717883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t>“If I don’t take this job I know I’ll never be offered another at such a good salary.”</a:t>
          </a:r>
        </a:p>
        <a:p>
          <a:pPr marL="228600" lvl="1" indent="-228600" algn="l" defTabSz="1066800">
            <a:lnSpc>
              <a:spcPct val="90000"/>
            </a:lnSpc>
            <a:spcBef>
              <a:spcPct val="0"/>
            </a:spcBef>
            <a:spcAft>
              <a:spcPct val="15000"/>
            </a:spcAft>
            <a:buChar char="•"/>
          </a:pPr>
          <a:endParaRPr lang="en-US" sz="2400" kern="1200"/>
        </a:p>
        <a:p>
          <a:pPr marL="285750" lvl="1" indent="-285750" algn="l" defTabSz="1244600">
            <a:lnSpc>
              <a:spcPct val="90000"/>
            </a:lnSpc>
            <a:spcBef>
              <a:spcPct val="0"/>
            </a:spcBef>
            <a:spcAft>
              <a:spcPct val="15000"/>
            </a:spcAft>
            <a:buChar char="•"/>
          </a:pPr>
          <a:endParaRPr lang="en-US" sz="2800" kern="1200"/>
        </a:p>
      </dsp:txBody>
      <dsp:txXfrm rot="-5400000">
        <a:off x="3649288" y="2310768"/>
        <a:ext cx="7076120" cy="1898654"/>
      </dsp:txXfrm>
    </dsp:sp>
    <dsp:sp modelId="{49AE5194-3D13-44AB-A259-BCC73A8B354A}">
      <dsp:nvSpPr>
        <dsp:cNvPr id="0" name=""/>
        <dsp:cNvSpPr/>
      </dsp:nvSpPr>
      <dsp:spPr>
        <a:xfrm>
          <a:off x="1803" y="2209165"/>
          <a:ext cx="3647484" cy="2101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When the client engages in all or nothing thinking.</a:t>
          </a:r>
        </a:p>
      </dsp:txBody>
      <dsp:txXfrm>
        <a:off x="104407" y="2311769"/>
        <a:ext cx="3442276" cy="18966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CE076-6AAB-48CD-B6B6-AF70D6E4D694}">
      <dsp:nvSpPr>
        <dsp:cNvPr id="0" name=""/>
        <dsp:cNvSpPr/>
      </dsp:nvSpPr>
      <dsp:spPr>
        <a:xfrm rot="5400000">
          <a:off x="6522762" y="-2413540"/>
          <a:ext cx="1683173" cy="693115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Client: “I couldn’t tell anyone what happened to me as no one would understand.”</a:t>
          </a:r>
        </a:p>
        <a:p>
          <a:pPr marL="228600" lvl="1" indent="-228600" algn="l" defTabSz="1066800">
            <a:lnSpc>
              <a:spcPct val="90000"/>
            </a:lnSpc>
            <a:spcBef>
              <a:spcPct val="0"/>
            </a:spcBef>
            <a:spcAft>
              <a:spcPct val="15000"/>
            </a:spcAft>
            <a:buChar char="•"/>
          </a:pPr>
          <a:endParaRPr lang="en-US" sz="2400" kern="1200"/>
        </a:p>
      </dsp:txBody>
      <dsp:txXfrm rot="-5400000">
        <a:off x="3898773" y="292615"/>
        <a:ext cx="6848986" cy="1518841"/>
      </dsp:txXfrm>
    </dsp:sp>
    <dsp:sp modelId="{D02784EA-DB3F-4A26-B446-23D12FA56268}">
      <dsp:nvSpPr>
        <dsp:cNvPr id="0" name=""/>
        <dsp:cNvSpPr/>
      </dsp:nvSpPr>
      <dsp:spPr>
        <a:xfrm>
          <a:off x="0" y="52"/>
          <a:ext cx="3898773" cy="21039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When the client believes he/she is the only one to have experienced something.</a:t>
          </a:r>
        </a:p>
      </dsp:txBody>
      <dsp:txXfrm>
        <a:off x="102707" y="102759"/>
        <a:ext cx="3693359" cy="1898552"/>
      </dsp:txXfrm>
    </dsp:sp>
    <dsp:sp modelId="{C595B54D-F2A2-4D43-9BA9-180C66525419}">
      <dsp:nvSpPr>
        <dsp:cNvPr id="0" name=""/>
        <dsp:cNvSpPr/>
      </dsp:nvSpPr>
      <dsp:spPr>
        <a:xfrm rot="5400000">
          <a:off x="6268656" y="-328215"/>
          <a:ext cx="1936490" cy="717883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Client: “I don’t think things will ever change no matter what I do.”</a:t>
          </a:r>
        </a:p>
        <a:p>
          <a:pPr marL="228600" lvl="1" indent="-228600" algn="l" defTabSz="1066800">
            <a:lnSpc>
              <a:spcPct val="90000"/>
            </a:lnSpc>
            <a:spcBef>
              <a:spcPct val="0"/>
            </a:spcBef>
            <a:spcAft>
              <a:spcPct val="15000"/>
            </a:spcAft>
            <a:buChar char="•"/>
          </a:pPr>
          <a:endParaRPr lang="en-US" sz="2400" kern="1200"/>
        </a:p>
      </dsp:txBody>
      <dsp:txXfrm rot="-5400000">
        <a:off x="3647485" y="2387488"/>
        <a:ext cx="7084301" cy="1747426"/>
      </dsp:txXfrm>
    </dsp:sp>
    <dsp:sp modelId="{D6A83CB4-B654-4A96-9A68-628DCAE8A8A3}">
      <dsp:nvSpPr>
        <dsp:cNvPr id="0" name=""/>
        <dsp:cNvSpPr/>
      </dsp:nvSpPr>
      <dsp:spPr>
        <a:xfrm>
          <a:off x="0" y="2209217"/>
          <a:ext cx="3647484" cy="210396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When the client has been struggling to achieve a particular goal and seems to be losing confidence.</a:t>
          </a:r>
        </a:p>
      </dsp:txBody>
      <dsp:txXfrm>
        <a:off x="102707" y="2311924"/>
        <a:ext cx="3442070" cy="1898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DA217-CEEB-4C3C-A912-35DD62E592E8}">
      <dsp:nvSpPr>
        <dsp:cNvPr id="0" name=""/>
        <dsp:cNvSpPr/>
      </dsp:nvSpPr>
      <dsp:spPr>
        <a:xfrm>
          <a:off x="496" y="47373"/>
          <a:ext cx="1934765" cy="11608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Turn the question around to the client</a:t>
          </a:r>
        </a:p>
      </dsp:txBody>
      <dsp:txXfrm>
        <a:off x="496" y="47373"/>
        <a:ext cx="1934765" cy="1160859"/>
      </dsp:txXfrm>
    </dsp:sp>
    <dsp:sp modelId="{838AD560-3A80-4016-BE6F-ACAAC86AAB48}">
      <dsp:nvSpPr>
        <dsp:cNvPr id="0" name=""/>
        <dsp:cNvSpPr/>
      </dsp:nvSpPr>
      <dsp:spPr>
        <a:xfrm>
          <a:off x="2128738" y="47373"/>
          <a:ext cx="1934765" cy="116085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Answer briefly and directly</a:t>
          </a:r>
        </a:p>
      </dsp:txBody>
      <dsp:txXfrm>
        <a:off x="2128738" y="47373"/>
        <a:ext cx="1934765" cy="1160859"/>
      </dsp:txXfrm>
    </dsp:sp>
    <dsp:sp modelId="{F8816666-681D-43BA-AD06-7B67D0679101}">
      <dsp:nvSpPr>
        <dsp:cNvPr id="0" name=""/>
        <dsp:cNvSpPr/>
      </dsp:nvSpPr>
      <dsp:spPr>
        <a:xfrm>
          <a:off x="1064617" y="1401709"/>
          <a:ext cx="1934765" cy="11608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Ignore the question and move on</a:t>
          </a:r>
        </a:p>
      </dsp:txBody>
      <dsp:txXfrm>
        <a:off x="1064617" y="1401709"/>
        <a:ext cx="1934765" cy="11608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0D22A-8B3A-4FC7-8C5C-566CBFAE058F}"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52757-040E-4CCC-B212-3463263D12B6}" type="slidenum">
              <a:rPr lang="en-US" smtClean="0"/>
              <a:t>‹#›</a:t>
            </a:fld>
            <a:endParaRPr lang="en-US"/>
          </a:p>
        </p:txBody>
      </p:sp>
    </p:spTree>
    <p:extLst>
      <p:ext uri="{BB962C8B-B14F-4D97-AF65-F5344CB8AC3E}">
        <p14:creationId xmlns:p14="http://schemas.microsoft.com/office/powerpoint/2010/main" val="407029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2757-040E-4CCC-B212-3463263D12B6}" type="slidenum">
              <a:rPr lang="en-US" smtClean="0"/>
              <a:t>21</a:t>
            </a:fld>
            <a:endParaRPr lang="en-US"/>
          </a:p>
        </p:txBody>
      </p:sp>
    </p:spTree>
    <p:extLst>
      <p:ext uri="{BB962C8B-B14F-4D97-AF65-F5344CB8AC3E}">
        <p14:creationId xmlns:p14="http://schemas.microsoft.com/office/powerpoint/2010/main" val="288733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8BDD2A8E-ECEE-4343-BD99-159688B089C7}" type="datetime2">
              <a:rPr lang="en-US" smtClean="0"/>
              <a:t>Thursday, July 11,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6114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F3D75DC8-9414-46ED-A55C-4084274409FB}" type="datetime2">
              <a:rPr lang="en-US" smtClean="0"/>
              <a:t>Thursday, July 11,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0265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F8331D42-7928-4538-BE75-E8522BDA2212}" type="datetime2">
              <a:rPr lang="en-US" smtClean="0"/>
              <a:t>Thursday, July 11,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1399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9435" y="439864"/>
            <a:ext cx="10828890" cy="649161"/>
          </a:xfrm>
        </p:spPr>
        <p:txBody>
          <a:bodyPr/>
          <a:lstStyle/>
          <a:p>
            <a:r>
              <a:rPr lang="en-US"/>
              <a:t>Click to edit Master title style</a:t>
            </a:r>
          </a:p>
        </p:txBody>
      </p:sp>
      <p:sp>
        <p:nvSpPr>
          <p:cNvPr id="3" name="Content Placeholder 2"/>
          <p:cNvSpPr>
            <a:spLocks noGrp="1"/>
          </p:cNvSpPr>
          <p:nvPr>
            <p:ph idx="1"/>
          </p:nvPr>
        </p:nvSpPr>
        <p:spPr>
          <a:xfrm>
            <a:off x="619436" y="1455174"/>
            <a:ext cx="10828890" cy="4313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51062C1-F42C-4F81-A8F6-D1175CF109FF}" type="datetime2">
              <a:rPr lang="en-US" smtClean="0"/>
              <a:t>Thursday, July 11,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7007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8BAABBCB-C04D-4B2A-9277-7CCACA5C0A2C}" type="datetime2">
              <a:rPr lang="en-US" smtClean="0"/>
              <a:t>Thursday, July 11,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517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644A97-E4BF-4835-99F9-126FA28E0200}" type="datetime2">
              <a:rPr lang="en-US" smtClean="0"/>
              <a:t>Thursday, July 11,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289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97704588-B78D-46B3-8C8F-F7B50E2D6726}" type="datetime2">
              <a:rPr lang="en-US" smtClean="0"/>
              <a:t>Thursday, July 11,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1349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007452CE-C0F5-4D6B-8770-9C22A956BB58}" type="datetime2">
              <a:rPr lang="en-US" smtClean="0"/>
              <a:t>Thursday, July 11,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557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ADB113E0-3C9F-4341-8945-AA944A10DCA9}" type="datetime2">
              <a:rPr lang="en-US" smtClean="0"/>
              <a:t>Thursday, July 11,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651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62306311-7F61-4A9A-8F0B-1EF592844180}" type="datetime2">
              <a:rPr lang="en-US" smtClean="0"/>
              <a:t>Thursday, July 11,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0948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9F9405A2-9FC5-4103-85B9-4C5C64B4D12C}" type="datetime2">
              <a:rPr lang="en-US" smtClean="0"/>
              <a:t>Thursday, July 11,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2002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DD649059-26DA-4615-8CEE-669972505A15}" type="datetime2">
              <a:rPr lang="en-US" smtClean="0"/>
              <a:t>Thursday, July 11, 2024</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a:p>
        </p:txBody>
      </p:sp>
    </p:spTree>
    <p:extLst>
      <p:ext uri="{BB962C8B-B14F-4D97-AF65-F5344CB8AC3E}">
        <p14:creationId xmlns:p14="http://schemas.microsoft.com/office/powerpoint/2010/main" val="2320932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461">
          <p15:clr>
            <a:srgbClr val="F26B43"/>
          </p15:clr>
        </p15:guide>
        <p15:guide id="24" pos="1209">
          <p15:clr>
            <a:srgbClr val="F26B43"/>
          </p15:clr>
        </p15:guide>
        <p15:guide id="25" pos="1663">
          <p15:clr>
            <a:srgbClr val="F26B43"/>
          </p15:clr>
        </p15:guide>
        <p15:guide id="26" pos="2865">
          <p15:clr>
            <a:srgbClr val="F26B43"/>
          </p15:clr>
        </p15:guide>
        <p15:guide id="27" pos="4067">
          <p15:clr>
            <a:srgbClr val="F26B43"/>
          </p15:clr>
        </p15:guide>
        <p15:guide id="28" pos="4815">
          <p15:clr>
            <a:srgbClr val="F26B43"/>
          </p15:clr>
        </p15:guide>
        <p15:guide id="29" pos="5269">
          <p15:clr>
            <a:srgbClr val="F26B43"/>
          </p15:clr>
        </p15:guide>
        <p15:guide id="30" pos="6017">
          <p15:clr>
            <a:srgbClr val="F26B43"/>
          </p15:clr>
        </p15:guide>
        <p15:guide id="31" pos="6471">
          <p15:clr>
            <a:srgbClr val="F26B43"/>
          </p15:clr>
        </p15:guide>
        <p15:guide id="32" pos="7219">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3840">
          <p15:clr>
            <a:srgbClr val="5ACBF0"/>
          </p15:clr>
        </p15:guide>
        <p15:guide id="40" pos="2411">
          <p15:clr>
            <a:srgbClr val="F26B43"/>
          </p15:clr>
        </p15:guide>
        <p15:guide id="41" pos="3613">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ianebiglertrain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youtu.be/12s4zgUUJFs" TargetMode="External"/><Relationship Id="rId3" Type="http://schemas.openxmlformats.org/officeDocument/2006/relationships/diagramLayout" Target="../diagrams/layout4.xml"/><Relationship Id="rId7" Type="http://schemas.openxmlformats.org/officeDocument/2006/relationships/hyperlink" Target="https://youtu.be/7CpFvjXO-rs" TargetMode="Externa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counseling.org/resources/aca-code-of-ethics.pdf" TargetMode="External"/><Relationship Id="rId3" Type="http://schemas.openxmlformats.org/officeDocument/2006/relationships/hyperlink" Target="https://youtu.be/b6ByJzKkkQ4" TargetMode="External"/><Relationship Id="rId7" Type="http://schemas.openxmlformats.org/officeDocument/2006/relationships/hyperlink" Target="https://www.uaf.edu/socwork/student-information/checklist/(D)-NASW-Code-of-Ethic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ositivepsychology.com/self-disclosure-in-counseling/" TargetMode="External"/><Relationship Id="rId11" Type="http://schemas.openxmlformats.org/officeDocument/2006/relationships/hyperlink" Target="http://www.dianebiglertraining.com/" TargetMode="External"/><Relationship Id="rId5" Type="http://schemas.openxmlformats.org/officeDocument/2006/relationships/hyperlink" Target="https://www.socialworktoday.com/news/eoe_011111.shtml" TargetMode="External"/><Relationship Id="rId10" Type="http://schemas.openxmlformats.org/officeDocument/2006/relationships/hyperlink" Target="https://www.yourceus.com/pages/dsc8883-therapist-self-disclosure-uses-misuses-an-overview-for-mental-health-clinicians" TargetMode="External"/><Relationship Id="rId4" Type="http://schemas.openxmlformats.org/officeDocument/2006/relationships/hyperlink" Target="https://www.counseling.org/docs/default-source/vistas/vistas_2012_article_90.pdf?sfvrsn=9" TargetMode="External"/><Relationship Id="rId9" Type="http://schemas.openxmlformats.org/officeDocument/2006/relationships/hyperlink" Target="https://www.kean.edu/~psych/doc/Code%20of%20ethics.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1BFkZhsTcik"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F88C0F-1512-428B-AD38-9B1D159DBD47}"/>
              </a:ext>
            </a:extLst>
          </p:cNvPr>
          <p:cNvSpPr>
            <a:spLocks noGrp="1"/>
          </p:cNvSpPr>
          <p:nvPr>
            <p:ph type="ctrTitle"/>
          </p:nvPr>
        </p:nvSpPr>
        <p:spPr>
          <a:xfrm>
            <a:off x="1111283" y="4120978"/>
            <a:ext cx="9780104" cy="864704"/>
          </a:xfrm>
        </p:spPr>
        <p:txBody>
          <a:bodyPr>
            <a:normAutofit/>
          </a:bodyPr>
          <a:lstStyle/>
          <a:p>
            <a:r>
              <a:rPr lang="en-US" sz="4800"/>
              <a:t>The Ethics of Self-Disclosure</a:t>
            </a:r>
          </a:p>
        </p:txBody>
      </p:sp>
      <p:sp>
        <p:nvSpPr>
          <p:cNvPr id="7" name="Subtitle 6">
            <a:extLst>
              <a:ext uri="{FF2B5EF4-FFF2-40B4-BE49-F238E27FC236}">
                <a16:creationId xmlns:a16="http://schemas.microsoft.com/office/drawing/2014/main" id="{D4F79F16-627E-4AD0-9B24-AE7C133E50E3}"/>
              </a:ext>
            </a:extLst>
          </p:cNvPr>
          <p:cNvSpPr>
            <a:spLocks noGrp="1"/>
          </p:cNvSpPr>
          <p:nvPr>
            <p:ph type="subTitle" idx="1"/>
          </p:nvPr>
        </p:nvSpPr>
        <p:spPr>
          <a:xfrm>
            <a:off x="1675916" y="4599304"/>
            <a:ext cx="8650839" cy="1969841"/>
          </a:xfrm>
        </p:spPr>
        <p:txBody>
          <a:bodyPr/>
          <a:lstStyle/>
          <a:p>
            <a:endParaRPr lang="en-US"/>
          </a:p>
          <a:p>
            <a:r>
              <a:rPr lang="en-US"/>
              <a:t>Diane Bigler, LCSW, LSCSW</a:t>
            </a:r>
          </a:p>
          <a:p>
            <a:r>
              <a:rPr lang="en-US" sz="2400">
                <a:hlinkClick r:id="rId2"/>
              </a:rPr>
              <a:t>www.dianebiglertraining.com</a:t>
            </a:r>
            <a:endParaRPr lang="en-US" sz="2400"/>
          </a:p>
        </p:txBody>
      </p:sp>
      <p:pic>
        <p:nvPicPr>
          <p:cNvPr id="8" name="Picture 7">
            <a:extLst>
              <a:ext uri="{FF2B5EF4-FFF2-40B4-BE49-F238E27FC236}">
                <a16:creationId xmlns:a16="http://schemas.microsoft.com/office/drawing/2014/main" id="{034175AB-DE61-47B3-AB03-564623E45DAD}"/>
              </a:ext>
            </a:extLst>
          </p:cNvPr>
          <p:cNvPicPr>
            <a:picLocks noChangeAspect="1"/>
          </p:cNvPicPr>
          <p:nvPr/>
        </p:nvPicPr>
        <p:blipFill>
          <a:blip r:embed="rId3"/>
          <a:stretch>
            <a:fillRect/>
          </a:stretch>
        </p:blipFill>
        <p:spPr>
          <a:xfrm>
            <a:off x="3730487" y="920143"/>
            <a:ext cx="4731026" cy="3200835"/>
          </a:xfrm>
          <a:prstGeom prst="rect">
            <a:avLst/>
          </a:prstGeom>
        </p:spPr>
      </p:pic>
      <p:sp>
        <p:nvSpPr>
          <p:cNvPr id="2" name="Slide Number Placeholder 1">
            <a:extLst>
              <a:ext uri="{FF2B5EF4-FFF2-40B4-BE49-F238E27FC236}">
                <a16:creationId xmlns:a16="http://schemas.microsoft.com/office/drawing/2014/main" id="{A6904179-A064-499E-A521-B165220AD8F9}"/>
              </a:ext>
            </a:extLst>
          </p:cNvPr>
          <p:cNvSpPr>
            <a:spLocks noGrp="1"/>
          </p:cNvSpPr>
          <p:nvPr>
            <p:ph type="sldNum" sz="quarter" idx="12"/>
          </p:nvPr>
        </p:nvSpPr>
        <p:spPr/>
        <p:txBody>
          <a:bodyPr/>
          <a:lstStyle/>
          <a:p>
            <a:fld id="{1621B6DD-29C1-4FEA-923F-71EA1347694C}" type="slidenum">
              <a:rPr lang="en-US" smtClean="0"/>
              <a:t>1</a:t>
            </a:fld>
            <a:endParaRPr lang="en-US"/>
          </a:p>
        </p:txBody>
      </p:sp>
      <p:sp>
        <p:nvSpPr>
          <p:cNvPr id="3" name="TextBox 2">
            <a:extLst>
              <a:ext uri="{FF2B5EF4-FFF2-40B4-BE49-F238E27FC236}">
                <a16:creationId xmlns:a16="http://schemas.microsoft.com/office/drawing/2014/main" id="{7B0704B4-D880-486F-8A07-5F37E8A55A9F}"/>
              </a:ext>
            </a:extLst>
          </p:cNvPr>
          <p:cNvSpPr txBox="1"/>
          <p:nvPr/>
        </p:nvSpPr>
        <p:spPr>
          <a:xfrm>
            <a:off x="3983935" y="150361"/>
            <a:ext cx="4224130" cy="923330"/>
          </a:xfrm>
          <a:prstGeom prst="rect">
            <a:avLst/>
          </a:prstGeom>
          <a:noFill/>
        </p:spPr>
        <p:txBody>
          <a:bodyPr wrap="square" rtlCol="0">
            <a:spAutoFit/>
          </a:bodyPr>
          <a:lstStyle/>
          <a:p>
            <a:pPr algn="ctr"/>
            <a:r>
              <a:rPr lang="en-US" sz="3600">
                <a:solidFill>
                  <a:srgbClr val="FFFF00"/>
                </a:solidFill>
                <a:latin typeface="Baguet Script" panose="020B0604020202020204" pitchFamily="2" charset="0"/>
              </a:rPr>
              <a:t>Welcome everyone!</a:t>
            </a:r>
          </a:p>
          <a:p>
            <a:pPr algn="ctr"/>
            <a:endParaRPr lang="en-US"/>
          </a:p>
        </p:txBody>
      </p:sp>
    </p:spTree>
    <p:extLst>
      <p:ext uri="{BB962C8B-B14F-4D97-AF65-F5344CB8AC3E}">
        <p14:creationId xmlns:p14="http://schemas.microsoft.com/office/powerpoint/2010/main" val="84876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FB4169-1070-427A-8DF8-FC50D70E8074}"/>
              </a:ext>
            </a:extLst>
          </p:cNvPr>
          <p:cNvSpPr>
            <a:spLocks noGrp="1"/>
          </p:cNvSpPr>
          <p:nvPr>
            <p:ph type="title"/>
          </p:nvPr>
        </p:nvSpPr>
        <p:spPr/>
        <p:txBody>
          <a:bodyPr/>
          <a:lstStyle/>
          <a:p>
            <a:r>
              <a:rPr lang="en-US"/>
              <a:t>Benefits and Guidelines</a:t>
            </a:r>
          </a:p>
        </p:txBody>
      </p:sp>
      <p:sp>
        <p:nvSpPr>
          <p:cNvPr id="7" name="Text Placeholder 6">
            <a:extLst>
              <a:ext uri="{FF2B5EF4-FFF2-40B4-BE49-F238E27FC236}">
                <a16:creationId xmlns:a16="http://schemas.microsoft.com/office/drawing/2014/main" id="{66F3D213-EDF2-4822-9BF0-DF83D9901181}"/>
              </a:ext>
            </a:extLst>
          </p:cNvPr>
          <p:cNvSpPr>
            <a:spLocks noGrp="1"/>
          </p:cNvSpPr>
          <p:nvPr>
            <p:ph type="body" idx="1"/>
          </p:nvPr>
        </p:nvSpPr>
        <p:spPr>
          <a:xfrm>
            <a:off x="570913" y="1450591"/>
            <a:ext cx="5015638" cy="565796"/>
          </a:xfrm>
        </p:spPr>
        <p:txBody>
          <a:bodyPr/>
          <a:lstStyle/>
          <a:p>
            <a:r>
              <a:rPr lang="en-US"/>
              <a:t>BENEFITS</a:t>
            </a:r>
          </a:p>
        </p:txBody>
      </p:sp>
      <p:sp>
        <p:nvSpPr>
          <p:cNvPr id="8" name="Content Placeholder 7">
            <a:extLst>
              <a:ext uri="{FF2B5EF4-FFF2-40B4-BE49-F238E27FC236}">
                <a16:creationId xmlns:a16="http://schemas.microsoft.com/office/drawing/2014/main" id="{17328FAA-F318-4AF6-8137-5CE7D2F45306}"/>
              </a:ext>
            </a:extLst>
          </p:cNvPr>
          <p:cNvSpPr>
            <a:spLocks noGrp="1"/>
          </p:cNvSpPr>
          <p:nvPr>
            <p:ph sz="half" idx="2"/>
          </p:nvPr>
        </p:nvSpPr>
        <p:spPr>
          <a:xfrm>
            <a:off x="258418" y="2174773"/>
            <a:ext cx="5837582" cy="4554018"/>
          </a:xfrm>
        </p:spPr>
        <p:txBody>
          <a:bodyPr>
            <a:noAutofit/>
          </a:bodyPr>
          <a:lstStyle/>
          <a:p>
            <a:r>
              <a:rPr lang="en-US" sz="1800"/>
              <a:t>The “dyadic effect”: openness from the clinician supports openness from the client. </a:t>
            </a:r>
          </a:p>
          <a:p>
            <a:r>
              <a:rPr lang="en-US" sz="1800"/>
              <a:t>Contributes an experiential component to the corrective emotional experience, improving emotional attunement using mirroring and responding.</a:t>
            </a:r>
          </a:p>
          <a:p>
            <a:r>
              <a:rPr lang="en-US" sz="1800"/>
              <a:t>Provides behavioral and social feedback that helps the client see him/herself more clearly and situate him/herself in relation to others.</a:t>
            </a:r>
          </a:p>
          <a:p>
            <a:r>
              <a:rPr lang="en-US" sz="1800"/>
              <a:t>Models effective affect management and interpersonal effectiveness skills.</a:t>
            </a:r>
          </a:p>
        </p:txBody>
      </p:sp>
      <p:sp>
        <p:nvSpPr>
          <p:cNvPr id="9" name="Text Placeholder 8">
            <a:extLst>
              <a:ext uri="{FF2B5EF4-FFF2-40B4-BE49-F238E27FC236}">
                <a16:creationId xmlns:a16="http://schemas.microsoft.com/office/drawing/2014/main" id="{884A7F23-A910-4E5F-B9F5-27223233ADC5}"/>
              </a:ext>
            </a:extLst>
          </p:cNvPr>
          <p:cNvSpPr>
            <a:spLocks noGrp="1"/>
          </p:cNvSpPr>
          <p:nvPr>
            <p:ph type="body" sz="quarter" idx="3"/>
          </p:nvPr>
        </p:nvSpPr>
        <p:spPr>
          <a:xfrm>
            <a:off x="6557792" y="389906"/>
            <a:ext cx="5015638" cy="565796"/>
          </a:xfrm>
        </p:spPr>
        <p:txBody>
          <a:bodyPr/>
          <a:lstStyle/>
          <a:p>
            <a:r>
              <a:rPr lang="en-US"/>
              <a:t>Guidelines</a:t>
            </a:r>
          </a:p>
        </p:txBody>
      </p:sp>
      <p:sp>
        <p:nvSpPr>
          <p:cNvPr id="10" name="Content Placeholder 9">
            <a:extLst>
              <a:ext uri="{FF2B5EF4-FFF2-40B4-BE49-F238E27FC236}">
                <a16:creationId xmlns:a16="http://schemas.microsoft.com/office/drawing/2014/main" id="{C6D84D56-B35E-4735-AF02-F04F5B5C1913}"/>
              </a:ext>
            </a:extLst>
          </p:cNvPr>
          <p:cNvSpPr>
            <a:spLocks noGrp="1"/>
          </p:cNvSpPr>
          <p:nvPr>
            <p:ph sz="quarter" idx="4"/>
          </p:nvPr>
        </p:nvSpPr>
        <p:spPr>
          <a:xfrm>
            <a:off x="6241773" y="1292206"/>
            <a:ext cx="5615609" cy="5175888"/>
          </a:xfrm>
        </p:spPr>
        <p:txBody>
          <a:bodyPr/>
          <a:lstStyle/>
          <a:p>
            <a:r>
              <a:rPr lang="en-US" sz="1600"/>
              <a:t>The self-disclosure must be for the therapeutic benefit of the client, not the personal need of the clinician.</a:t>
            </a:r>
          </a:p>
          <a:p>
            <a:r>
              <a:rPr lang="en-US" sz="1600"/>
              <a:t>The disclosure of emotion must contain real emotion.</a:t>
            </a:r>
          </a:p>
          <a:p>
            <a:r>
              <a:rPr lang="en-US" sz="1600"/>
              <a:t>The clinician must feel comfortable in making the disclosure. </a:t>
            </a:r>
          </a:p>
          <a:p>
            <a:r>
              <a:rPr lang="en-US" sz="1600"/>
              <a:t>The choice to apply self-disclosure should be under the control of the clinician at the time when it is being considered.</a:t>
            </a:r>
          </a:p>
          <a:p>
            <a:r>
              <a:rPr lang="en-US" sz="1600"/>
              <a:t>The technique of self-disclosure must align with the larger style of the clinician and his/her authentic way of relating.</a:t>
            </a:r>
          </a:p>
          <a:p>
            <a:r>
              <a:rPr lang="en-US" sz="1600"/>
              <a:t>Self-disclosure should only be used if the client wants it, if the therapeutic relationship is solid and strong, and if both the clinician and client are able to engage usefully about what is occurring in the treatment at the time of the disclosure.</a:t>
            </a:r>
          </a:p>
          <a:p>
            <a:endParaRPr lang="en-US"/>
          </a:p>
        </p:txBody>
      </p:sp>
      <p:sp>
        <p:nvSpPr>
          <p:cNvPr id="11" name="Slide Number Placeholder 10">
            <a:extLst>
              <a:ext uri="{FF2B5EF4-FFF2-40B4-BE49-F238E27FC236}">
                <a16:creationId xmlns:a16="http://schemas.microsoft.com/office/drawing/2014/main" id="{0EA292BC-620A-49B7-800C-818517D88093}"/>
              </a:ext>
            </a:extLst>
          </p:cNvPr>
          <p:cNvSpPr>
            <a:spLocks noGrp="1"/>
          </p:cNvSpPr>
          <p:nvPr>
            <p:ph type="sldNum" sz="quarter" idx="12"/>
          </p:nvPr>
        </p:nvSpPr>
        <p:spPr/>
        <p:txBody>
          <a:bodyPr/>
          <a:lstStyle/>
          <a:p>
            <a:fld id="{1621B6DD-29C1-4FEA-923F-71EA1347694C}" type="slidenum">
              <a:rPr lang="en-US" smtClean="0"/>
              <a:t>10</a:t>
            </a:fld>
            <a:endParaRPr lang="en-US"/>
          </a:p>
        </p:txBody>
      </p:sp>
    </p:spTree>
    <p:extLst>
      <p:ext uri="{BB962C8B-B14F-4D97-AF65-F5344CB8AC3E}">
        <p14:creationId xmlns:p14="http://schemas.microsoft.com/office/powerpoint/2010/main" val="16730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1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down)">
                                      <p:cBhvr>
                                        <p:cTn id="27" dur="1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down)">
                                      <p:cBhvr>
                                        <p:cTn id="32"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56AB3D-D9D2-4DAB-8B68-DB81BE4B93C9}"/>
              </a:ext>
            </a:extLst>
          </p:cNvPr>
          <p:cNvSpPr>
            <a:spLocks noGrp="1"/>
          </p:cNvSpPr>
          <p:nvPr>
            <p:ph type="title"/>
          </p:nvPr>
        </p:nvSpPr>
        <p:spPr/>
        <p:txBody>
          <a:bodyPr/>
          <a:lstStyle/>
          <a:p>
            <a:r>
              <a:rPr lang="en-US"/>
              <a:t>Risks of Self-Disclosure</a:t>
            </a:r>
          </a:p>
        </p:txBody>
      </p:sp>
      <p:sp>
        <p:nvSpPr>
          <p:cNvPr id="7" name="Content Placeholder 6">
            <a:extLst>
              <a:ext uri="{FF2B5EF4-FFF2-40B4-BE49-F238E27FC236}">
                <a16:creationId xmlns:a16="http://schemas.microsoft.com/office/drawing/2014/main" id="{581C95F4-9ABA-4EBD-868A-A6436D9D04FA}"/>
              </a:ext>
            </a:extLst>
          </p:cNvPr>
          <p:cNvSpPr>
            <a:spLocks noGrp="1"/>
          </p:cNvSpPr>
          <p:nvPr>
            <p:ph sz="half" idx="1"/>
          </p:nvPr>
        </p:nvSpPr>
        <p:spPr>
          <a:xfrm>
            <a:off x="530740" y="1392075"/>
            <a:ext cx="5003800" cy="3927497"/>
          </a:xfrm>
        </p:spPr>
        <p:txBody>
          <a:bodyPr/>
          <a:lstStyle/>
          <a:p>
            <a:pPr marL="0" indent="0">
              <a:buNone/>
            </a:pPr>
            <a:r>
              <a:rPr lang="en-US" b="1"/>
              <a:t>1. Lack of attentiveness:</a:t>
            </a:r>
          </a:p>
          <a:p>
            <a:pPr marL="0" indent="0">
              <a:buNone/>
            </a:pPr>
            <a:r>
              <a:rPr lang="en-US"/>
              <a:t>Overly intimate self-disclosure can interfere with the therapy process, potentially leaving clients overwhelmed.</a:t>
            </a:r>
          </a:p>
          <a:p>
            <a:pPr marL="0" indent="0">
              <a:buNone/>
            </a:pPr>
            <a:r>
              <a:rPr lang="en-US" b="1"/>
              <a:t>2. Too frequent:</a:t>
            </a:r>
          </a:p>
          <a:p>
            <a:pPr marL="0" indent="0">
              <a:buNone/>
            </a:pPr>
            <a:r>
              <a:rPr lang="en-US"/>
              <a:t>When disclosure is too frequent, it can become ineffective and damage clarity surrounding role boundaries.</a:t>
            </a:r>
          </a:p>
        </p:txBody>
      </p:sp>
      <p:sp>
        <p:nvSpPr>
          <p:cNvPr id="8" name="Content Placeholder 7">
            <a:extLst>
              <a:ext uri="{FF2B5EF4-FFF2-40B4-BE49-F238E27FC236}">
                <a16:creationId xmlns:a16="http://schemas.microsoft.com/office/drawing/2014/main" id="{80C1F9FC-D831-42C3-A531-86C127CD19C7}"/>
              </a:ext>
            </a:extLst>
          </p:cNvPr>
          <p:cNvSpPr>
            <a:spLocks noGrp="1"/>
          </p:cNvSpPr>
          <p:nvPr>
            <p:ph sz="half" idx="2"/>
          </p:nvPr>
        </p:nvSpPr>
        <p:spPr>
          <a:xfrm>
            <a:off x="5933662" y="516834"/>
            <a:ext cx="5913782" cy="6042991"/>
          </a:xfrm>
        </p:spPr>
        <p:txBody>
          <a:bodyPr/>
          <a:lstStyle/>
          <a:p>
            <a:pPr marL="0" indent="0">
              <a:buNone/>
            </a:pPr>
            <a:r>
              <a:rPr lang="en-US" b="1"/>
              <a:t>3. </a:t>
            </a:r>
            <a:r>
              <a:rPr lang="en-US" b="1" i="1">
                <a:solidFill>
                  <a:schemeClr val="tx1">
                    <a:lumMod val="75000"/>
                  </a:schemeClr>
                </a:solidFill>
                <a:effectLst/>
              </a:rPr>
              <a:t>Disclosing for personal reasons:</a:t>
            </a:r>
            <a:br>
              <a:rPr lang="en-US">
                <a:solidFill>
                  <a:schemeClr val="tx1">
                    <a:lumMod val="75000"/>
                  </a:schemeClr>
                </a:solidFill>
              </a:rPr>
            </a:br>
            <a:r>
              <a:rPr lang="en-US" b="0" i="0">
                <a:solidFill>
                  <a:schemeClr val="tx1">
                    <a:lumMod val="75000"/>
                  </a:schemeClr>
                </a:solidFill>
                <a:effectLst/>
              </a:rPr>
              <a:t>When used by the therapist to get things off their chest, self-disclosure may serve their personal agenda, not their client’s.</a:t>
            </a:r>
          </a:p>
          <a:p>
            <a:pPr marL="0" indent="0">
              <a:buNone/>
            </a:pPr>
            <a:r>
              <a:rPr lang="en-US" b="1">
                <a:solidFill>
                  <a:schemeClr val="tx1">
                    <a:lumMod val="75000"/>
                  </a:schemeClr>
                </a:solidFill>
              </a:rPr>
              <a:t>4. Lack of attunement:</a:t>
            </a:r>
          </a:p>
          <a:p>
            <a:pPr marL="0" indent="0">
              <a:buNone/>
            </a:pPr>
            <a:r>
              <a:rPr lang="en-US">
                <a:solidFill>
                  <a:schemeClr val="tx1">
                    <a:lumMod val="75000"/>
                  </a:schemeClr>
                </a:solidFill>
              </a:rPr>
              <a:t>When communication from the therapist is not attuned to what the client is saying, it can leave the latter feeling that the therapeutic relationship and process are unfolding or unproductive.</a:t>
            </a:r>
          </a:p>
          <a:p>
            <a:pPr marL="0" indent="0">
              <a:buNone/>
            </a:pPr>
            <a:r>
              <a:rPr lang="en-US" b="1">
                <a:solidFill>
                  <a:schemeClr val="tx1">
                    <a:lumMod val="75000"/>
                  </a:schemeClr>
                </a:solidFill>
              </a:rPr>
              <a:t>5. Disclosure as a competency:</a:t>
            </a:r>
          </a:p>
          <a:p>
            <a:pPr marL="0" indent="0">
              <a:buNone/>
            </a:pPr>
            <a:r>
              <a:rPr lang="en-US">
                <a:solidFill>
                  <a:schemeClr val="tx1">
                    <a:lumMod val="75000"/>
                  </a:schemeClr>
                </a:solidFill>
              </a:rPr>
              <a:t>Disclosure should be seen as an intervention, and failure to perform it well suggests a lack of skill or poor competency. Unless it serves the client’s needs at that time, it may be unhelpful or even harmful.</a:t>
            </a:r>
          </a:p>
        </p:txBody>
      </p:sp>
      <p:sp>
        <p:nvSpPr>
          <p:cNvPr id="9" name="Slide Number Placeholder 8">
            <a:extLst>
              <a:ext uri="{FF2B5EF4-FFF2-40B4-BE49-F238E27FC236}">
                <a16:creationId xmlns:a16="http://schemas.microsoft.com/office/drawing/2014/main" id="{BCA938A6-F033-4D67-91BF-834E3A0E1CEB}"/>
              </a:ext>
            </a:extLst>
          </p:cNvPr>
          <p:cNvSpPr>
            <a:spLocks noGrp="1"/>
          </p:cNvSpPr>
          <p:nvPr>
            <p:ph type="sldNum" sz="quarter" idx="12"/>
          </p:nvPr>
        </p:nvSpPr>
        <p:spPr/>
        <p:txBody>
          <a:bodyPr/>
          <a:lstStyle/>
          <a:p>
            <a:fld id="{1621B6DD-29C1-4FEA-923F-71EA1347694C}" type="slidenum">
              <a:rPr lang="en-US" smtClean="0"/>
              <a:t>11</a:t>
            </a:fld>
            <a:endParaRPr lang="en-US"/>
          </a:p>
        </p:txBody>
      </p:sp>
      <p:sp>
        <p:nvSpPr>
          <p:cNvPr id="10" name="Rectangle: Folded Corner 9">
            <a:extLst>
              <a:ext uri="{FF2B5EF4-FFF2-40B4-BE49-F238E27FC236}">
                <a16:creationId xmlns:a16="http://schemas.microsoft.com/office/drawing/2014/main" id="{6FC04CEE-18D2-4D05-B0F3-C0FF354637C7}"/>
              </a:ext>
            </a:extLst>
          </p:cNvPr>
          <p:cNvSpPr/>
          <p:nvPr/>
        </p:nvSpPr>
        <p:spPr>
          <a:xfrm>
            <a:off x="3329609" y="4860235"/>
            <a:ext cx="1828800" cy="1997765"/>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HANDOUT:</a:t>
            </a:r>
            <a:br>
              <a:rPr lang="en-US"/>
            </a:br>
            <a:endParaRPr lang="en-US"/>
          </a:p>
          <a:p>
            <a:pPr algn="ctr"/>
            <a:r>
              <a:rPr lang="en-US"/>
              <a:t>Let’s Practice</a:t>
            </a:r>
          </a:p>
        </p:txBody>
      </p:sp>
    </p:spTree>
    <p:extLst>
      <p:ext uri="{BB962C8B-B14F-4D97-AF65-F5344CB8AC3E}">
        <p14:creationId xmlns:p14="http://schemas.microsoft.com/office/powerpoint/2010/main" val="118034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618CE6-BC65-4C89-9796-31E16465E29A}"/>
              </a:ext>
            </a:extLst>
          </p:cNvPr>
          <p:cNvSpPr>
            <a:spLocks noGrp="1"/>
          </p:cNvSpPr>
          <p:nvPr>
            <p:ph type="title"/>
          </p:nvPr>
        </p:nvSpPr>
        <p:spPr/>
        <p:txBody>
          <a:bodyPr/>
          <a:lstStyle/>
          <a:p>
            <a:r>
              <a:rPr lang="en-US"/>
              <a:t>Situations Where SD May Be Appropriate</a:t>
            </a:r>
          </a:p>
        </p:txBody>
      </p:sp>
      <p:sp>
        <p:nvSpPr>
          <p:cNvPr id="9" name="Content Placeholder 8">
            <a:extLst>
              <a:ext uri="{FF2B5EF4-FFF2-40B4-BE49-F238E27FC236}">
                <a16:creationId xmlns:a16="http://schemas.microsoft.com/office/drawing/2014/main" id="{D91E1106-651E-4999-A0EA-78527DBF7A35}"/>
              </a:ext>
            </a:extLst>
          </p:cNvPr>
          <p:cNvSpPr>
            <a:spLocks noGrp="1"/>
          </p:cNvSpPr>
          <p:nvPr>
            <p:ph sz="half" idx="1"/>
          </p:nvPr>
        </p:nvSpPr>
        <p:spPr>
          <a:xfrm>
            <a:off x="397565" y="1590262"/>
            <a:ext cx="5546035" cy="4810538"/>
          </a:xfrm>
        </p:spPr>
        <p:txBody>
          <a:bodyPr>
            <a:noAutofit/>
          </a:bodyPr>
          <a:lstStyle/>
          <a:p>
            <a:r>
              <a:rPr lang="en-US" sz="1800"/>
              <a:t>When the client asks directly for a response.</a:t>
            </a:r>
          </a:p>
          <a:p>
            <a:r>
              <a:rPr lang="en-US" sz="1800"/>
              <a:t>When the client is repetitively stuck in an emotional scenario from the past that stimulates a strong emotion in the clinician.</a:t>
            </a:r>
          </a:p>
          <a:p>
            <a:r>
              <a:rPr lang="en-US" sz="1800"/>
              <a:t>When the clinical work is at an impasse that cannot be resolved simply by focusing on the client’s emotional experience.</a:t>
            </a:r>
          </a:p>
          <a:p>
            <a:r>
              <a:rPr lang="en-US" sz="1800"/>
              <a:t>When a client expresses the notion that their feelings, thoughts, or experiences are strange or abnormal and the clinician knows the contrary to be true.</a:t>
            </a:r>
          </a:p>
          <a:p>
            <a:r>
              <a:rPr lang="en-US" sz="1800"/>
              <a:t>When the client engages in all or nothing thinking.</a:t>
            </a:r>
          </a:p>
        </p:txBody>
      </p:sp>
      <p:sp>
        <p:nvSpPr>
          <p:cNvPr id="10" name="Content Placeholder 9">
            <a:extLst>
              <a:ext uri="{FF2B5EF4-FFF2-40B4-BE49-F238E27FC236}">
                <a16:creationId xmlns:a16="http://schemas.microsoft.com/office/drawing/2014/main" id="{A6DD0C37-9100-4B4C-9173-4D4D364B9906}"/>
              </a:ext>
            </a:extLst>
          </p:cNvPr>
          <p:cNvSpPr>
            <a:spLocks noGrp="1"/>
          </p:cNvSpPr>
          <p:nvPr>
            <p:ph sz="half" idx="2"/>
          </p:nvPr>
        </p:nvSpPr>
        <p:spPr>
          <a:xfrm>
            <a:off x="6400800" y="1428262"/>
            <a:ext cx="5393635" cy="4810538"/>
          </a:xfrm>
        </p:spPr>
        <p:txBody>
          <a:bodyPr>
            <a:noAutofit/>
          </a:bodyPr>
          <a:lstStyle/>
          <a:p>
            <a:r>
              <a:rPr lang="en-US" sz="1800"/>
              <a:t>When the client believes he/she is the only one to have experienced something.</a:t>
            </a:r>
          </a:p>
          <a:p>
            <a:r>
              <a:rPr lang="en-US" sz="1800"/>
              <a:t>When the client has been struggling to achieve a particular goal and seems to be losing confidence.</a:t>
            </a:r>
          </a:p>
          <a:p>
            <a:r>
              <a:rPr lang="en-US" sz="1800"/>
              <a:t>When your clinical ability is diminished or affected by illness, pre-occupation with thoughts or worries, or other internal or external factors – but only if the client’s response to that information would be useful emotional clarification about the circumstances occurring.</a:t>
            </a:r>
          </a:p>
          <a:p>
            <a:r>
              <a:rPr lang="en-US" sz="1800"/>
              <a:t>If the diminishment of clinical ability is too serious, or if the client would be harmed by the diminishment of ability, it may be preferable to reschedule the session.</a:t>
            </a:r>
          </a:p>
        </p:txBody>
      </p:sp>
      <p:sp>
        <p:nvSpPr>
          <p:cNvPr id="11" name="Slide Number Placeholder 10">
            <a:extLst>
              <a:ext uri="{FF2B5EF4-FFF2-40B4-BE49-F238E27FC236}">
                <a16:creationId xmlns:a16="http://schemas.microsoft.com/office/drawing/2014/main" id="{18E5E392-1776-41AE-849F-40B2A5B38E2F}"/>
              </a:ext>
            </a:extLst>
          </p:cNvPr>
          <p:cNvSpPr>
            <a:spLocks noGrp="1"/>
          </p:cNvSpPr>
          <p:nvPr>
            <p:ph type="sldNum" sz="quarter" idx="12"/>
          </p:nvPr>
        </p:nvSpPr>
        <p:spPr/>
        <p:txBody>
          <a:bodyPr/>
          <a:lstStyle/>
          <a:p>
            <a:fld id="{1621B6DD-29C1-4FEA-923F-71EA1347694C}" type="slidenum">
              <a:rPr lang="en-US" smtClean="0"/>
              <a:t>12</a:t>
            </a:fld>
            <a:endParaRPr lang="en-US"/>
          </a:p>
        </p:txBody>
      </p:sp>
    </p:spTree>
    <p:extLst>
      <p:ext uri="{BB962C8B-B14F-4D97-AF65-F5344CB8AC3E}">
        <p14:creationId xmlns:p14="http://schemas.microsoft.com/office/powerpoint/2010/main" val="82929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AFF750-4DAB-4B8D-AFBF-99278A9BCE44}"/>
              </a:ext>
            </a:extLst>
          </p:cNvPr>
          <p:cNvSpPr>
            <a:spLocks noGrp="1"/>
          </p:cNvSpPr>
          <p:nvPr>
            <p:ph type="title"/>
          </p:nvPr>
        </p:nvSpPr>
        <p:spPr/>
        <p:txBody>
          <a:bodyPr/>
          <a:lstStyle/>
          <a:p>
            <a:r>
              <a:rPr lang="en-US"/>
              <a:t>Self-Disclosure w/Specific Populations</a:t>
            </a:r>
          </a:p>
        </p:txBody>
      </p:sp>
      <p:graphicFrame>
        <p:nvGraphicFramePr>
          <p:cNvPr id="7" name="Content Placeholder 6">
            <a:extLst>
              <a:ext uri="{FF2B5EF4-FFF2-40B4-BE49-F238E27FC236}">
                <a16:creationId xmlns:a16="http://schemas.microsoft.com/office/drawing/2014/main" id="{4AA5AE3E-FB88-4EBC-8190-672342D3C91C}"/>
              </a:ext>
            </a:extLst>
          </p:cNvPr>
          <p:cNvGraphicFramePr>
            <a:graphicFrameLocks noGrp="1"/>
          </p:cNvGraphicFramePr>
          <p:nvPr>
            <p:ph idx="1"/>
            <p:extLst>
              <p:ext uri="{D42A27DB-BD31-4B8C-83A1-F6EECF244321}">
                <p14:modId xmlns:p14="http://schemas.microsoft.com/office/powerpoint/2010/main" val="3000746067"/>
              </p:ext>
            </p:extLst>
          </p:nvPr>
        </p:nvGraphicFramePr>
        <p:xfrm>
          <a:off x="619125" y="1455738"/>
          <a:ext cx="10829925" cy="431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00376C2E-844E-4AC3-A31D-603032FE96CB}"/>
              </a:ext>
            </a:extLst>
          </p:cNvPr>
          <p:cNvSpPr>
            <a:spLocks noGrp="1"/>
          </p:cNvSpPr>
          <p:nvPr>
            <p:ph type="sldNum" sz="quarter" idx="12"/>
          </p:nvPr>
        </p:nvSpPr>
        <p:spPr/>
        <p:txBody>
          <a:bodyPr/>
          <a:lstStyle/>
          <a:p>
            <a:fld id="{1621B6DD-29C1-4FEA-923F-71EA1347694C}" type="slidenum">
              <a:rPr lang="en-US" smtClean="0"/>
              <a:t>13</a:t>
            </a:fld>
            <a:endParaRPr lang="en-US"/>
          </a:p>
        </p:txBody>
      </p:sp>
    </p:spTree>
    <p:extLst>
      <p:ext uri="{BB962C8B-B14F-4D97-AF65-F5344CB8AC3E}">
        <p14:creationId xmlns:p14="http://schemas.microsoft.com/office/powerpoint/2010/main" val="101670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5989-D7A4-4FBE-9595-248ED7019B26}"/>
              </a:ext>
            </a:extLst>
          </p:cNvPr>
          <p:cNvSpPr>
            <a:spLocks noGrp="1"/>
          </p:cNvSpPr>
          <p:nvPr>
            <p:ph type="title"/>
          </p:nvPr>
        </p:nvSpPr>
        <p:spPr/>
        <p:txBody>
          <a:bodyPr/>
          <a:lstStyle/>
          <a:p>
            <a:r>
              <a:rPr lang="en-US"/>
              <a:t>Contraindications</a:t>
            </a:r>
          </a:p>
        </p:txBody>
      </p:sp>
      <p:sp>
        <p:nvSpPr>
          <p:cNvPr id="3" name="Text Placeholder 2">
            <a:extLst>
              <a:ext uri="{FF2B5EF4-FFF2-40B4-BE49-F238E27FC236}">
                <a16:creationId xmlns:a16="http://schemas.microsoft.com/office/drawing/2014/main" id="{879B0B67-538A-4A60-86A1-3EF6981553AC}"/>
              </a:ext>
            </a:extLst>
          </p:cNvPr>
          <p:cNvSpPr>
            <a:spLocks noGrp="1"/>
          </p:cNvSpPr>
          <p:nvPr>
            <p:ph type="body" idx="1"/>
          </p:nvPr>
        </p:nvSpPr>
        <p:spPr>
          <a:xfrm>
            <a:off x="708163" y="1463011"/>
            <a:ext cx="5015638" cy="565796"/>
          </a:xfrm>
        </p:spPr>
        <p:txBody>
          <a:bodyPr/>
          <a:lstStyle/>
          <a:p>
            <a:r>
              <a:rPr lang="en-US"/>
              <a:t>Clinician issues</a:t>
            </a:r>
          </a:p>
        </p:txBody>
      </p:sp>
      <p:sp>
        <p:nvSpPr>
          <p:cNvPr id="4" name="Content Placeholder 3">
            <a:extLst>
              <a:ext uri="{FF2B5EF4-FFF2-40B4-BE49-F238E27FC236}">
                <a16:creationId xmlns:a16="http://schemas.microsoft.com/office/drawing/2014/main" id="{62C887FB-585E-4B9C-B8E8-BCE8FB0357E0}"/>
              </a:ext>
            </a:extLst>
          </p:cNvPr>
          <p:cNvSpPr>
            <a:spLocks noGrp="1"/>
          </p:cNvSpPr>
          <p:nvPr>
            <p:ph sz="half" idx="2"/>
          </p:nvPr>
        </p:nvSpPr>
        <p:spPr>
          <a:xfrm>
            <a:off x="367748" y="2406494"/>
            <a:ext cx="5356053" cy="3369681"/>
          </a:xfrm>
        </p:spPr>
        <p:txBody>
          <a:bodyPr/>
          <a:lstStyle/>
          <a:p>
            <a:r>
              <a:rPr lang="en-US"/>
              <a:t>Feel coerced by the client to disclose.</a:t>
            </a:r>
          </a:p>
          <a:p>
            <a:r>
              <a:rPr lang="en-US"/>
              <a:t>Feel emotionally vulnerable.</a:t>
            </a:r>
          </a:p>
          <a:p>
            <a:r>
              <a:rPr lang="en-US"/>
              <a:t>Are concerned that the client may misuse the information or share it with others.</a:t>
            </a:r>
          </a:p>
          <a:p>
            <a:r>
              <a:rPr lang="en-US"/>
              <a:t>Have intense positive or negative feelings about the client.</a:t>
            </a:r>
          </a:p>
          <a:p>
            <a:r>
              <a:rPr lang="en-US"/>
              <a:t>Disagree strongly with the client’s point of view.</a:t>
            </a:r>
          </a:p>
          <a:p>
            <a:r>
              <a:rPr lang="en-US"/>
              <a:t>Believe the disclosure will burden the client.</a:t>
            </a:r>
          </a:p>
        </p:txBody>
      </p:sp>
      <p:sp>
        <p:nvSpPr>
          <p:cNvPr id="5" name="Text Placeholder 4">
            <a:extLst>
              <a:ext uri="{FF2B5EF4-FFF2-40B4-BE49-F238E27FC236}">
                <a16:creationId xmlns:a16="http://schemas.microsoft.com/office/drawing/2014/main" id="{B142F60A-43F3-41DF-9749-5605BB5EB7D4}"/>
              </a:ext>
            </a:extLst>
          </p:cNvPr>
          <p:cNvSpPr>
            <a:spLocks noGrp="1"/>
          </p:cNvSpPr>
          <p:nvPr>
            <p:ph type="body" sz="quarter" idx="3"/>
          </p:nvPr>
        </p:nvSpPr>
        <p:spPr>
          <a:xfrm>
            <a:off x="6432687" y="401804"/>
            <a:ext cx="5015638" cy="565796"/>
          </a:xfrm>
        </p:spPr>
        <p:txBody>
          <a:bodyPr/>
          <a:lstStyle/>
          <a:p>
            <a:r>
              <a:rPr lang="en-US"/>
              <a:t>Client issues</a:t>
            </a:r>
          </a:p>
        </p:txBody>
      </p:sp>
      <p:sp>
        <p:nvSpPr>
          <p:cNvPr id="6" name="Content Placeholder 5">
            <a:extLst>
              <a:ext uri="{FF2B5EF4-FFF2-40B4-BE49-F238E27FC236}">
                <a16:creationId xmlns:a16="http://schemas.microsoft.com/office/drawing/2014/main" id="{D05DC419-707B-4311-BA21-224A5D27E0EF}"/>
              </a:ext>
            </a:extLst>
          </p:cNvPr>
          <p:cNvSpPr>
            <a:spLocks noGrp="1"/>
          </p:cNvSpPr>
          <p:nvPr>
            <p:ph sz="quarter" idx="4"/>
          </p:nvPr>
        </p:nvSpPr>
        <p:spPr>
          <a:xfrm>
            <a:off x="6106147" y="1292206"/>
            <a:ext cx="5718105" cy="5247742"/>
          </a:xfrm>
        </p:spPr>
        <p:txBody>
          <a:bodyPr/>
          <a:lstStyle/>
          <a:p>
            <a:r>
              <a:rPr lang="en-US" sz="1600"/>
              <a:t>Clients who have problems with boundaries or reality testing and tend to idealize the clinician. These clients are likely to distort the meaning of the disclosure.</a:t>
            </a:r>
          </a:p>
          <a:p>
            <a:r>
              <a:rPr lang="en-US" sz="1600"/>
              <a:t>Clients who are seeking inappropriate closeness.</a:t>
            </a:r>
          </a:p>
          <a:p>
            <a:r>
              <a:rPr lang="en-US" sz="1600"/>
              <a:t>Clients who tend to focus on other’s needs rather than their own.</a:t>
            </a:r>
          </a:p>
          <a:p>
            <a:r>
              <a:rPr lang="en-US" sz="1600"/>
              <a:t>Clients who are very self-absorbed or narcissistic and would experience the disclosure as an annoyance.</a:t>
            </a:r>
          </a:p>
          <a:p>
            <a:r>
              <a:rPr lang="en-US" sz="1600"/>
              <a:t>Clients who make demands for personal information meant to disrupt or resist the therapy.</a:t>
            </a:r>
          </a:p>
          <a:p>
            <a:r>
              <a:rPr lang="en-US" sz="1600"/>
              <a:t>Clients who are trying to avoid or distance themselves from their own feelings.</a:t>
            </a:r>
          </a:p>
          <a:p>
            <a:r>
              <a:rPr lang="en-US" sz="1600"/>
              <a:t>Clients who are severely mentally ill, or who present with serious substance abuse problems</a:t>
            </a:r>
            <a:r>
              <a:rPr lang="en-US"/>
              <a:t>.</a:t>
            </a:r>
          </a:p>
        </p:txBody>
      </p:sp>
      <p:sp>
        <p:nvSpPr>
          <p:cNvPr id="7" name="Slide Number Placeholder 6">
            <a:extLst>
              <a:ext uri="{FF2B5EF4-FFF2-40B4-BE49-F238E27FC236}">
                <a16:creationId xmlns:a16="http://schemas.microsoft.com/office/drawing/2014/main" id="{2F004BD1-B431-47C9-A1DD-766AC5787759}"/>
              </a:ext>
            </a:extLst>
          </p:cNvPr>
          <p:cNvSpPr>
            <a:spLocks noGrp="1"/>
          </p:cNvSpPr>
          <p:nvPr>
            <p:ph type="sldNum" sz="quarter" idx="12"/>
          </p:nvPr>
        </p:nvSpPr>
        <p:spPr/>
        <p:txBody>
          <a:bodyPr/>
          <a:lstStyle/>
          <a:p>
            <a:fld id="{1621B6DD-29C1-4FEA-923F-71EA1347694C}" type="slidenum">
              <a:rPr lang="en-US" smtClean="0"/>
              <a:t>14</a:t>
            </a:fld>
            <a:endParaRPr lang="en-US"/>
          </a:p>
        </p:txBody>
      </p:sp>
    </p:spTree>
    <p:extLst>
      <p:ext uri="{BB962C8B-B14F-4D97-AF65-F5344CB8AC3E}">
        <p14:creationId xmlns:p14="http://schemas.microsoft.com/office/powerpoint/2010/main" val="27468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B43B-84D6-4F27-96AA-115EC4BBBAE2}"/>
              </a:ext>
            </a:extLst>
          </p:cNvPr>
          <p:cNvSpPr>
            <a:spLocks noGrp="1"/>
          </p:cNvSpPr>
          <p:nvPr>
            <p:ph type="title"/>
          </p:nvPr>
        </p:nvSpPr>
        <p:spPr/>
        <p:txBody>
          <a:bodyPr/>
          <a:lstStyle/>
          <a:p>
            <a:r>
              <a:rPr lang="en-US"/>
              <a:t>WAIT (Dr. Richard Schwartz)</a:t>
            </a:r>
          </a:p>
        </p:txBody>
      </p:sp>
      <p:sp>
        <p:nvSpPr>
          <p:cNvPr id="3" name="Content Placeholder 2">
            <a:extLst>
              <a:ext uri="{FF2B5EF4-FFF2-40B4-BE49-F238E27FC236}">
                <a16:creationId xmlns:a16="http://schemas.microsoft.com/office/drawing/2014/main" id="{91585BF1-C047-4B93-B087-64B42E1A7CD9}"/>
              </a:ext>
            </a:extLst>
          </p:cNvPr>
          <p:cNvSpPr>
            <a:spLocks noGrp="1"/>
          </p:cNvSpPr>
          <p:nvPr>
            <p:ph sz="half" idx="1"/>
          </p:nvPr>
        </p:nvSpPr>
        <p:spPr>
          <a:xfrm>
            <a:off x="720000" y="1818862"/>
            <a:ext cx="5003800" cy="3957314"/>
          </a:xfrm>
        </p:spPr>
        <p:txBody>
          <a:bodyPr/>
          <a:lstStyle/>
          <a:p>
            <a:pPr marL="0" indent="0">
              <a:buNone/>
            </a:pPr>
            <a:endParaRPr lang="en-US"/>
          </a:p>
          <a:p>
            <a:pPr marL="0" indent="0" algn="just">
              <a:buNone/>
            </a:pPr>
            <a:r>
              <a:rPr lang="en-US" sz="4000" b="1">
                <a:solidFill>
                  <a:srgbClr val="FFFF00">
                    <a:alpha val="58000"/>
                  </a:srgbClr>
                </a:solidFill>
              </a:rPr>
              <a:t>W</a:t>
            </a:r>
            <a:r>
              <a:rPr lang="en-US" sz="4000" b="1"/>
              <a:t>hy </a:t>
            </a:r>
          </a:p>
          <a:p>
            <a:pPr marL="0" indent="0" algn="just">
              <a:buNone/>
            </a:pPr>
            <a:r>
              <a:rPr lang="en-US" sz="4000" b="1">
                <a:solidFill>
                  <a:srgbClr val="FFFF00">
                    <a:alpha val="58000"/>
                  </a:srgbClr>
                </a:solidFill>
              </a:rPr>
              <a:t>A</a:t>
            </a:r>
            <a:r>
              <a:rPr lang="en-US" sz="4000" b="1"/>
              <a:t>m </a:t>
            </a:r>
          </a:p>
          <a:p>
            <a:pPr marL="0" indent="0" algn="just">
              <a:buNone/>
            </a:pPr>
            <a:r>
              <a:rPr lang="en-US" sz="4000" b="1">
                <a:solidFill>
                  <a:srgbClr val="FFFF00">
                    <a:alpha val="58000"/>
                  </a:srgbClr>
                </a:solidFill>
              </a:rPr>
              <a:t>I </a:t>
            </a:r>
          </a:p>
          <a:p>
            <a:pPr marL="0" indent="0" algn="just">
              <a:buNone/>
            </a:pPr>
            <a:r>
              <a:rPr lang="en-US" sz="4000" b="1">
                <a:solidFill>
                  <a:srgbClr val="FFFF00">
                    <a:alpha val="58000"/>
                  </a:srgbClr>
                </a:solidFill>
              </a:rPr>
              <a:t>T</a:t>
            </a:r>
            <a:r>
              <a:rPr lang="en-US" sz="4000" b="1"/>
              <a:t>elling?</a:t>
            </a:r>
          </a:p>
          <a:p>
            <a:pPr marL="0" indent="0">
              <a:buNone/>
            </a:pPr>
            <a:endParaRPr lang="en-US"/>
          </a:p>
        </p:txBody>
      </p:sp>
      <p:graphicFrame>
        <p:nvGraphicFramePr>
          <p:cNvPr id="5" name="Content Placeholder 4">
            <a:extLst>
              <a:ext uri="{FF2B5EF4-FFF2-40B4-BE49-F238E27FC236}">
                <a16:creationId xmlns:a16="http://schemas.microsoft.com/office/drawing/2014/main" id="{2C630343-20C9-4735-AE80-7E10F076079B}"/>
              </a:ext>
            </a:extLst>
          </p:cNvPr>
          <p:cNvGraphicFramePr>
            <a:graphicFrameLocks noGrp="1"/>
          </p:cNvGraphicFramePr>
          <p:nvPr>
            <p:ph sz="half" idx="2"/>
            <p:extLst>
              <p:ext uri="{D42A27DB-BD31-4B8C-83A1-F6EECF244321}">
                <p14:modId xmlns:p14="http://schemas.microsoft.com/office/powerpoint/2010/main" val="3020886312"/>
              </p:ext>
            </p:extLst>
          </p:nvPr>
        </p:nvGraphicFramePr>
        <p:xfrm>
          <a:off x="3087204" y="2408141"/>
          <a:ext cx="5003800" cy="323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D075B0A-DD98-483C-BFCE-6C91E736B665}"/>
              </a:ext>
            </a:extLst>
          </p:cNvPr>
          <p:cNvSpPr txBox="1"/>
          <p:nvPr/>
        </p:nvSpPr>
        <p:spPr>
          <a:xfrm>
            <a:off x="7941365" y="1928969"/>
            <a:ext cx="3816626" cy="3847207"/>
          </a:xfrm>
          <a:prstGeom prst="rect">
            <a:avLst/>
          </a:prstGeom>
          <a:noFill/>
        </p:spPr>
        <p:txBody>
          <a:bodyPr wrap="square" rtlCol="0">
            <a:spAutoFit/>
          </a:bodyPr>
          <a:lstStyle/>
          <a:p>
            <a:pPr algn="ctr"/>
            <a:r>
              <a:rPr lang="en-US" sz="2400"/>
              <a:t>Video Clips</a:t>
            </a:r>
          </a:p>
          <a:p>
            <a:pPr algn="ctr"/>
            <a:endParaRPr lang="en-US" sz="2400"/>
          </a:p>
          <a:p>
            <a:pPr algn="ctr"/>
            <a:r>
              <a:rPr lang="en-US" sz="2400"/>
              <a:t>Jot down your impressions of both videos. Then we’ll chat!</a:t>
            </a:r>
          </a:p>
          <a:p>
            <a:pPr algn="ctr"/>
            <a:endParaRPr lang="en-US" sz="2400"/>
          </a:p>
          <a:p>
            <a:pPr algn="ctr"/>
            <a:r>
              <a:rPr lang="en-US" sz="2000"/>
              <a:t>Video #1: </a:t>
            </a:r>
            <a:r>
              <a:rPr lang="en-US" sz="2000">
                <a:hlinkClick r:id="rId7"/>
              </a:rPr>
              <a:t>https://youtu.be/7CpFvjXO-rs</a:t>
            </a:r>
            <a:r>
              <a:rPr lang="en-US" sz="2000"/>
              <a:t> </a:t>
            </a:r>
          </a:p>
          <a:p>
            <a:pPr algn="ctr"/>
            <a:endParaRPr lang="en-US" sz="2000"/>
          </a:p>
          <a:p>
            <a:pPr algn="ctr"/>
            <a:r>
              <a:rPr lang="en-US" sz="2000"/>
              <a:t>Video #2: </a:t>
            </a:r>
            <a:r>
              <a:rPr lang="en-US" sz="2000">
                <a:hlinkClick r:id="rId8"/>
              </a:rPr>
              <a:t>https://youtu.be/12s4zgUUJFs</a:t>
            </a:r>
            <a:r>
              <a:rPr lang="en-US" sz="2000"/>
              <a:t> </a:t>
            </a:r>
          </a:p>
        </p:txBody>
      </p:sp>
      <p:sp>
        <p:nvSpPr>
          <p:cNvPr id="7" name="Slide Number Placeholder 6">
            <a:extLst>
              <a:ext uri="{FF2B5EF4-FFF2-40B4-BE49-F238E27FC236}">
                <a16:creationId xmlns:a16="http://schemas.microsoft.com/office/drawing/2014/main" id="{59E9EDAF-FF96-46DA-AA80-B6298C096CC4}"/>
              </a:ext>
            </a:extLst>
          </p:cNvPr>
          <p:cNvSpPr>
            <a:spLocks noGrp="1"/>
          </p:cNvSpPr>
          <p:nvPr>
            <p:ph type="sldNum" sz="quarter" idx="12"/>
          </p:nvPr>
        </p:nvSpPr>
        <p:spPr/>
        <p:txBody>
          <a:bodyPr/>
          <a:lstStyle/>
          <a:p>
            <a:fld id="{1621B6DD-29C1-4FEA-923F-71EA1347694C}" type="slidenum">
              <a:rPr lang="en-US" smtClean="0"/>
              <a:t>15</a:t>
            </a:fld>
            <a:endParaRPr lang="en-US"/>
          </a:p>
        </p:txBody>
      </p:sp>
    </p:spTree>
    <p:extLst>
      <p:ext uri="{BB962C8B-B14F-4D97-AF65-F5344CB8AC3E}">
        <p14:creationId xmlns:p14="http://schemas.microsoft.com/office/powerpoint/2010/main" val="13641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style.rotation</p:attrName>
                                        </p:attrNameLst>
                                      </p:cBhvr>
                                      <p:tavLst>
                                        <p:tav tm="0">
                                          <p:val>
                                            <p:fltVal val="90"/>
                                          </p:val>
                                        </p:tav>
                                        <p:tav tm="100000">
                                          <p:val>
                                            <p:fltVal val="0"/>
                                          </p:val>
                                        </p:tav>
                                      </p:tavLst>
                                    </p:anim>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5F24E9-BE6D-4F01-918A-7DA99E67B995}"/>
              </a:ext>
            </a:extLst>
          </p:cNvPr>
          <p:cNvSpPr>
            <a:spLocks noGrp="1"/>
          </p:cNvSpPr>
          <p:nvPr>
            <p:ph type="title"/>
          </p:nvPr>
        </p:nvSpPr>
        <p:spPr>
          <a:xfrm>
            <a:off x="619125" y="439864"/>
            <a:ext cx="10828890" cy="649161"/>
          </a:xfrm>
        </p:spPr>
        <p:txBody>
          <a:bodyPr/>
          <a:lstStyle/>
          <a:p>
            <a:r>
              <a:rPr lang="en-US"/>
              <a:t>Practicing the Skill of Self-Disclosure</a:t>
            </a:r>
          </a:p>
        </p:txBody>
      </p:sp>
      <p:graphicFrame>
        <p:nvGraphicFramePr>
          <p:cNvPr id="7" name="Content Placeholder 6">
            <a:extLst>
              <a:ext uri="{FF2B5EF4-FFF2-40B4-BE49-F238E27FC236}">
                <a16:creationId xmlns:a16="http://schemas.microsoft.com/office/drawing/2014/main" id="{CD9EF65C-A439-40C9-AEBC-BEEDA0A0694D}"/>
              </a:ext>
            </a:extLst>
          </p:cNvPr>
          <p:cNvGraphicFramePr>
            <a:graphicFrameLocks noGrp="1"/>
          </p:cNvGraphicFramePr>
          <p:nvPr>
            <p:ph idx="1"/>
            <p:extLst>
              <p:ext uri="{D42A27DB-BD31-4B8C-83A1-F6EECF244321}">
                <p14:modId xmlns:p14="http://schemas.microsoft.com/office/powerpoint/2010/main" val="2172185506"/>
              </p:ext>
            </p:extLst>
          </p:nvPr>
        </p:nvGraphicFramePr>
        <p:xfrm>
          <a:off x="619125" y="1455738"/>
          <a:ext cx="10829925" cy="431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89325041-8B88-418A-871C-11E1E3602660}"/>
              </a:ext>
            </a:extLst>
          </p:cNvPr>
          <p:cNvSpPr/>
          <p:nvPr/>
        </p:nvSpPr>
        <p:spPr>
          <a:xfrm>
            <a:off x="4530380" y="2857500"/>
            <a:ext cx="6818243"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“Did you know that is a very common feeling? I know I felt that way when I was dealing with a situation similar to yours.”</a:t>
            </a:r>
          </a:p>
        </p:txBody>
      </p:sp>
      <p:sp>
        <p:nvSpPr>
          <p:cNvPr id="9" name="Rectangle: Rounded Corners 8">
            <a:extLst>
              <a:ext uri="{FF2B5EF4-FFF2-40B4-BE49-F238E27FC236}">
                <a16:creationId xmlns:a16="http://schemas.microsoft.com/office/drawing/2014/main" id="{D20051C7-0978-4EF3-9972-C9ADEC0A0B2E}"/>
              </a:ext>
            </a:extLst>
          </p:cNvPr>
          <p:cNvSpPr/>
          <p:nvPr/>
        </p:nvSpPr>
        <p:spPr>
          <a:xfrm>
            <a:off x="4414837" y="4621696"/>
            <a:ext cx="6818243" cy="1235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i="1"/>
              <a:t>“I remember thinking the same thing when I passed up a lucrative job because I didn’t want to move. Turned out my instincts were correct because the next job I was offered paid even more. Is it possible that could happen to you?"</a:t>
            </a:r>
          </a:p>
        </p:txBody>
      </p:sp>
      <p:sp>
        <p:nvSpPr>
          <p:cNvPr id="10" name="Slide Number Placeholder 9">
            <a:extLst>
              <a:ext uri="{FF2B5EF4-FFF2-40B4-BE49-F238E27FC236}">
                <a16:creationId xmlns:a16="http://schemas.microsoft.com/office/drawing/2014/main" id="{043A8F06-596A-45D4-96FB-EC9E71786E1D}"/>
              </a:ext>
            </a:extLst>
          </p:cNvPr>
          <p:cNvSpPr>
            <a:spLocks noGrp="1"/>
          </p:cNvSpPr>
          <p:nvPr>
            <p:ph type="sldNum" sz="quarter" idx="12"/>
          </p:nvPr>
        </p:nvSpPr>
        <p:spPr/>
        <p:txBody>
          <a:bodyPr/>
          <a:lstStyle/>
          <a:p>
            <a:fld id="{1621B6DD-29C1-4FEA-923F-71EA1347694C}" type="slidenum">
              <a:rPr lang="en-US" smtClean="0"/>
              <a:t>16</a:t>
            </a:fld>
            <a:endParaRPr lang="en-US"/>
          </a:p>
        </p:txBody>
      </p:sp>
    </p:spTree>
    <p:extLst>
      <p:ext uri="{BB962C8B-B14F-4D97-AF65-F5344CB8AC3E}">
        <p14:creationId xmlns:p14="http://schemas.microsoft.com/office/powerpoint/2010/main" val="88937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40AF-4724-4353-8850-8E44E70061AB}"/>
              </a:ext>
            </a:extLst>
          </p:cNvPr>
          <p:cNvSpPr>
            <a:spLocks noGrp="1"/>
          </p:cNvSpPr>
          <p:nvPr>
            <p:ph type="title"/>
          </p:nvPr>
        </p:nvSpPr>
        <p:spPr/>
        <p:txBody>
          <a:bodyPr/>
          <a:lstStyle/>
          <a:p>
            <a:r>
              <a:rPr lang="en-US"/>
              <a:t>Practicing the Skill of Self-Disclosure</a:t>
            </a:r>
          </a:p>
        </p:txBody>
      </p:sp>
      <p:graphicFrame>
        <p:nvGraphicFramePr>
          <p:cNvPr id="4" name="Content Placeholder 3">
            <a:extLst>
              <a:ext uri="{FF2B5EF4-FFF2-40B4-BE49-F238E27FC236}">
                <a16:creationId xmlns:a16="http://schemas.microsoft.com/office/drawing/2014/main" id="{EAC5CABD-16B5-423A-A8F9-6A6D33FFFA50}"/>
              </a:ext>
            </a:extLst>
          </p:cNvPr>
          <p:cNvGraphicFramePr>
            <a:graphicFrameLocks noGrp="1"/>
          </p:cNvGraphicFramePr>
          <p:nvPr>
            <p:ph idx="1"/>
            <p:extLst>
              <p:ext uri="{D42A27DB-BD31-4B8C-83A1-F6EECF244321}">
                <p14:modId xmlns:p14="http://schemas.microsoft.com/office/powerpoint/2010/main" val="827415434"/>
              </p:ext>
            </p:extLst>
          </p:nvPr>
        </p:nvGraphicFramePr>
        <p:xfrm>
          <a:off x="619125" y="1455738"/>
          <a:ext cx="10829925" cy="431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D18498FC-FD5F-4DEB-AA06-9C0466622EF2}"/>
              </a:ext>
            </a:extLst>
          </p:cNvPr>
          <p:cNvSpPr/>
          <p:nvPr/>
        </p:nvSpPr>
        <p:spPr>
          <a:xfrm>
            <a:off x="4581939" y="2653749"/>
            <a:ext cx="6738731" cy="616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“You think no one else has had that experience. I can tell you that I know many people who have, including myself."</a:t>
            </a:r>
          </a:p>
        </p:txBody>
      </p:sp>
      <p:sp>
        <p:nvSpPr>
          <p:cNvPr id="6" name="Rectangle: Rounded Corners 5">
            <a:extLst>
              <a:ext uri="{FF2B5EF4-FFF2-40B4-BE49-F238E27FC236}">
                <a16:creationId xmlns:a16="http://schemas.microsoft.com/office/drawing/2014/main" id="{577A9B80-AE3A-43C9-9923-DD1D600EEE94}"/>
              </a:ext>
            </a:extLst>
          </p:cNvPr>
          <p:cNvSpPr/>
          <p:nvPr/>
        </p:nvSpPr>
        <p:spPr>
          <a:xfrm>
            <a:off x="4581939" y="5029200"/>
            <a:ext cx="6619461" cy="546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“I thought that too when I was trying to achieve a similar goal, but things did change for me and I think they can for you too."</a:t>
            </a:r>
          </a:p>
        </p:txBody>
      </p:sp>
      <p:sp>
        <p:nvSpPr>
          <p:cNvPr id="7" name="Slide Number Placeholder 6">
            <a:extLst>
              <a:ext uri="{FF2B5EF4-FFF2-40B4-BE49-F238E27FC236}">
                <a16:creationId xmlns:a16="http://schemas.microsoft.com/office/drawing/2014/main" id="{D4F12DAA-9141-440E-914B-8FE43B4FF3D6}"/>
              </a:ext>
            </a:extLst>
          </p:cNvPr>
          <p:cNvSpPr>
            <a:spLocks noGrp="1"/>
          </p:cNvSpPr>
          <p:nvPr>
            <p:ph type="sldNum" sz="quarter" idx="12"/>
          </p:nvPr>
        </p:nvSpPr>
        <p:spPr/>
        <p:txBody>
          <a:bodyPr/>
          <a:lstStyle/>
          <a:p>
            <a:fld id="{1621B6DD-29C1-4FEA-923F-71EA1347694C}" type="slidenum">
              <a:rPr lang="en-US" smtClean="0"/>
              <a:t>17</a:t>
            </a:fld>
            <a:endParaRPr lang="en-US"/>
          </a:p>
        </p:txBody>
      </p:sp>
    </p:spTree>
    <p:extLst>
      <p:ext uri="{BB962C8B-B14F-4D97-AF65-F5344CB8AC3E}">
        <p14:creationId xmlns:p14="http://schemas.microsoft.com/office/powerpoint/2010/main" val="7995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1A92-8B38-42AD-A122-89023F0A7150}"/>
              </a:ext>
            </a:extLst>
          </p:cNvPr>
          <p:cNvSpPr>
            <a:spLocks noGrp="1"/>
          </p:cNvSpPr>
          <p:nvPr>
            <p:ph type="title"/>
          </p:nvPr>
        </p:nvSpPr>
        <p:spPr/>
        <p:txBody>
          <a:bodyPr/>
          <a:lstStyle/>
          <a:p>
            <a:r>
              <a:rPr lang="en-US"/>
              <a:t>Personal Questions Directed at Clinician</a:t>
            </a:r>
          </a:p>
        </p:txBody>
      </p:sp>
      <p:sp>
        <p:nvSpPr>
          <p:cNvPr id="4" name="Content Placeholder 3">
            <a:extLst>
              <a:ext uri="{FF2B5EF4-FFF2-40B4-BE49-F238E27FC236}">
                <a16:creationId xmlns:a16="http://schemas.microsoft.com/office/drawing/2014/main" id="{4222FE07-97C5-41EF-9475-6D2D5E66E945}"/>
              </a:ext>
            </a:extLst>
          </p:cNvPr>
          <p:cNvSpPr>
            <a:spLocks noGrp="1"/>
          </p:cNvSpPr>
          <p:nvPr>
            <p:ph sz="half" idx="1"/>
          </p:nvPr>
        </p:nvSpPr>
        <p:spPr>
          <a:xfrm>
            <a:off x="586409" y="1818861"/>
            <a:ext cx="5474391" cy="4164495"/>
          </a:xfrm>
        </p:spPr>
        <p:txBody>
          <a:bodyPr>
            <a:noAutofit/>
          </a:bodyPr>
          <a:lstStyle/>
          <a:p>
            <a:r>
              <a:rPr lang="en-US" sz="2200" i="1"/>
              <a:t>Do you have children? How many, how old?</a:t>
            </a:r>
          </a:p>
          <a:p>
            <a:r>
              <a:rPr lang="en-US" sz="2200" i="1"/>
              <a:t>Are you married or in a relationship?</a:t>
            </a:r>
          </a:p>
          <a:p>
            <a:r>
              <a:rPr lang="en-US" sz="2200" i="1"/>
              <a:t>Do you have any mental health disorders?</a:t>
            </a:r>
          </a:p>
          <a:p>
            <a:r>
              <a:rPr lang="en-US" sz="2200" i="1"/>
              <a:t>What is your political affiliation?</a:t>
            </a:r>
          </a:p>
          <a:p>
            <a:r>
              <a:rPr lang="en-US" sz="2200" i="1"/>
              <a:t>Have you ever lost someone close to you?</a:t>
            </a:r>
          </a:p>
          <a:p>
            <a:r>
              <a:rPr lang="en-US" sz="2200" i="1"/>
              <a:t>What do you think about _____________?</a:t>
            </a:r>
          </a:p>
          <a:p>
            <a:r>
              <a:rPr lang="en-US" sz="2200"/>
              <a:t>Others?</a:t>
            </a:r>
          </a:p>
        </p:txBody>
      </p:sp>
      <p:sp>
        <p:nvSpPr>
          <p:cNvPr id="5" name="Content Placeholder 4">
            <a:extLst>
              <a:ext uri="{FF2B5EF4-FFF2-40B4-BE49-F238E27FC236}">
                <a16:creationId xmlns:a16="http://schemas.microsoft.com/office/drawing/2014/main" id="{A791548D-819F-4897-8C00-02AE383683B4}"/>
              </a:ext>
            </a:extLst>
          </p:cNvPr>
          <p:cNvSpPr>
            <a:spLocks noGrp="1"/>
          </p:cNvSpPr>
          <p:nvPr>
            <p:ph sz="half" idx="2"/>
          </p:nvPr>
        </p:nvSpPr>
        <p:spPr>
          <a:xfrm>
            <a:off x="6458400" y="1689652"/>
            <a:ext cx="5013600" cy="4086524"/>
          </a:xfrm>
        </p:spPr>
        <p:txBody>
          <a:bodyPr/>
          <a:lstStyle/>
          <a:p>
            <a:pPr marL="0" indent="0" algn="ctr">
              <a:buNone/>
            </a:pPr>
            <a:r>
              <a:rPr lang="en-US" b="1" u="sng"/>
              <a:t>Options for responding include:</a:t>
            </a:r>
          </a:p>
          <a:p>
            <a:pPr marL="0" indent="0" algn="ctr">
              <a:buNone/>
            </a:pPr>
            <a:endParaRPr lang="en-US" b="1" u="sng"/>
          </a:p>
          <a:p>
            <a:pPr marL="0" indent="0">
              <a:buNone/>
            </a:pPr>
            <a:endParaRPr lang="en-US" b="1" u="sng"/>
          </a:p>
          <a:p>
            <a:pPr marL="0" indent="0">
              <a:buNone/>
            </a:pPr>
            <a:endParaRPr lang="en-US" b="1" u="sng"/>
          </a:p>
          <a:p>
            <a:pPr marL="0" indent="0">
              <a:buNone/>
            </a:pPr>
            <a:endParaRPr lang="en-US" b="1" u="sng"/>
          </a:p>
          <a:p>
            <a:pPr marL="0" indent="0">
              <a:buNone/>
            </a:pPr>
            <a:endParaRPr lang="en-US" b="1" u="sng"/>
          </a:p>
          <a:p>
            <a:pPr marL="0" indent="0">
              <a:buNone/>
            </a:pPr>
            <a:endParaRPr lang="en-US" b="1" u="sng"/>
          </a:p>
          <a:p>
            <a:pPr marL="0" indent="0" algn="ctr">
              <a:buNone/>
            </a:pPr>
            <a:r>
              <a:rPr lang="en-US" b="1"/>
              <a:t>What about clients that are insistent?</a:t>
            </a:r>
          </a:p>
          <a:p>
            <a:pPr marL="0" indent="0" algn="ctr">
              <a:buNone/>
            </a:pPr>
            <a:r>
              <a:rPr lang="en-US" i="1"/>
              <a:t>“Mark, I appreciate your need to know more about me. This time is for you and about you, so let’s focus on that.”</a:t>
            </a:r>
          </a:p>
        </p:txBody>
      </p:sp>
      <p:graphicFrame>
        <p:nvGraphicFramePr>
          <p:cNvPr id="6" name="Diagram 5">
            <a:extLst>
              <a:ext uri="{FF2B5EF4-FFF2-40B4-BE49-F238E27FC236}">
                <a16:creationId xmlns:a16="http://schemas.microsoft.com/office/drawing/2014/main" id="{CF067B12-3F9D-4300-A732-BD754124A3BC}"/>
              </a:ext>
            </a:extLst>
          </p:cNvPr>
          <p:cNvGraphicFramePr/>
          <p:nvPr>
            <p:extLst>
              <p:ext uri="{D42A27DB-BD31-4B8C-83A1-F6EECF244321}">
                <p14:modId xmlns:p14="http://schemas.microsoft.com/office/powerpoint/2010/main" val="4041684819"/>
              </p:ext>
            </p:extLst>
          </p:nvPr>
        </p:nvGraphicFramePr>
        <p:xfrm>
          <a:off x="7010400" y="2236304"/>
          <a:ext cx="4064000" cy="2609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60D5B11A-6BB6-4019-9808-801AD396E151}"/>
              </a:ext>
            </a:extLst>
          </p:cNvPr>
          <p:cNvSpPr>
            <a:spLocks noGrp="1"/>
          </p:cNvSpPr>
          <p:nvPr>
            <p:ph type="sldNum" sz="quarter" idx="12"/>
          </p:nvPr>
        </p:nvSpPr>
        <p:spPr/>
        <p:txBody>
          <a:bodyPr/>
          <a:lstStyle/>
          <a:p>
            <a:fld id="{1621B6DD-29C1-4FEA-923F-71EA1347694C}" type="slidenum">
              <a:rPr lang="en-US" smtClean="0"/>
              <a:t>18</a:t>
            </a:fld>
            <a:endParaRPr lang="en-US"/>
          </a:p>
        </p:txBody>
      </p:sp>
      <p:pic>
        <p:nvPicPr>
          <p:cNvPr id="3" name="Picture 2">
            <a:extLst>
              <a:ext uri="{FF2B5EF4-FFF2-40B4-BE49-F238E27FC236}">
                <a16:creationId xmlns:a16="http://schemas.microsoft.com/office/drawing/2014/main" id="{9A452353-2F8C-43BE-BCDD-EB03E9619C05}"/>
              </a:ext>
            </a:extLst>
          </p:cNvPr>
          <p:cNvPicPr>
            <a:picLocks noChangeAspect="1"/>
          </p:cNvPicPr>
          <p:nvPr/>
        </p:nvPicPr>
        <p:blipFill>
          <a:blip r:embed="rId7"/>
          <a:stretch>
            <a:fillRect/>
          </a:stretch>
        </p:blipFill>
        <p:spPr>
          <a:xfrm>
            <a:off x="4276443" y="5277028"/>
            <a:ext cx="1427339" cy="802878"/>
          </a:xfrm>
          <a:prstGeom prst="rect">
            <a:avLst/>
          </a:prstGeom>
        </p:spPr>
      </p:pic>
    </p:spTree>
    <p:extLst>
      <p:ext uri="{BB962C8B-B14F-4D97-AF65-F5344CB8AC3E}">
        <p14:creationId xmlns:p14="http://schemas.microsoft.com/office/powerpoint/2010/main" val="20065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circle(in)">
                                      <p:cBhvr>
                                        <p:cTn id="33"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FBEA22-22F9-4B02-AB78-A567875D27CA}"/>
              </a:ext>
            </a:extLst>
          </p:cNvPr>
          <p:cNvSpPr>
            <a:spLocks noGrp="1"/>
          </p:cNvSpPr>
          <p:nvPr>
            <p:ph type="title"/>
          </p:nvPr>
        </p:nvSpPr>
        <p:spPr/>
        <p:txBody>
          <a:bodyPr/>
          <a:lstStyle/>
          <a:p>
            <a:r>
              <a:rPr lang="en-US"/>
              <a:t>Important Clinician Considerations</a:t>
            </a:r>
          </a:p>
        </p:txBody>
      </p:sp>
      <p:sp>
        <p:nvSpPr>
          <p:cNvPr id="6" name="Content Placeholder 5">
            <a:extLst>
              <a:ext uri="{FF2B5EF4-FFF2-40B4-BE49-F238E27FC236}">
                <a16:creationId xmlns:a16="http://schemas.microsoft.com/office/drawing/2014/main" id="{E92AA996-1A35-4661-B7B5-AC27E3C935E9}"/>
              </a:ext>
            </a:extLst>
          </p:cNvPr>
          <p:cNvSpPr>
            <a:spLocks noGrp="1"/>
          </p:cNvSpPr>
          <p:nvPr>
            <p:ph idx="1"/>
          </p:nvPr>
        </p:nvSpPr>
        <p:spPr>
          <a:xfrm>
            <a:off x="515386" y="2289328"/>
            <a:ext cx="10828890" cy="4313801"/>
          </a:xfrm>
        </p:spPr>
        <p:txBody>
          <a:bodyPr>
            <a:noAutofit/>
          </a:bodyPr>
          <a:lstStyle/>
          <a:p>
            <a:r>
              <a:rPr lang="en-US" i="1"/>
              <a:t>Do I have unresolved issues that I need to work-out with a supervisor, therapist, or other person?</a:t>
            </a:r>
          </a:p>
          <a:p>
            <a:r>
              <a:rPr lang="en-US" i="1"/>
              <a:t>Am I anxious with silence in therapy so that I fill the gaps with self-disclosure or other interventions that do not serve the primary goals of the treatment?</a:t>
            </a:r>
          </a:p>
          <a:p>
            <a:r>
              <a:rPr lang="en-US" i="1"/>
              <a:t>Am I trying to be liked, or do I have some need to have the client to identify with me?</a:t>
            </a:r>
          </a:p>
          <a:p>
            <a:r>
              <a:rPr lang="en-US" i="1"/>
              <a:t>Am I anxious about the power of the therapeutic process and use self-disclosure to calm myself?</a:t>
            </a:r>
          </a:p>
          <a:p>
            <a:r>
              <a:rPr lang="en-US" i="1"/>
              <a:t>Am I using self-disclosure to fill gaps in my knowledge and skills?</a:t>
            </a:r>
          </a:p>
        </p:txBody>
      </p:sp>
      <p:pic>
        <p:nvPicPr>
          <p:cNvPr id="7" name="Picture 6">
            <a:extLst>
              <a:ext uri="{FF2B5EF4-FFF2-40B4-BE49-F238E27FC236}">
                <a16:creationId xmlns:a16="http://schemas.microsoft.com/office/drawing/2014/main" id="{CB3169E8-1A4D-48D5-BB9C-1A74D4C27AE8}"/>
              </a:ext>
            </a:extLst>
          </p:cNvPr>
          <p:cNvPicPr>
            <a:picLocks noChangeAspect="1"/>
          </p:cNvPicPr>
          <p:nvPr/>
        </p:nvPicPr>
        <p:blipFill>
          <a:blip r:embed="rId2"/>
          <a:stretch>
            <a:fillRect/>
          </a:stretch>
        </p:blipFill>
        <p:spPr>
          <a:xfrm>
            <a:off x="9638473" y="4568672"/>
            <a:ext cx="3411606" cy="2272130"/>
          </a:xfrm>
          <a:prstGeom prst="rect">
            <a:avLst/>
          </a:prstGeom>
        </p:spPr>
      </p:pic>
      <p:sp>
        <p:nvSpPr>
          <p:cNvPr id="8" name="Slide Number Placeholder 7">
            <a:extLst>
              <a:ext uri="{FF2B5EF4-FFF2-40B4-BE49-F238E27FC236}">
                <a16:creationId xmlns:a16="http://schemas.microsoft.com/office/drawing/2014/main" id="{5BA49BA1-9950-4190-9D4F-A089DC6C9B83}"/>
              </a:ext>
            </a:extLst>
          </p:cNvPr>
          <p:cNvSpPr>
            <a:spLocks noGrp="1"/>
          </p:cNvSpPr>
          <p:nvPr>
            <p:ph type="sldNum" sz="quarter" idx="12"/>
          </p:nvPr>
        </p:nvSpPr>
        <p:spPr/>
        <p:txBody>
          <a:bodyPr/>
          <a:lstStyle/>
          <a:p>
            <a:fld id="{1621B6DD-29C1-4FEA-923F-71EA1347694C}" type="slidenum">
              <a:rPr lang="en-US" smtClean="0"/>
              <a:t>19</a:t>
            </a:fld>
            <a:endParaRPr lang="en-US"/>
          </a:p>
        </p:txBody>
      </p:sp>
      <p:sp>
        <p:nvSpPr>
          <p:cNvPr id="9" name="Rectangle: Folded Corner 8">
            <a:extLst>
              <a:ext uri="{FF2B5EF4-FFF2-40B4-BE49-F238E27FC236}">
                <a16:creationId xmlns:a16="http://schemas.microsoft.com/office/drawing/2014/main" id="{B900E03F-AF6B-4A38-8EEA-4529F21E7D1D}"/>
              </a:ext>
            </a:extLst>
          </p:cNvPr>
          <p:cNvSpPr/>
          <p:nvPr/>
        </p:nvSpPr>
        <p:spPr>
          <a:xfrm>
            <a:off x="7792278" y="-1"/>
            <a:ext cx="4399722" cy="210433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a:p>
            <a:pPr algn="ctr"/>
            <a:r>
              <a:rPr lang="en-US"/>
              <a:t>HANDOUTS:</a:t>
            </a:r>
          </a:p>
          <a:p>
            <a:pPr algn="ctr"/>
            <a:endParaRPr lang="en-US"/>
          </a:p>
          <a:p>
            <a:pPr algn="ctr"/>
            <a:r>
              <a:rPr lang="en-US"/>
              <a:t>Parade of Red Flags,</a:t>
            </a:r>
          </a:p>
          <a:p>
            <a:pPr algn="ctr"/>
            <a:endParaRPr lang="en-US"/>
          </a:p>
          <a:p>
            <a:pPr algn="ctr"/>
            <a:r>
              <a:rPr lang="en-US"/>
              <a:t>SD Consideration Question,</a:t>
            </a:r>
          </a:p>
          <a:p>
            <a:pPr algn="ctr"/>
            <a:endParaRPr lang="en-US"/>
          </a:p>
          <a:p>
            <a:pPr algn="ctr"/>
            <a:r>
              <a:rPr lang="en-US"/>
              <a:t>Cheat Sheet</a:t>
            </a:r>
          </a:p>
        </p:txBody>
      </p:sp>
    </p:spTree>
    <p:extLst>
      <p:ext uri="{BB962C8B-B14F-4D97-AF65-F5344CB8AC3E}">
        <p14:creationId xmlns:p14="http://schemas.microsoft.com/office/powerpoint/2010/main" val="261118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DD65-65D6-495C-9F02-4146CC6E1086}"/>
              </a:ext>
            </a:extLst>
          </p:cNvPr>
          <p:cNvSpPr>
            <a:spLocks noGrp="1"/>
          </p:cNvSpPr>
          <p:nvPr>
            <p:ph type="title"/>
          </p:nvPr>
        </p:nvSpPr>
        <p:spPr/>
        <p:txBody>
          <a:bodyPr/>
          <a:lstStyle/>
          <a:p>
            <a:r>
              <a:rPr lang="en-US"/>
              <a:t>Learning Objectives and CE Statement</a:t>
            </a:r>
          </a:p>
        </p:txBody>
      </p:sp>
      <p:sp>
        <p:nvSpPr>
          <p:cNvPr id="6" name="Text Placeholder 5">
            <a:extLst>
              <a:ext uri="{FF2B5EF4-FFF2-40B4-BE49-F238E27FC236}">
                <a16:creationId xmlns:a16="http://schemas.microsoft.com/office/drawing/2014/main" id="{C2F7696E-59A2-4A1E-B176-609D3CEB3AC6}"/>
              </a:ext>
            </a:extLst>
          </p:cNvPr>
          <p:cNvSpPr>
            <a:spLocks noGrp="1"/>
          </p:cNvSpPr>
          <p:nvPr>
            <p:ph type="body" idx="1"/>
          </p:nvPr>
        </p:nvSpPr>
        <p:spPr>
          <a:xfrm>
            <a:off x="708163" y="1274902"/>
            <a:ext cx="5015638" cy="565796"/>
          </a:xfrm>
        </p:spPr>
        <p:txBody>
          <a:bodyPr/>
          <a:lstStyle/>
          <a:p>
            <a:r>
              <a:rPr lang="en-US"/>
              <a:t>Learning objectives</a:t>
            </a:r>
          </a:p>
        </p:txBody>
      </p:sp>
      <p:sp>
        <p:nvSpPr>
          <p:cNvPr id="7" name="Content Placeholder 6">
            <a:extLst>
              <a:ext uri="{FF2B5EF4-FFF2-40B4-BE49-F238E27FC236}">
                <a16:creationId xmlns:a16="http://schemas.microsoft.com/office/drawing/2014/main" id="{F32E57FC-C0C2-4541-BCEC-35E3C364E4E3}"/>
              </a:ext>
            </a:extLst>
          </p:cNvPr>
          <p:cNvSpPr>
            <a:spLocks noGrp="1"/>
          </p:cNvSpPr>
          <p:nvPr>
            <p:ph sz="half" idx="2"/>
          </p:nvPr>
        </p:nvSpPr>
        <p:spPr>
          <a:xfrm>
            <a:off x="601040" y="2223548"/>
            <a:ext cx="5003801" cy="3234575"/>
          </a:xfrm>
        </p:spPr>
        <p:txBody>
          <a:bodyPr>
            <a:normAutofit/>
          </a:bodyPr>
          <a:lstStyle/>
          <a:p>
            <a:r>
              <a:rPr lang="en-US" sz="2400"/>
              <a:t>Comprehend and describe key aspects of therapeutic self-disclosure, including potential benefits and risks.</a:t>
            </a:r>
          </a:p>
          <a:p>
            <a:r>
              <a:rPr lang="en-US" sz="2400"/>
              <a:t>Examine and articulate key ethical considerations of self-disclosure.</a:t>
            </a:r>
          </a:p>
          <a:p>
            <a:r>
              <a:rPr lang="en-US" sz="2400"/>
              <a:t>Apply best practices for ethical and therapeutic self-disclosure.</a:t>
            </a:r>
          </a:p>
        </p:txBody>
      </p:sp>
      <p:sp>
        <p:nvSpPr>
          <p:cNvPr id="8" name="Text Placeholder 7">
            <a:extLst>
              <a:ext uri="{FF2B5EF4-FFF2-40B4-BE49-F238E27FC236}">
                <a16:creationId xmlns:a16="http://schemas.microsoft.com/office/drawing/2014/main" id="{15AFCBA5-8A54-4628-875F-8242CE7A2822}"/>
              </a:ext>
            </a:extLst>
          </p:cNvPr>
          <p:cNvSpPr>
            <a:spLocks noGrp="1"/>
          </p:cNvSpPr>
          <p:nvPr>
            <p:ph type="body" sz="quarter" idx="3"/>
          </p:nvPr>
        </p:nvSpPr>
        <p:spPr>
          <a:xfrm>
            <a:off x="6095999" y="1274902"/>
            <a:ext cx="5532507" cy="565796"/>
          </a:xfrm>
        </p:spPr>
        <p:txBody>
          <a:bodyPr/>
          <a:lstStyle/>
          <a:p>
            <a:r>
              <a:rPr lang="en-US"/>
              <a:t>CE statement</a:t>
            </a:r>
          </a:p>
        </p:txBody>
      </p:sp>
      <p:sp>
        <p:nvSpPr>
          <p:cNvPr id="9" name="Content Placeholder 8">
            <a:extLst>
              <a:ext uri="{FF2B5EF4-FFF2-40B4-BE49-F238E27FC236}">
                <a16:creationId xmlns:a16="http://schemas.microsoft.com/office/drawing/2014/main" id="{36226458-90A8-4F34-9C49-933FD8E23249}"/>
              </a:ext>
            </a:extLst>
          </p:cNvPr>
          <p:cNvSpPr>
            <a:spLocks noGrp="1"/>
          </p:cNvSpPr>
          <p:nvPr>
            <p:ph sz="quarter" idx="4"/>
          </p:nvPr>
        </p:nvSpPr>
        <p:spPr>
          <a:xfrm>
            <a:off x="5903843" y="1947907"/>
            <a:ext cx="5669585" cy="4761005"/>
          </a:xfrm>
        </p:spPr>
        <p:txBody>
          <a:bodyPr/>
          <a:lstStyle/>
          <a:p>
            <a:endParaRPr lang="en-US" sz="1400" b="1">
              <a:solidFill>
                <a:srgbClr val="FFFF00">
                  <a:alpha val="58000"/>
                </a:srgbClr>
              </a:solidFill>
            </a:endParaRPr>
          </a:p>
        </p:txBody>
      </p:sp>
      <p:sp>
        <p:nvSpPr>
          <p:cNvPr id="10" name="Slide Number Placeholder 9">
            <a:extLst>
              <a:ext uri="{FF2B5EF4-FFF2-40B4-BE49-F238E27FC236}">
                <a16:creationId xmlns:a16="http://schemas.microsoft.com/office/drawing/2014/main" id="{E58A9BE4-2004-4B3B-A137-237405916E00}"/>
              </a:ext>
            </a:extLst>
          </p:cNvPr>
          <p:cNvSpPr>
            <a:spLocks noGrp="1"/>
          </p:cNvSpPr>
          <p:nvPr>
            <p:ph type="sldNum" sz="quarter" idx="12"/>
          </p:nvPr>
        </p:nvSpPr>
        <p:spPr/>
        <p:txBody>
          <a:bodyPr/>
          <a:lstStyle/>
          <a:p>
            <a:fld id="{1621B6DD-29C1-4FEA-923F-71EA1347694C}" type="slidenum">
              <a:rPr lang="en-US" smtClean="0"/>
              <a:t>2</a:t>
            </a:fld>
            <a:endParaRPr lang="en-US"/>
          </a:p>
        </p:txBody>
      </p:sp>
      <p:sp>
        <p:nvSpPr>
          <p:cNvPr id="3" name="Rectangle: Rounded Corners 2">
            <a:extLst>
              <a:ext uri="{FF2B5EF4-FFF2-40B4-BE49-F238E27FC236}">
                <a16:creationId xmlns:a16="http://schemas.microsoft.com/office/drawing/2014/main" id="{84EBC583-7CD6-982F-17B2-96439DFA42F1}"/>
              </a:ext>
            </a:extLst>
          </p:cNvPr>
          <p:cNvSpPr/>
          <p:nvPr/>
        </p:nvSpPr>
        <p:spPr>
          <a:xfrm>
            <a:off x="6095999" y="2047461"/>
            <a:ext cx="5376001" cy="39855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t>Diane Bigler is a Kansas BSRB Continuing Education Provider (#22-007). </a:t>
            </a:r>
          </a:p>
          <a:p>
            <a:pPr algn="ctr"/>
            <a:endParaRPr lang="en-US" sz="2400" b="1"/>
          </a:p>
          <a:p>
            <a:pPr algn="ctr"/>
            <a:r>
              <a:rPr lang="en-US" sz="2400" b="1"/>
              <a:t>All trainings facilitated by Diane are guaranteed to be accepted as CEU’s by the BSRB.</a:t>
            </a:r>
          </a:p>
        </p:txBody>
      </p:sp>
    </p:spTree>
    <p:extLst>
      <p:ext uri="{BB962C8B-B14F-4D97-AF65-F5344CB8AC3E}">
        <p14:creationId xmlns:p14="http://schemas.microsoft.com/office/powerpoint/2010/main" val="15178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8590-5A11-41E2-B9A9-617B58D44A40}"/>
              </a:ext>
            </a:extLst>
          </p:cNvPr>
          <p:cNvSpPr>
            <a:spLocks noGrp="1"/>
          </p:cNvSpPr>
          <p:nvPr>
            <p:ph type="title"/>
          </p:nvPr>
        </p:nvSpPr>
        <p:spPr/>
        <p:txBody>
          <a:bodyPr/>
          <a:lstStyle/>
          <a:p>
            <a:r>
              <a:rPr lang="en-US"/>
              <a:t>Case Vignette</a:t>
            </a:r>
          </a:p>
        </p:txBody>
      </p:sp>
      <p:sp>
        <p:nvSpPr>
          <p:cNvPr id="3" name="Content Placeholder 2">
            <a:extLst>
              <a:ext uri="{FF2B5EF4-FFF2-40B4-BE49-F238E27FC236}">
                <a16:creationId xmlns:a16="http://schemas.microsoft.com/office/drawing/2014/main" id="{F5B6751B-4D47-4059-A168-6553B089CDD3}"/>
              </a:ext>
            </a:extLst>
          </p:cNvPr>
          <p:cNvSpPr>
            <a:spLocks noGrp="1"/>
          </p:cNvSpPr>
          <p:nvPr>
            <p:ph idx="1"/>
          </p:nvPr>
        </p:nvSpPr>
        <p:spPr>
          <a:xfrm>
            <a:off x="626113" y="1209635"/>
            <a:ext cx="10939773" cy="4438730"/>
          </a:xfrm>
        </p:spPr>
        <p:txBody>
          <a:bodyPr>
            <a:noAutofit/>
          </a:bodyPr>
          <a:lstStyle/>
          <a:p>
            <a:pPr marL="0" indent="0" algn="ctr">
              <a:buNone/>
            </a:pPr>
            <a:r>
              <a:rPr lang="en-US" sz="1600"/>
              <a:t>Linda Stone, a social worker in her late 20’s, was working with a 50-year-old client, Mrs. Bell, who was trying to cope with profound depression due to the sudden and untimely death of her husband. During the first two sessions, Linda sat quietly while Mrs. Bell talked about her husband, his death, and the emotional pain she was experiencing. She cried throughout these sessions. At the end of each session Linda would indicate that time was up, and she would see Mrs. Bell the next week. At the third session Mrs. Bell became angry and stated that the therapist was too young to understand. Linda responded by asking, “Do you think no one really understands what you’re going through?”  The client then began to talk about how alone she felt. Later, in that same session, Mrs. Bell again referred to Linda’s apparent youth and not understanding what she was going through since Linda was too young to have experienced deep loss.</a:t>
            </a:r>
          </a:p>
          <a:p>
            <a:pPr algn="ctr"/>
            <a:endParaRPr lang="en-US" sz="1600"/>
          </a:p>
          <a:p>
            <a:pPr marL="0" indent="0" algn="ctr">
              <a:buNone/>
            </a:pPr>
            <a:r>
              <a:rPr lang="en-US" sz="1600"/>
              <a:t>Linda responded by saying, “Why do you think that although I am younger than you, I have not experienced great loss? My father died when I was only 12 years old. While that’s not the same as losing a husband, I do relate to the depth of your feelings. I know what it is like to feel intense pain and wonder if you will always feel like this.”</a:t>
            </a:r>
          </a:p>
        </p:txBody>
      </p:sp>
      <p:sp>
        <p:nvSpPr>
          <p:cNvPr id="4" name="Slide Number Placeholder 3">
            <a:extLst>
              <a:ext uri="{FF2B5EF4-FFF2-40B4-BE49-F238E27FC236}">
                <a16:creationId xmlns:a16="http://schemas.microsoft.com/office/drawing/2014/main" id="{023B515F-2F79-46E7-92AB-7DC38CF71848}"/>
              </a:ext>
            </a:extLst>
          </p:cNvPr>
          <p:cNvSpPr>
            <a:spLocks noGrp="1"/>
          </p:cNvSpPr>
          <p:nvPr>
            <p:ph type="sldNum" sz="quarter" idx="12"/>
          </p:nvPr>
        </p:nvSpPr>
        <p:spPr/>
        <p:txBody>
          <a:bodyPr/>
          <a:lstStyle/>
          <a:p>
            <a:fld id="{1621B6DD-29C1-4FEA-923F-71EA1347694C}" type="slidenum">
              <a:rPr lang="en-US" smtClean="0"/>
              <a:t>20</a:t>
            </a:fld>
            <a:endParaRPr lang="en-US"/>
          </a:p>
        </p:txBody>
      </p:sp>
      <p:sp>
        <p:nvSpPr>
          <p:cNvPr id="5" name="Rectangle: Rounded Corners 4">
            <a:extLst>
              <a:ext uri="{FF2B5EF4-FFF2-40B4-BE49-F238E27FC236}">
                <a16:creationId xmlns:a16="http://schemas.microsoft.com/office/drawing/2014/main" id="{EE2B6D4B-8676-4802-A591-008980BC8BF1}"/>
              </a:ext>
            </a:extLst>
          </p:cNvPr>
          <p:cNvSpPr/>
          <p:nvPr/>
        </p:nvSpPr>
        <p:spPr>
          <a:xfrm>
            <a:off x="619435" y="5582878"/>
            <a:ext cx="10562087" cy="1110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lumMod val="90000"/>
                    <a:lumOff val="10000"/>
                  </a:schemeClr>
                </a:solidFill>
              </a:rPr>
              <a:t>Questions:</a:t>
            </a:r>
          </a:p>
          <a:p>
            <a:pPr algn="ctr"/>
            <a:r>
              <a:rPr lang="en-US" b="1">
                <a:solidFill>
                  <a:schemeClr val="bg2">
                    <a:lumMod val="90000"/>
                    <a:lumOff val="10000"/>
                  </a:schemeClr>
                </a:solidFill>
              </a:rPr>
              <a:t>Is the disclosure in the interest of the client?</a:t>
            </a:r>
          </a:p>
          <a:p>
            <a:pPr algn="ctr"/>
            <a:r>
              <a:rPr lang="en-US" b="1">
                <a:solidFill>
                  <a:schemeClr val="bg2">
                    <a:lumMod val="90000"/>
                    <a:lumOff val="10000"/>
                  </a:schemeClr>
                </a:solidFill>
              </a:rPr>
              <a:t>Is it germane to what the client is currently expressing?</a:t>
            </a:r>
          </a:p>
          <a:p>
            <a:pPr algn="ctr"/>
            <a:r>
              <a:rPr lang="en-US" b="1">
                <a:solidFill>
                  <a:schemeClr val="bg2">
                    <a:lumMod val="90000"/>
                    <a:lumOff val="10000"/>
                  </a:schemeClr>
                </a:solidFill>
              </a:rPr>
              <a:t>Are the content, timing, and intensity of the disclosure appropriate?</a:t>
            </a:r>
          </a:p>
        </p:txBody>
      </p:sp>
    </p:spTree>
    <p:extLst>
      <p:ext uri="{BB962C8B-B14F-4D97-AF65-F5344CB8AC3E}">
        <p14:creationId xmlns:p14="http://schemas.microsoft.com/office/powerpoint/2010/main" val="30025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3311-24A7-4C0F-8E23-BFD5BF9C524E}"/>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D756B38B-53C5-43B8-985F-2D02F9CF8F4C}"/>
              </a:ext>
            </a:extLst>
          </p:cNvPr>
          <p:cNvSpPr>
            <a:spLocks noGrp="1"/>
          </p:cNvSpPr>
          <p:nvPr>
            <p:ph idx="1"/>
          </p:nvPr>
        </p:nvSpPr>
        <p:spPr/>
        <p:txBody>
          <a:bodyPr/>
          <a:lstStyle/>
          <a:p>
            <a:r>
              <a:rPr lang="en-US" sz="1800"/>
              <a:t>Dr. Todd Grande video: </a:t>
            </a:r>
            <a:r>
              <a:rPr lang="en-US" sz="1800">
                <a:hlinkClick r:id="rId3"/>
              </a:rPr>
              <a:t>https://youtu.be/b6ByJzKkkQ4</a:t>
            </a:r>
            <a:endParaRPr lang="en-US" sz="1800"/>
          </a:p>
          <a:p>
            <a:r>
              <a:rPr lang="en-US" sz="1800"/>
              <a:t>ACA Case study: </a:t>
            </a:r>
            <a:r>
              <a:rPr lang="en-US" sz="1800">
                <a:hlinkClick r:id="rId4"/>
              </a:rPr>
              <a:t>https://www.counseling.org/docs/default-source/vistas/vistas_2012_article_90.pdf?sfvrsn=9</a:t>
            </a:r>
            <a:r>
              <a:rPr lang="en-US" sz="1800"/>
              <a:t> </a:t>
            </a:r>
          </a:p>
          <a:p>
            <a:r>
              <a:rPr lang="en-US" sz="1800"/>
              <a:t>Boundaries of Self-Disclosure in Clinical SW article (Reamer): </a:t>
            </a:r>
            <a:r>
              <a:rPr lang="en-US" sz="1800">
                <a:hlinkClick r:id="rId5"/>
              </a:rPr>
              <a:t>https://www.socialworktoday.com/news/eoe_011111.shtml</a:t>
            </a:r>
            <a:r>
              <a:rPr lang="en-US" sz="1800"/>
              <a:t> </a:t>
            </a:r>
          </a:p>
          <a:p>
            <a:r>
              <a:rPr lang="en-US" sz="1800"/>
              <a:t>Self-Disclosure in Therapy and Counseling: 7 Examples article: </a:t>
            </a:r>
            <a:r>
              <a:rPr lang="en-US" sz="1800">
                <a:hlinkClick r:id="rId6"/>
              </a:rPr>
              <a:t>https://positivepsychology.com/self-disclosure-in-counseling/</a:t>
            </a:r>
            <a:r>
              <a:rPr lang="en-US" sz="1800"/>
              <a:t> </a:t>
            </a:r>
          </a:p>
          <a:p>
            <a:r>
              <a:rPr lang="en-US" sz="1800"/>
              <a:t>NASW Code of Ethics: </a:t>
            </a:r>
            <a:r>
              <a:rPr lang="en-US" sz="1800">
                <a:hlinkClick r:id="rId7"/>
              </a:rPr>
              <a:t>https://www.uaf.edu/socwork/student-information/checklist/(D)-NASW-Code-of-Ethics.pdf</a:t>
            </a:r>
            <a:r>
              <a:rPr lang="en-US" sz="1800"/>
              <a:t>  </a:t>
            </a:r>
          </a:p>
          <a:p>
            <a:r>
              <a:rPr lang="en-US" sz="1800"/>
              <a:t>ACA Code of Ethics: </a:t>
            </a:r>
            <a:r>
              <a:rPr lang="en-US" sz="1800">
                <a:hlinkClick r:id="rId8"/>
              </a:rPr>
              <a:t>https://www.counseling.org/resources/aca-code-of-ethics.pdf</a:t>
            </a:r>
            <a:r>
              <a:rPr lang="en-US" sz="1800"/>
              <a:t> </a:t>
            </a:r>
          </a:p>
          <a:p>
            <a:r>
              <a:rPr lang="en-US" sz="1800"/>
              <a:t>AAMFT Code of Ethics: </a:t>
            </a:r>
            <a:r>
              <a:rPr lang="en-US" sz="1800">
                <a:hlinkClick r:id="rId9"/>
              </a:rPr>
              <a:t>https://www.kean.edu/~psych/doc/Code%20of%20ethics.pdf</a:t>
            </a:r>
            <a:endParaRPr lang="en-US" sz="1800"/>
          </a:p>
          <a:p>
            <a:r>
              <a:rPr lang="en-US" sz="1800"/>
              <a:t> Self-Disclosure case studies: </a:t>
            </a:r>
            <a:r>
              <a:rPr lang="en-US" sz="1800">
                <a:hlinkClick r:id="rId10"/>
              </a:rPr>
              <a:t>https://www.yourceus.com/pages/dsc8883-therapist-self-disclosure-uses-misuses-an-overview-for-mental-health-clinicians</a:t>
            </a:r>
            <a:r>
              <a:rPr lang="en-US" sz="1800"/>
              <a:t> </a:t>
            </a:r>
          </a:p>
          <a:p>
            <a:endParaRPr lang="en-US"/>
          </a:p>
        </p:txBody>
      </p:sp>
      <p:sp>
        <p:nvSpPr>
          <p:cNvPr id="4" name="Plaque 3">
            <a:extLst>
              <a:ext uri="{FF2B5EF4-FFF2-40B4-BE49-F238E27FC236}">
                <a16:creationId xmlns:a16="http://schemas.microsoft.com/office/drawing/2014/main" id="{E2D5ECD9-9505-4877-8D89-1B804AC8B87E}"/>
              </a:ext>
            </a:extLst>
          </p:cNvPr>
          <p:cNvSpPr/>
          <p:nvPr/>
        </p:nvSpPr>
        <p:spPr>
          <a:xfrm>
            <a:off x="8279296" y="-108"/>
            <a:ext cx="3912704" cy="3349596"/>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J"/>
            </a:pPr>
            <a:r>
              <a:rPr lang="en-US">
                <a:sym typeface="Wingdings" panose="05000000000000000000" pitchFamily="2" charset="2"/>
              </a:rPr>
              <a:t>THANK YOU </a:t>
            </a:r>
          </a:p>
          <a:p>
            <a:pPr algn="ctr"/>
            <a:endParaRPr lang="en-US">
              <a:sym typeface="Wingdings" panose="05000000000000000000" pitchFamily="2" charset="2"/>
            </a:endParaRPr>
          </a:p>
          <a:p>
            <a:pPr algn="ctr"/>
            <a:r>
              <a:rPr lang="en-US">
                <a:sym typeface="Wingdings" panose="05000000000000000000" pitchFamily="2" charset="2"/>
              </a:rPr>
              <a:t>Please complete evaluation today!</a:t>
            </a:r>
          </a:p>
          <a:p>
            <a:pPr algn="ctr"/>
            <a:endParaRPr lang="en-US">
              <a:sym typeface="Wingdings" panose="05000000000000000000" pitchFamily="2" charset="2"/>
            </a:endParaRPr>
          </a:p>
          <a:p>
            <a:pPr algn="ctr"/>
            <a:r>
              <a:rPr lang="en-US">
                <a:sym typeface="Wingdings" panose="05000000000000000000" pitchFamily="2" charset="2"/>
              </a:rPr>
              <a:t>Visit </a:t>
            </a:r>
            <a:r>
              <a:rPr lang="en-US" sz="1100">
                <a:solidFill>
                  <a:srgbClr val="FFFF00"/>
                </a:solidFill>
                <a:sym typeface="Wingdings" panose="05000000000000000000" pitchFamily="2" charset="2"/>
                <a:hlinkClick r:id="rId11">
                  <a:extLst>
                    <a:ext uri="{A12FA001-AC4F-418D-AE19-62706E023703}">
                      <ahyp:hlinkClr xmlns:ahyp="http://schemas.microsoft.com/office/drawing/2018/hyperlinkcolor" val="tx"/>
                    </a:ext>
                  </a:extLst>
                </a:hlinkClick>
              </a:rPr>
              <a:t>www.dianebiglertraining.com</a:t>
            </a:r>
            <a:r>
              <a:rPr lang="en-US" sz="1100">
                <a:solidFill>
                  <a:srgbClr val="FFFF00"/>
                </a:solidFill>
                <a:sym typeface="Wingdings" panose="05000000000000000000" pitchFamily="2" charset="2"/>
              </a:rPr>
              <a:t> </a:t>
            </a:r>
            <a:r>
              <a:rPr lang="en-US">
                <a:sym typeface="Wingdings" panose="05000000000000000000" pitchFamily="2" charset="2"/>
              </a:rPr>
              <a:t>to subscribe to future events!</a:t>
            </a:r>
          </a:p>
          <a:p>
            <a:pPr algn="ctr"/>
            <a:endParaRPr lang="en-US">
              <a:sym typeface="Wingdings" panose="05000000000000000000" pitchFamily="2" charset="2"/>
            </a:endParaRPr>
          </a:p>
          <a:p>
            <a:pPr algn="ctr"/>
            <a:r>
              <a:rPr lang="en-US">
                <a:sym typeface="Wingdings" panose="05000000000000000000" pitchFamily="2" charset="2"/>
              </a:rPr>
              <a:t>Join our </a:t>
            </a:r>
            <a:r>
              <a:rPr lang="en-US" b="1">
                <a:solidFill>
                  <a:schemeClr val="bg2">
                    <a:lumMod val="90000"/>
                    <a:lumOff val="10000"/>
                  </a:schemeClr>
                </a:solidFill>
                <a:sym typeface="Wingdings" panose="05000000000000000000" pitchFamily="2" charset="2"/>
              </a:rPr>
              <a:t>Therapists University</a:t>
            </a:r>
            <a:r>
              <a:rPr lang="en-US">
                <a:sym typeface="Wingdings" panose="05000000000000000000" pitchFamily="2" charset="2"/>
              </a:rPr>
              <a:t> FB group!</a:t>
            </a:r>
            <a:endParaRPr lang="en-US"/>
          </a:p>
        </p:txBody>
      </p:sp>
      <p:sp>
        <p:nvSpPr>
          <p:cNvPr id="5" name="Slide Number Placeholder 4">
            <a:extLst>
              <a:ext uri="{FF2B5EF4-FFF2-40B4-BE49-F238E27FC236}">
                <a16:creationId xmlns:a16="http://schemas.microsoft.com/office/drawing/2014/main" id="{C290450E-7FA8-4FFF-BEDF-675E611FE2DE}"/>
              </a:ext>
            </a:extLst>
          </p:cNvPr>
          <p:cNvSpPr>
            <a:spLocks noGrp="1"/>
          </p:cNvSpPr>
          <p:nvPr>
            <p:ph type="sldNum" sz="quarter" idx="12"/>
          </p:nvPr>
        </p:nvSpPr>
        <p:spPr/>
        <p:txBody>
          <a:bodyPr/>
          <a:lstStyle/>
          <a:p>
            <a:fld id="{1621B6DD-29C1-4FEA-923F-71EA1347694C}" type="slidenum">
              <a:rPr lang="en-US" smtClean="0"/>
              <a:t>21</a:t>
            </a:fld>
            <a:endParaRPr lang="en-US"/>
          </a:p>
        </p:txBody>
      </p:sp>
    </p:spTree>
    <p:extLst>
      <p:ext uri="{BB962C8B-B14F-4D97-AF65-F5344CB8AC3E}">
        <p14:creationId xmlns:p14="http://schemas.microsoft.com/office/powerpoint/2010/main" val="122758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6A72-314D-4642-9BF3-83730A2B9493}"/>
              </a:ext>
            </a:extLst>
          </p:cNvPr>
          <p:cNvSpPr>
            <a:spLocks noGrp="1"/>
          </p:cNvSpPr>
          <p:nvPr>
            <p:ph type="title"/>
          </p:nvPr>
        </p:nvSpPr>
        <p:spPr>
          <a:xfrm>
            <a:off x="619436" y="425646"/>
            <a:ext cx="10828890" cy="649161"/>
          </a:xfrm>
        </p:spPr>
        <p:txBody>
          <a:bodyPr/>
          <a:lstStyle/>
          <a:p>
            <a:r>
              <a:rPr lang="en-US"/>
              <a:t>Defining Self-Disclosure</a:t>
            </a:r>
          </a:p>
        </p:txBody>
      </p:sp>
      <p:graphicFrame>
        <p:nvGraphicFramePr>
          <p:cNvPr id="6" name="Content Placeholder 5">
            <a:extLst>
              <a:ext uri="{FF2B5EF4-FFF2-40B4-BE49-F238E27FC236}">
                <a16:creationId xmlns:a16="http://schemas.microsoft.com/office/drawing/2014/main" id="{065E8A77-6643-DF09-0B2D-F75F4F1C68CC}"/>
              </a:ext>
            </a:extLst>
          </p:cNvPr>
          <p:cNvGraphicFramePr>
            <a:graphicFrameLocks noGrp="1"/>
          </p:cNvGraphicFramePr>
          <p:nvPr>
            <p:ph idx="1"/>
            <p:extLst>
              <p:ext uri="{D42A27DB-BD31-4B8C-83A1-F6EECF244321}">
                <p14:modId xmlns:p14="http://schemas.microsoft.com/office/powerpoint/2010/main" val="1044740497"/>
              </p:ext>
            </p:extLst>
          </p:nvPr>
        </p:nvGraphicFramePr>
        <p:xfrm>
          <a:off x="619436" y="1455174"/>
          <a:ext cx="10828890" cy="4313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57D44146-645C-43E1-A253-9615980EC79C}"/>
              </a:ext>
            </a:extLst>
          </p:cNvPr>
          <p:cNvSpPr/>
          <p:nvPr/>
        </p:nvSpPr>
        <p:spPr>
          <a:xfrm>
            <a:off x="681555" y="6003235"/>
            <a:ext cx="10828890" cy="649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rPr>
              <a:t>         0 --------1-------- 2 -------- 3 -------- 4 -------- 5 --------- 6 ---------- 7 ----------- 8 ----------- 9 ----------- 10</a:t>
            </a:r>
          </a:p>
          <a:p>
            <a:r>
              <a:rPr lang="en-US">
                <a:solidFill>
                  <a:schemeClr val="bg1"/>
                </a:solidFill>
              </a:rPr>
              <a:t>Self-disclosure is rarely okay                                                                                  Self-disclosure is often okay</a:t>
            </a:r>
            <a:r>
              <a:rPr lang="en-US"/>
              <a:t>             </a:t>
            </a:r>
          </a:p>
        </p:txBody>
      </p:sp>
      <p:sp>
        <p:nvSpPr>
          <p:cNvPr id="5" name="Slide Number Placeholder 4">
            <a:extLst>
              <a:ext uri="{FF2B5EF4-FFF2-40B4-BE49-F238E27FC236}">
                <a16:creationId xmlns:a16="http://schemas.microsoft.com/office/drawing/2014/main" id="{B8A6D9A8-33B4-45AC-B366-3B0200C8B46D}"/>
              </a:ext>
            </a:extLst>
          </p:cNvPr>
          <p:cNvSpPr>
            <a:spLocks noGrp="1"/>
          </p:cNvSpPr>
          <p:nvPr>
            <p:ph type="sldNum" sz="quarter" idx="12"/>
          </p:nvPr>
        </p:nvSpPr>
        <p:spPr/>
        <p:txBody>
          <a:bodyPr/>
          <a:lstStyle/>
          <a:p>
            <a:fld id="{1621B6DD-29C1-4FEA-923F-71EA1347694C}" type="slidenum">
              <a:rPr lang="en-US" smtClean="0"/>
              <a:t>3</a:t>
            </a:fld>
            <a:endParaRPr lang="en-US"/>
          </a:p>
        </p:txBody>
      </p:sp>
    </p:spTree>
    <p:extLst>
      <p:ext uri="{BB962C8B-B14F-4D97-AF65-F5344CB8AC3E}">
        <p14:creationId xmlns:p14="http://schemas.microsoft.com/office/powerpoint/2010/main" val="35496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5CCAE7-9329-4650-B023-D121EEE30C55}"/>
              </a:ext>
            </a:extLst>
          </p:cNvPr>
          <p:cNvPicPr>
            <a:picLocks noChangeAspect="1"/>
          </p:cNvPicPr>
          <p:nvPr/>
        </p:nvPicPr>
        <p:blipFill>
          <a:blip r:embed="rId2"/>
          <a:stretch>
            <a:fillRect/>
          </a:stretch>
        </p:blipFill>
        <p:spPr>
          <a:xfrm>
            <a:off x="434304" y="0"/>
            <a:ext cx="5240646" cy="6858000"/>
          </a:xfrm>
          <a:prstGeom prst="rect">
            <a:avLst/>
          </a:prstGeom>
        </p:spPr>
      </p:pic>
      <p:sp>
        <p:nvSpPr>
          <p:cNvPr id="5" name="Speech Bubble: Rectangle with Corners Rounded 4">
            <a:extLst>
              <a:ext uri="{FF2B5EF4-FFF2-40B4-BE49-F238E27FC236}">
                <a16:creationId xmlns:a16="http://schemas.microsoft.com/office/drawing/2014/main" id="{5ACECC9B-56AD-4DE8-A4B9-0611E858E2DA}"/>
              </a:ext>
            </a:extLst>
          </p:cNvPr>
          <p:cNvSpPr/>
          <p:nvPr/>
        </p:nvSpPr>
        <p:spPr>
          <a:xfrm>
            <a:off x="6013174" y="109330"/>
            <a:ext cx="5913783" cy="44328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Clinician self-disclosure can blur boundaries, damage a client’s trust, shift the focus of the relationship away from the client, and undermine therapy.</a:t>
            </a:r>
          </a:p>
          <a:p>
            <a:pPr algn="ctr"/>
            <a:r>
              <a:rPr lang="en-US" b="1">
                <a:solidFill>
                  <a:schemeClr val="bg1"/>
                </a:solidFill>
              </a:rPr>
              <a:t>However, handled skillfully, judicious self-disclosure can enhance a client’s sense of reciprocity in the clinical relationship, strengthen the therapeutic alliance, facilitate client trust, contribute to a more collaborative worker-client relationship, provide the client with a powerful role model, demonstrate the universality of human frailty, and normalize the client’s challenges.”</a:t>
            </a:r>
          </a:p>
          <a:p>
            <a:pPr algn="ctr"/>
            <a:endParaRPr lang="en-US"/>
          </a:p>
          <a:p>
            <a:pPr algn="r"/>
            <a:r>
              <a:rPr lang="en-US" b="1"/>
              <a:t>- Frederic Reamer (2011)</a:t>
            </a:r>
          </a:p>
        </p:txBody>
      </p:sp>
      <p:sp>
        <p:nvSpPr>
          <p:cNvPr id="6" name="Action Button: Go Back or Previous 5">
            <a:hlinkClick r:id="" action="ppaction://hlinkshowjump?jump=previousslide" highlightClick="1"/>
            <a:extLst>
              <a:ext uri="{FF2B5EF4-FFF2-40B4-BE49-F238E27FC236}">
                <a16:creationId xmlns:a16="http://schemas.microsoft.com/office/drawing/2014/main" id="{D7C2B55E-991D-4064-AC19-17C091F95471}"/>
              </a:ext>
            </a:extLst>
          </p:cNvPr>
          <p:cNvSpPr/>
          <p:nvPr/>
        </p:nvSpPr>
        <p:spPr>
          <a:xfrm>
            <a:off x="6818243" y="5715000"/>
            <a:ext cx="45719" cy="457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E6F8DD-8C65-47C0-A31A-3FDDDD81A1C7}"/>
              </a:ext>
            </a:extLst>
          </p:cNvPr>
          <p:cNvSpPr txBox="1"/>
          <p:nvPr/>
        </p:nvSpPr>
        <p:spPr>
          <a:xfrm>
            <a:off x="6818243" y="5565913"/>
            <a:ext cx="4770783" cy="923330"/>
          </a:xfrm>
          <a:prstGeom prst="rect">
            <a:avLst/>
          </a:prstGeom>
          <a:noFill/>
        </p:spPr>
        <p:txBody>
          <a:bodyPr wrap="square" rtlCol="0">
            <a:spAutoFit/>
          </a:bodyPr>
          <a:lstStyle/>
          <a:p>
            <a:pPr algn="ctr"/>
            <a:r>
              <a:rPr lang="en-US"/>
              <a:t>Video clip: Managing Disclosures in Therapeutic Relationships</a:t>
            </a:r>
          </a:p>
          <a:p>
            <a:pPr algn="ctr"/>
            <a:r>
              <a:rPr lang="en-US">
                <a:hlinkClick r:id="rId3"/>
              </a:rPr>
              <a:t>https://youtu.be/1BFkZhsTcik</a:t>
            </a:r>
            <a:r>
              <a:rPr lang="en-US"/>
              <a:t> </a:t>
            </a:r>
          </a:p>
        </p:txBody>
      </p:sp>
      <p:sp>
        <p:nvSpPr>
          <p:cNvPr id="8" name="Slide Number Placeholder 7">
            <a:extLst>
              <a:ext uri="{FF2B5EF4-FFF2-40B4-BE49-F238E27FC236}">
                <a16:creationId xmlns:a16="http://schemas.microsoft.com/office/drawing/2014/main" id="{97931617-A9CB-4DEC-935C-D4E5AD6326A2}"/>
              </a:ext>
            </a:extLst>
          </p:cNvPr>
          <p:cNvSpPr>
            <a:spLocks noGrp="1"/>
          </p:cNvSpPr>
          <p:nvPr>
            <p:ph type="sldNum" sz="quarter" idx="12"/>
          </p:nvPr>
        </p:nvSpPr>
        <p:spPr/>
        <p:txBody>
          <a:bodyPr/>
          <a:lstStyle/>
          <a:p>
            <a:fld id="{1621B6DD-29C1-4FEA-923F-71EA1347694C}" type="slidenum">
              <a:rPr lang="en-US" smtClean="0"/>
              <a:t>4</a:t>
            </a:fld>
            <a:endParaRPr lang="en-US"/>
          </a:p>
        </p:txBody>
      </p:sp>
    </p:spTree>
    <p:extLst>
      <p:ext uri="{BB962C8B-B14F-4D97-AF65-F5344CB8AC3E}">
        <p14:creationId xmlns:p14="http://schemas.microsoft.com/office/powerpoint/2010/main" val="258293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D3CF20-04D6-49D7-AD34-A8A681E28403}"/>
              </a:ext>
            </a:extLst>
          </p:cNvPr>
          <p:cNvSpPr>
            <a:spLocks noGrp="1"/>
          </p:cNvSpPr>
          <p:nvPr>
            <p:ph type="title"/>
          </p:nvPr>
        </p:nvSpPr>
        <p:spPr/>
        <p:txBody>
          <a:bodyPr/>
          <a:lstStyle/>
          <a:p>
            <a:r>
              <a:rPr lang="en-US"/>
              <a:t>Key Points About Self-Disclosure</a:t>
            </a:r>
          </a:p>
        </p:txBody>
      </p:sp>
      <p:sp>
        <p:nvSpPr>
          <p:cNvPr id="6" name="Content Placeholder 5">
            <a:extLst>
              <a:ext uri="{FF2B5EF4-FFF2-40B4-BE49-F238E27FC236}">
                <a16:creationId xmlns:a16="http://schemas.microsoft.com/office/drawing/2014/main" id="{B9970AED-A462-4AC1-8646-915F2CCAFBDB}"/>
              </a:ext>
            </a:extLst>
          </p:cNvPr>
          <p:cNvSpPr>
            <a:spLocks noGrp="1"/>
          </p:cNvSpPr>
          <p:nvPr>
            <p:ph sz="half" idx="1"/>
          </p:nvPr>
        </p:nvSpPr>
        <p:spPr>
          <a:xfrm>
            <a:off x="586409" y="1868558"/>
            <a:ext cx="5137391" cy="3907618"/>
          </a:xfrm>
        </p:spPr>
        <p:txBody>
          <a:bodyPr/>
          <a:lstStyle/>
          <a:p>
            <a:r>
              <a:rPr lang="en-US"/>
              <a:t>The term “therapist self-disclosure” tends to evoke an image of a psychotherapist revealing some deeply personal fact about themself during a therapy session.</a:t>
            </a:r>
          </a:p>
          <a:p>
            <a:r>
              <a:rPr lang="en-US"/>
              <a:t>In truth, therapist self-disclosure refers to a wide range of psychotherapist behaviors:</a:t>
            </a:r>
          </a:p>
          <a:p>
            <a:pPr lvl="1"/>
            <a:r>
              <a:rPr lang="en-US"/>
              <a:t>Verbal </a:t>
            </a:r>
            <a:r>
              <a:rPr lang="en-US">
                <a:sym typeface="Wingdings" panose="05000000000000000000" pitchFamily="2" charset="2"/>
              </a:rPr>
              <a:t> Disclosure of fact, style of speaking</a:t>
            </a:r>
          </a:p>
          <a:p>
            <a:pPr lvl="1"/>
            <a:r>
              <a:rPr lang="en-US">
                <a:sym typeface="Wingdings" panose="05000000000000000000" pitchFamily="2" charset="2"/>
              </a:rPr>
              <a:t>Non-verbal  ?? </a:t>
            </a:r>
            <a:endParaRPr lang="en-US"/>
          </a:p>
        </p:txBody>
      </p:sp>
      <p:sp>
        <p:nvSpPr>
          <p:cNvPr id="9" name="Content Placeholder 8">
            <a:extLst>
              <a:ext uri="{FF2B5EF4-FFF2-40B4-BE49-F238E27FC236}">
                <a16:creationId xmlns:a16="http://schemas.microsoft.com/office/drawing/2014/main" id="{C5AEBDB3-20C4-4DE0-B44E-881B092D4DE1}"/>
              </a:ext>
            </a:extLst>
          </p:cNvPr>
          <p:cNvSpPr>
            <a:spLocks noGrp="1"/>
          </p:cNvSpPr>
          <p:nvPr>
            <p:ph sz="half" idx="2"/>
          </p:nvPr>
        </p:nvSpPr>
        <p:spPr/>
        <p:txBody>
          <a:bodyPr/>
          <a:lstStyle/>
          <a:p>
            <a:endParaRPr lang="en-US"/>
          </a:p>
        </p:txBody>
      </p:sp>
      <p:pic>
        <p:nvPicPr>
          <p:cNvPr id="8" name="Picture 7">
            <a:extLst>
              <a:ext uri="{FF2B5EF4-FFF2-40B4-BE49-F238E27FC236}">
                <a16:creationId xmlns:a16="http://schemas.microsoft.com/office/drawing/2014/main" id="{6021CC71-B716-43E3-BD4D-59CE4AEB9BF8}"/>
              </a:ext>
            </a:extLst>
          </p:cNvPr>
          <p:cNvPicPr>
            <a:picLocks noChangeAspect="1"/>
          </p:cNvPicPr>
          <p:nvPr/>
        </p:nvPicPr>
        <p:blipFill>
          <a:blip r:embed="rId2"/>
          <a:stretch>
            <a:fillRect/>
          </a:stretch>
        </p:blipFill>
        <p:spPr>
          <a:xfrm>
            <a:off x="6458400" y="1452982"/>
            <a:ext cx="4987824" cy="4830674"/>
          </a:xfrm>
          <a:prstGeom prst="rect">
            <a:avLst/>
          </a:prstGeom>
        </p:spPr>
      </p:pic>
      <p:sp>
        <p:nvSpPr>
          <p:cNvPr id="2" name="Slide Number Placeholder 1">
            <a:extLst>
              <a:ext uri="{FF2B5EF4-FFF2-40B4-BE49-F238E27FC236}">
                <a16:creationId xmlns:a16="http://schemas.microsoft.com/office/drawing/2014/main" id="{466705AD-52B0-4AA8-AAB2-3541343E1E00}"/>
              </a:ext>
            </a:extLst>
          </p:cNvPr>
          <p:cNvSpPr>
            <a:spLocks noGrp="1"/>
          </p:cNvSpPr>
          <p:nvPr>
            <p:ph type="sldNum" sz="quarter" idx="12"/>
          </p:nvPr>
        </p:nvSpPr>
        <p:spPr/>
        <p:txBody>
          <a:bodyPr/>
          <a:lstStyle/>
          <a:p>
            <a:fld id="{1621B6DD-29C1-4FEA-923F-71EA1347694C}" type="slidenum">
              <a:rPr lang="en-US" smtClean="0"/>
              <a:t>5</a:t>
            </a:fld>
            <a:endParaRPr lang="en-US"/>
          </a:p>
        </p:txBody>
      </p:sp>
    </p:spTree>
    <p:extLst>
      <p:ext uri="{BB962C8B-B14F-4D97-AF65-F5344CB8AC3E}">
        <p14:creationId xmlns:p14="http://schemas.microsoft.com/office/powerpoint/2010/main" val="23539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7C0334-DCCA-4B41-8935-0B51BB9BA65B}"/>
              </a:ext>
            </a:extLst>
          </p:cNvPr>
          <p:cNvSpPr>
            <a:spLocks noGrp="1"/>
          </p:cNvSpPr>
          <p:nvPr>
            <p:ph type="title"/>
          </p:nvPr>
        </p:nvSpPr>
        <p:spPr/>
        <p:txBody>
          <a:bodyPr/>
          <a:lstStyle/>
          <a:p>
            <a:r>
              <a:rPr lang="en-US"/>
              <a:t>Matching Exercise:</a:t>
            </a:r>
            <a:br>
              <a:rPr lang="en-US"/>
            </a:br>
            <a:r>
              <a:rPr lang="en-US"/>
              <a:t>Types of Self-Disclosure</a:t>
            </a:r>
          </a:p>
        </p:txBody>
      </p:sp>
      <p:sp>
        <p:nvSpPr>
          <p:cNvPr id="5" name="Content Placeholder 4">
            <a:extLst>
              <a:ext uri="{FF2B5EF4-FFF2-40B4-BE49-F238E27FC236}">
                <a16:creationId xmlns:a16="http://schemas.microsoft.com/office/drawing/2014/main" id="{63635553-CB8C-4E38-99EF-C9E8DE821545}"/>
              </a:ext>
            </a:extLst>
          </p:cNvPr>
          <p:cNvSpPr>
            <a:spLocks noGrp="1"/>
          </p:cNvSpPr>
          <p:nvPr>
            <p:ph sz="half" idx="1"/>
          </p:nvPr>
        </p:nvSpPr>
        <p:spPr>
          <a:xfrm>
            <a:off x="386900" y="2594112"/>
            <a:ext cx="11095622" cy="4207070"/>
          </a:xfrm>
        </p:spPr>
        <p:txBody>
          <a:bodyPr/>
          <a:lstStyle/>
          <a:p>
            <a:pPr marL="457200" indent="-457200">
              <a:buAutoNum type="arabicPeriod"/>
            </a:pPr>
            <a:r>
              <a:rPr lang="en-US"/>
              <a:t>Meeting a client while out with your family at a community event. </a:t>
            </a:r>
          </a:p>
          <a:p>
            <a:pPr marL="457200" indent="-457200">
              <a:buAutoNum type="arabicPeriod"/>
            </a:pPr>
            <a:r>
              <a:rPr lang="en-US"/>
              <a:t>Gender, age, a distinctive physical characteristic such as a visible tattoo or pregnancy, style of dress, jewelry (i.e. a cross necklace or wedding ring). </a:t>
            </a:r>
          </a:p>
          <a:p>
            <a:pPr marL="457200" indent="-457200">
              <a:buAutoNum type="arabicPeriod"/>
            </a:pPr>
            <a:r>
              <a:rPr lang="en-US"/>
              <a:t>A client seeking out clinician family and friend connections, volunteer activity, religious affiliation, political affiliation, community involvement, legal/court documents, personal photo/video postings. </a:t>
            </a:r>
          </a:p>
          <a:p>
            <a:pPr marL="457200" indent="-457200">
              <a:buAutoNum type="arabicPeriod"/>
            </a:pPr>
            <a:r>
              <a:rPr lang="en-US"/>
              <a:t>Verbal sharing by clinician of personal information or a specific action, such as placing a family photo in your office. </a:t>
            </a:r>
          </a:p>
          <a:p>
            <a:pPr marL="457200" indent="-457200">
              <a:buAutoNum type="arabicPeriod"/>
            </a:pPr>
            <a:r>
              <a:rPr lang="en-US"/>
              <a:t> Clinician discusses their own personal problems and hardships with their clients with no clinical rationale or purpose.</a:t>
            </a:r>
          </a:p>
        </p:txBody>
      </p:sp>
      <p:sp>
        <p:nvSpPr>
          <p:cNvPr id="7" name="Rectangle: Rounded Corners 6">
            <a:extLst>
              <a:ext uri="{FF2B5EF4-FFF2-40B4-BE49-F238E27FC236}">
                <a16:creationId xmlns:a16="http://schemas.microsoft.com/office/drawing/2014/main" id="{20A66512-7316-4795-A8E9-7FC82BC02763}"/>
              </a:ext>
            </a:extLst>
          </p:cNvPr>
          <p:cNvSpPr/>
          <p:nvPr/>
        </p:nvSpPr>
        <p:spPr>
          <a:xfrm>
            <a:off x="8813803" y="0"/>
            <a:ext cx="3337992" cy="2594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u="sng"/>
              <a:t>WORD BANK</a:t>
            </a:r>
          </a:p>
          <a:p>
            <a:r>
              <a:rPr lang="en-US" sz="2800"/>
              <a:t>A. Deliberate</a:t>
            </a:r>
          </a:p>
          <a:p>
            <a:r>
              <a:rPr lang="en-US" sz="2800"/>
              <a:t>B. Unavoidable</a:t>
            </a:r>
          </a:p>
          <a:p>
            <a:r>
              <a:rPr lang="en-US" sz="2800"/>
              <a:t>C. Accidental</a:t>
            </a:r>
          </a:p>
          <a:p>
            <a:r>
              <a:rPr lang="en-US" sz="2800"/>
              <a:t>D. Inappropriate</a:t>
            </a:r>
          </a:p>
          <a:p>
            <a:r>
              <a:rPr lang="en-US" sz="2800"/>
              <a:t>E. Client-initiated</a:t>
            </a:r>
          </a:p>
        </p:txBody>
      </p:sp>
      <p:sp>
        <p:nvSpPr>
          <p:cNvPr id="8" name="Slide Number Placeholder 7">
            <a:extLst>
              <a:ext uri="{FF2B5EF4-FFF2-40B4-BE49-F238E27FC236}">
                <a16:creationId xmlns:a16="http://schemas.microsoft.com/office/drawing/2014/main" id="{081A4274-83BA-44E1-9800-383583B6BE5F}"/>
              </a:ext>
            </a:extLst>
          </p:cNvPr>
          <p:cNvSpPr>
            <a:spLocks noGrp="1"/>
          </p:cNvSpPr>
          <p:nvPr>
            <p:ph type="sldNum" sz="quarter" idx="12"/>
          </p:nvPr>
        </p:nvSpPr>
        <p:spPr/>
        <p:txBody>
          <a:bodyPr/>
          <a:lstStyle/>
          <a:p>
            <a:fld id="{1621B6DD-29C1-4FEA-923F-71EA1347694C}" type="slidenum">
              <a:rPr lang="en-US" smtClean="0"/>
              <a:t>6</a:t>
            </a:fld>
            <a:endParaRPr lang="en-US"/>
          </a:p>
        </p:txBody>
      </p:sp>
      <p:pic>
        <p:nvPicPr>
          <p:cNvPr id="3" name="Picture 2">
            <a:extLst>
              <a:ext uri="{FF2B5EF4-FFF2-40B4-BE49-F238E27FC236}">
                <a16:creationId xmlns:a16="http://schemas.microsoft.com/office/drawing/2014/main" id="{DAF182EA-7933-40D0-8328-BD7B17485ED5}"/>
              </a:ext>
            </a:extLst>
          </p:cNvPr>
          <p:cNvPicPr>
            <a:picLocks noChangeAspect="1"/>
          </p:cNvPicPr>
          <p:nvPr/>
        </p:nvPicPr>
        <p:blipFill>
          <a:blip r:embed="rId2"/>
          <a:stretch>
            <a:fillRect/>
          </a:stretch>
        </p:blipFill>
        <p:spPr>
          <a:xfrm>
            <a:off x="4084983" y="5568216"/>
            <a:ext cx="298173" cy="335627"/>
          </a:xfrm>
          <a:prstGeom prst="rect">
            <a:avLst/>
          </a:prstGeom>
        </p:spPr>
      </p:pic>
      <p:pic>
        <p:nvPicPr>
          <p:cNvPr id="6" name="Picture 5">
            <a:extLst>
              <a:ext uri="{FF2B5EF4-FFF2-40B4-BE49-F238E27FC236}">
                <a16:creationId xmlns:a16="http://schemas.microsoft.com/office/drawing/2014/main" id="{5B2EACEE-A8CB-464E-91C0-171ABCCBB40D}"/>
              </a:ext>
            </a:extLst>
          </p:cNvPr>
          <p:cNvPicPr>
            <a:picLocks noChangeAspect="1"/>
          </p:cNvPicPr>
          <p:nvPr/>
        </p:nvPicPr>
        <p:blipFill>
          <a:blip r:embed="rId3"/>
          <a:stretch>
            <a:fillRect/>
          </a:stretch>
        </p:blipFill>
        <p:spPr>
          <a:xfrm>
            <a:off x="7952029" y="3429000"/>
            <a:ext cx="363709" cy="363709"/>
          </a:xfrm>
          <a:prstGeom prst="rect">
            <a:avLst/>
          </a:prstGeom>
        </p:spPr>
      </p:pic>
      <p:pic>
        <p:nvPicPr>
          <p:cNvPr id="9" name="Picture 8">
            <a:extLst>
              <a:ext uri="{FF2B5EF4-FFF2-40B4-BE49-F238E27FC236}">
                <a16:creationId xmlns:a16="http://schemas.microsoft.com/office/drawing/2014/main" id="{E42202F5-EF81-44FB-A490-480D5C5C1D1F}"/>
              </a:ext>
            </a:extLst>
          </p:cNvPr>
          <p:cNvPicPr>
            <a:picLocks noChangeAspect="1"/>
          </p:cNvPicPr>
          <p:nvPr/>
        </p:nvPicPr>
        <p:blipFill>
          <a:blip r:embed="rId4"/>
          <a:stretch>
            <a:fillRect/>
          </a:stretch>
        </p:blipFill>
        <p:spPr>
          <a:xfrm>
            <a:off x="8521148" y="2645329"/>
            <a:ext cx="386383" cy="386383"/>
          </a:xfrm>
          <a:prstGeom prst="rect">
            <a:avLst/>
          </a:prstGeom>
        </p:spPr>
      </p:pic>
      <p:pic>
        <p:nvPicPr>
          <p:cNvPr id="10" name="Picture 9">
            <a:extLst>
              <a:ext uri="{FF2B5EF4-FFF2-40B4-BE49-F238E27FC236}">
                <a16:creationId xmlns:a16="http://schemas.microsoft.com/office/drawing/2014/main" id="{46DD3EA0-2FBA-443A-AD64-DADE94791A40}"/>
              </a:ext>
            </a:extLst>
          </p:cNvPr>
          <p:cNvPicPr>
            <a:picLocks noChangeAspect="1"/>
          </p:cNvPicPr>
          <p:nvPr/>
        </p:nvPicPr>
        <p:blipFill>
          <a:blip r:embed="rId5"/>
          <a:stretch>
            <a:fillRect/>
          </a:stretch>
        </p:blipFill>
        <p:spPr>
          <a:xfrm>
            <a:off x="4234069" y="6401427"/>
            <a:ext cx="335628" cy="335628"/>
          </a:xfrm>
          <a:prstGeom prst="rect">
            <a:avLst/>
          </a:prstGeom>
        </p:spPr>
      </p:pic>
      <p:pic>
        <p:nvPicPr>
          <p:cNvPr id="11" name="Picture 10">
            <a:extLst>
              <a:ext uri="{FF2B5EF4-FFF2-40B4-BE49-F238E27FC236}">
                <a16:creationId xmlns:a16="http://schemas.microsoft.com/office/drawing/2014/main" id="{1E794285-5914-41B5-B035-DF27B850B974}"/>
              </a:ext>
            </a:extLst>
          </p:cNvPr>
          <p:cNvPicPr>
            <a:picLocks noChangeAspect="1"/>
          </p:cNvPicPr>
          <p:nvPr/>
        </p:nvPicPr>
        <p:blipFill>
          <a:blip r:embed="rId6"/>
          <a:stretch>
            <a:fillRect/>
          </a:stretch>
        </p:blipFill>
        <p:spPr>
          <a:xfrm>
            <a:off x="3488635" y="4690640"/>
            <a:ext cx="378514" cy="504685"/>
          </a:xfrm>
          <a:prstGeom prst="rect">
            <a:avLst/>
          </a:prstGeom>
        </p:spPr>
      </p:pic>
    </p:spTree>
    <p:extLst>
      <p:ext uri="{BB962C8B-B14F-4D97-AF65-F5344CB8AC3E}">
        <p14:creationId xmlns:p14="http://schemas.microsoft.com/office/powerpoint/2010/main" val="8720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A76AC-B6AE-416C-AB45-1D77E8ADDEDC}"/>
              </a:ext>
            </a:extLst>
          </p:cNvPr>
          <p:cNvSpPr>
            <a:spLocks noGrp="1"/>
          </p:cNvSpPr>
          <p:nvPr>
            <p:ph type="title"/>
          </p:nvPr>
        </p:nvSpPr>
        <p:spPr/>
        <p:txBody>
          <a:bodyPr/>
          <a:lstStyle/>
          <a:p>
            <a:r>
              <a:rPr lang="en-US"/>
              <a:t>What Do Our Ethics Codes Say?</a:t>
            </a:r>
          </a:p>
        </p:txBody>
      </p:sp>
      <p:graphicFrame>
        <p:nvGraphicFramePr>
          <p:cNvPr id="7" name="Content Placeholder 6">
            <a:extLst>
              <a:ext uri="{FF2B5EF4-FFF2-40B4-BE49-F238E27FC236}">
                <a16:creationId xmlns:a16="http://schemas.microsoft.com/office/drawing/2014/main" id="{25DA0800-7916-43E7-BFA8-D8A281E57D6B}"/>
              </a:ext>
            </a:extLst>
          </p:cNvPr>
          <p:cNvGraphicFramePr>
            <a:graphicFrameLocks noGrp="1"/>
          </p:cNvGraphicFramePr>
          <p:nvPr>
            <p:ph idx="1"/>
            <p:extLst>
              <p:ext uri="{D42A27DB-BD31-4B8C-83A1-F6EECF244321}">
                <p14:modId xmlns:p14="http://schemas.microsoft.com/office/powerpoint/2010/main" val="3961855014"/>
              </p:ext>
            </p:extLst>
          </p:nvPr>
        </p:nvGraphicFramePr>
        <p:xfrm>
          <a:off x="619125" y="1455738"/>
          <a:ext cx="10829925" cy="431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CF37D503-5DB7-4A2B-AACF-2817F8224F4E}"/>
              </a:ext>
            </a:extLst>
          </p:cNvPr>
          <p:cNvSpPr>
            <a:spLocks noGrp="1"/>
          </p:cNvSpPr>
          <p:nvPr>
            <p:ph type="sldNum" sz="quarter" idx="12"/>
          </p:nvPr>
        </p:nvSpPr>
        <p:spPr/>
        <p:txBody>
          <a:bodyPr/>
          <a:lstStyle/>
          <a:p>
            <a:fld id="{1621B6DD-29C1-4FEA-923F-71EA1347694C}" type="slidenum">
              <a:rPr lang="en-US" smtClean="0"/>
              <a:t>7</a:t>
            </a:fld>
            <a:endParaRPr lang="en-US"/>
          </a:p>
        </p:txBody>
      </p:sp>
      <p:sp>
        <p:nvSpPr>
          <p:cNvPr id="2" name="Rectangle: Rounded Corners 1">
            <a:extLst>
              <a:ext uri="{FF2B5EF4-FFF2-40B4-BE49-F238E27FC236}">
                <a16:creationId xmlns:a16="http://schemas.microsoft.com/office/drawing/2014/main" id="{A7445C22-5986-486C-A222-34C4C8B6799D}"/>
              </a:ext>
            </a:extLst>
          </p:cNvPr>
          <p:cNvSpPr/>
          <p:nvPr/>
        </p:nvSpPr>
        <p:spPr>
          <a:xfrm>
            <a:off x="2335696" y="6052930"/>
            <a:ext cx="7937017"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No codes reference the term “self-disclosure” specifically.</a:t>
            </a:r>
          </a:p>
        </p:txBody>
      </p:sp>
    </p:spTree>
    <p:extLst>
      <p:ext uri="{BB962C8B-B14F-4D97-AF65-F5344CB8AC3E}">
        <p14:creationId xmlns:p14="http://schemas.microsoft.com/office/powerpoint/2010/main" val="26806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316CAA-E6E3-42A0-BFE5-B4DEC449E18B}"/>
              </a:ext>
            </a:extLst>
          </p:cNvPr>
          <p:cNvPicPr>
            <a:picLocks noChangeAspect="1"/>
          </p:cNvPicPr>
          <p:nvPr/>
        </p:nvPicPr>
        <p:blipFill>
          <a:blip r:embed="rId2"/>
          <a:stretch>
            <a:fillRect/>
          </a:stretch>
        </p:blipFill>
        <p:spPr>
          <a:xfrm>
            <a:off x="632050" y="0"/>
            <a:ext cx="6435412" cy="6858000"/>
          </a:xfrm>
          <a:prstGeom prst="rect">
            <a:avLst/>
          </a:prstGeom>
        </p:spPr>
      </p:pic>
      <p:sp>
        <p:nvSpPr>
          <p:cNvPr id="2" name="Slide Number Placeholder 1">
            <a:extLst>
              <a:ext uri="{FF2B5EF4-FFF2-40B4-BE49-F238E27FC236}">
                <a16:creationId xmlns:a16="http://schemas.microsoft.com/office/drawing/2014/main" id="{491121BA-E9B9-4D94-BD2E-276C154C9A05}"/>
              </a:ext>
            </a:extLst>
          </p:cNvPr>
          <p:cNvSpPr>
            <a:spLocks noGrp="1"/>
          </p:cNvSpPr>
          <p:nvPr>
            <p:ph type="sldNum" sz="quarter" idx="12"/>
          </p:nvPr>
        </p:nvSpPr>
        <p:spPr/>
        <p:txBody>
          <a:bodyPr/>
          <a:lstStyle/>
          <a:p>
            <a:fld id="{1621B6DD-29C1-4FEA-923F-71EA1347694C}" type="slidenum">
              <a:rPr lang="en-US" smtClean="0"/>
              <a:t>8</a:t>
            </a:fld>
            <a:endParaRPr lang="en-US"/>
          </a:p>
        </p:txBody>
      </p:sp>
      <p:pic>
        <p:nvPicPr>
          <p:cNvPr id="3" name="Picture 2">
            <a:extLst>
              <a:ext uri="{FF2B5EF4-FFF2-40B4-BE49-F238E27FC236}">
                <a16:creationId xmlns:a16="http://schemas.microsoft.com/office/drawing/2014/main" id="{04CA3F17-1A53-4CC0-BB0E-4019212610F8}"/>
              </a:ext>
            </a:extLst>
          </p:cNvPr>
          <p:cNvPicPr>
            <a:picLocks noChangeAspect="1"/>
          </p:cNvPicPr>
          <p:nvPr/>
        </p:nvPicPr>
        <p:blipFill>
          <a:blip r:embed="rId3"/>
          <a:stretch>
            <a:fillRect/>
          </a:stretch>
        </p:blipFill>
        <p:spPr>
          <a:xfrm>
            <a:off x="7169427" y="174082"/>
            <a:ext cx="4767470" cy="4767470"/>
          </a:xfrm>
          <a:prstGeom prst="rect">
            <a:avLst/>
          </a:prstGeom>
        </p:spPr>
      </p:pic>
      <p:sp>
        <p:nvSpPr>
          <p:cNvPr id="4" name="Rectangle: Folded Corner 3">
            <a:extLst>
              <a:ext uri="{FF2B5EF4-FFF2-40B4-BE49-F238E27FC236}">
                <a16:creationId xmlns:a16="http://schemas.microsoft.com/office/drawing/2014/main" id="{86CCCA27-0077-46F9-943A-23F383012FFC}"/>
              </a:ext>
            </a:extLst>
          </p:cNvPr>
          <p:cNvSpPr/>
          <p:nvPr/>
        </p:nvSpPr>
        <p:spPr>
          <a:xfrm>
            <a:off x="7122586" y="5046059"/>
            <a:ext cx="4961283" cy="1719469"/>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HANDOUTS:</a:t>
            </a:r>
          </a:p>
          <a:p>
            <a:pPr algn="ctr"/>
            <a:endParaRPr lang="en-US"/>
          </a:p>
          <a:p>
            <a:pPr algn="ctr"/>
            <a:r>
              <a:rPr lang="en-US"/>
              <a:t>A Cheat Sheet to Self-Disclosure in Therapy,</a:t>
            </a:r>
          </a:p>
          <a:p>
            <a:pPr algn="ctr"/>
            <a:endParaRPr lang="en-US"/>
          </a:p>
          <a:p>
            <a:pPr algn="ctr"/>
            <a:r>
              <a:rPr lang="en-US"/>
              <a:t>Online Disclosures</a:t>
            </a:r>
          </a:p>
        </p:txBody>
      </p:sp>
    </p:spTree>
    <p:extLst>
      <p:ext uri="{BB962C8B-B14F-4D97-AF65-F5344CB8AC3E}">
        <p14:creationId xmlns:p14="http://schemas.microsoft.com/office/powerpoint/2010/main" val="327210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E4C8-70E7-4B5D-8982-B122E5B06940}"/>
              </a:ext>
            </a:extLst>
          </p:cNvPr>
          <p:cNvSpPr>
            <a:spLocks noGrp="1"/>
          </p:cNvSpPr>
          <p:nvPr>
            <p:ph type="title"/>
          </p:nvPr>
        </p:nvSpPr>
        <p:spPr/>
        <p:txBody>
          <a:bodyPr/>
          <a:lstStyle/>
          <a:p>
            <a:r>
              <a:rPr lang="en-US"/>
              <a:t>Case Vignette: How Would You Respond?</a:t>
            </a:r>
          </a:p>
        </p:txBody>
      </p:sp>
      <p:sp>
        <p:nvSpPr>
          <p:cNvPr id="3" name="Content Placeholder 2">
            <a:extLst>
              <a:ext uri="{FF2B5EF4-FFF2-40B4-BE49-F238E27FC236}">
                <a16:creationId xmlns:a16="http://schemas.microsoft.com/office/drawing/2014/main" id="{7E1B4DFF-2F0A-4867-96F6-40EAC4FFDEF9}"/>
              </a:ext>
            </a:extLst>
          </p:cNvPr>
          <p:cNvSpPr>
            <a:spLocks noGrp="1"/>
          </p:cNvSpPr>
          <p:nvPr>
            <p:ph idx="1"/>
          </p:nvPr>
        </p:nvSpPr>
        <p:spPr/>
        <p:txBody>
          <a:bodyPr/>
          <a:lstStyle/>
          <a:p>
            <a:pPr marL="0" indent="0" algn="ctr">
              <a:buNone/>
            </a:pPr>
            <a:r>
              <a:rPr lang="en-US" sz="2400"/>
              <a:t>As a social worker at a family service center, Amanda works with various clients. One of her clients, Susan revealed that her husband had been abusing her physically. Amanda has been empowering and working with Susan on her safety concerns.</a:t>
            </a:r>
          </a:p>
          <a:p>
            <a:pPr marL="0" indent="0" algn="ctr">
              <a:buNone/>
            </a:pPr>
            <a:r>
              <a:rPr lang="en-US" sz="2400"/>
              <a:t>At the end of one of their counseling sessions, Susan expressed her amazement at how much Amanda had been able to help her. “You seem to understand me so much,” Susan said. “Have you had personal experience with family violence?” The straightforward question took Amanda by surprise and she was unsure about how to respond. She had, in fact, been in an abusive relationship.</a:t>
            </a:r>
          </a:p>
          <a:p>
            <a:endParaRPr lang="en-US"/>
          </a:p>
        </p:txBody>
      </p:sp>
      <p:sp>
        <p:nvSpPr>
          <p:cNvPr id="4" name="Slide Number Placeholder 3">
            <a:extLst>
              <a:ext uri="{FF2B5EF4-FFF2-40B4-BE49-F238E27FC236}">
                <a16:creationId xmlns:a16="http://schemas.microsoft.com/office/drawing/2014/main" id="{0E2C8890-9785-4FBE-845B-A4C43DACCA79}"/>
              </a:ext>
            </a:extLst>
          </p:cNvPr>
          <p:cNvSpPr>
            <a:spLocks noGrp="1"/>
          </p:cNvSpPr>
          <p:nvPr>
            <p:ph type="sldNum" sz="quarter" idx="12"/>
          </p:nvPr>
        </p:nvSpPr>
        <p:spPr/>
        <p:txBody>
          <a:bodyPr/>
          <a:lstStyle/>
          <a:p>
            <a:fld id="{1621B6DD-29C1-4FEA-923F-71EA1347694C}" type="slidenum">
              <a:rPr lang="en-US" smtClean="0"/>
              <a:t>9</a:t>
            </a:fld>
            <a:endParaRPr lang="en-US"/>
          </a:p>
        </p:txBody>
      </p:sp>
    </p:spTree>
    <p:extLst>
      <p:ext uri="{BB962C8B-B14F-4D97-AF65-F5344CB8AC3E}">
        <p14:creationId xmlns:p14="http://schemas.microsoft.com/office/powerpoint/2010/main" val="1857962814"/>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Blob </Template>
  <TotalTime>0</TotalTime>
  <Words>2658</Words>
  <Application>Microsoft Office PowerPoint</Application>
  <PresentationFormat>Widescreen</PresentationFormat>
  <Paragraphs>232</Paragraphs>
  <Slides>21</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Avenir Next LT Pro</vt:lpstr>
      <vt:lpstr>Baguet Script</vt:lpstr>
      <vt:lpstr>Calibri</vt:lpstr>
      <vt:lpstr>Sagona Book</vt:lpstr>
      <vt:lpstr>The Hand Extrablack</vt:lpstr>
      <vt:lpstr>Wingdings</vt:lpstr>
      <vt:lpstr>BlobVTI</vt:lpstr>
      <vt:lpstr>The Ethics of Self-Disclosure</vt:lpstr>
      <vt:lpstr>Learning Objectives and CE Statement</vt:lpstr>
      <vt:lpstr>Defining Self-Disclosure</vt:lpstr>
      <vt:lpstr>PowerPoint Presentation</vt:lpstr>
      <vt:lpstr>Key Points About Self-Disclosure</vt:lpstr>
      <vt:lpstr>Matching Exercise: Types of Self-Disclosure</vt:lpstr>
      <vt:lpstr>What Do Our Ethics Codes Say?</vt:lpstr>
      <vt:lpstr>PowerPoint Presentation</vt:lpstr>
      <vt:lpstr>Case Vignette: How Would You Respond?</vt:lpstr>
      <vt:lpstr>Benefits and Guidelines</vt:lpstr>
      <vt:lpstr>Risks of Self-Disclosure</vt:lpstr>
      <vt:lpstr>Situations Where SD May Be Appropriate</vt:lpstr>
      <vt:lpstr>Self-Disclosure w/Specific Populations</vt:lpstr>
      <vt:lpstr>Contraindications</vt:lpstr>
      <vt:lpstr>WAIT (Dr. Richard Schwartz)</vt:lpstr>
      <vt:lpstr>Practicing the Skill of Self-Disclosure</vt:lpstr>
      <vt:lpstr>Practicing the Skill of Self-Disclosure</vt:lpstr>
      <vt:lpstr>Personal Questions Directed at Clinician</vt:lpstr>
      <vt:lpstr>Important Clinician Considerations</vt:lpstr>
      <vt:lpstr>Case Vignette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Self-Disclosure</dc:title>
  <dc:creator>Diane Bigler</dc:creator>
  <cp:lastModifiedBy>Matt Hiltibran</cp:lastModifiedBy>
  <cp:revision>2</cp:revision>
  <dcterms:created xsi:type="dcterms:W3CDTF">2022-03-19T19:07:57Z</dcterms:created>
  <dcterms:modified xsi:type="dcterms:W3CDTF">2024-07-11T20:57:21Z</dcterms:modified>
</cp:coreProperties>
</file>