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557" r:id="rId303"/>
    <p:sldId id="558" r:id="rId304"/>
    <p:sldId id="559" r:id="rId305"/>
    <p:sldId id="560" r:id="rId306"/>
    <p:sldId id="561" r:id="rId307"/>
    <p:sldId id="562" r:id="rId308"/>
    <p:sldId id="563" r:id="rId309"/>
    <p:sldId id="564" r:id="rId310"/>
    <p:sldId id="565" r:id="rId311"/>
    <p:sldId id="566" r:id="rId312"/>
    <p:sldId id="567" r:id="rId313"/>
    <p:sldId id="568" r:id="rId314"/>
    <p:sldId id="569" r:id="rId315"/>
    <p:sldId id="570" r:id="rId316"/>
    <p:sldId id="571" r:id="rId317"/>
    <p:sldId id="572" r:id="rId318"/>
    <p:sldId id="573" r:id="rId319"/>
    <p:sldId id="574" r:id="rId320"/>
    <p:sldId id="575" r:id="rId321"/>
    <p:sldId id="576" r:id="rId322"/>
    <p:sldId id="577" r:id="rId323"/>
    <p:sldId id="578" r:id="rId324"/>
    <p:sldId id="579" r:id="rId325"/>
    <p:sldId id="580" r:id="rId326"/>
    <p:sldId id="581" r:id="rId327"/>
    <p:sldId id="582" r:id="rId328"/>
    <p:sldId id="583" r:id="rId329"/>
    <p:sldId id="584" r:id="rId330"/>
    <p:sldId id="585" r:id="rId331"/>
    <p:sldId id="586" r:id="rId332"/>
    <p:sldId id="587" r:id="rId333"/>
    <p:sldId id="588" r:id="rId334"/>
    <p:sldId id="589" r:id="rId335"/>
    <p:sldId id="590" r:id="rId336"/>
    <p:sldId id="591" r:id="rId337"/>
    <p:sldId id="592" r:id="rId338"/>
    <p:sldId id="593" r:id="rId339"/>
    <p:sldId id="594" r:id="rId340"/>
    <p:sldId id="595" r:id="rId341"/>
  </p:sldIdLst>
  <p:sldSz cx="7772400" cy="10058400"/>
  <p:notesSz cx="7772400" cy="10058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1" d="100"/>
          <a:sy n="71" d="100"/>
        </p:scale>
        <p:origin x="2524" y="60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presProps" Target="presProps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viewProps" Target="view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tableStyles" Target="tableStyles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82930" y="3118104"/>
            <a:ext cx="6606540" cy="21122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65860" y="5632704"/>
            <a:ext cx="5440680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10/12/2020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00395A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00395A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10/12/2020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00395A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898386" y="2908807"/>
            <a:ext cx="2867660" cy="6159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rgbClr val="00395A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989387" y="2713735"/>
            <a:ext cx="2847975" cy="60604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rgbClr val="00395A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10/12/2020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00395A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10/12/2020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10/12/2020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820909" y="1489964"/>
            <a:ext cx="6130581" cy="12979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00395A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896328" y="3660140"/>
            <a:ext cx="5979743" cy="53505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rgbClr val="00395A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642616" y="9354312"/>
            <a:ext cx="2487168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88620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10/12/2020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596128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hogg.utexas.edu/index.php" TargetMode="External"/><Relationship Id="rId2" Type="http://schemas.openxmlformats.org/officeDocument/2006/relationships/hyperlink" Target="http://nccc.georgetown.edu/" TargetMode="External"/><Relationship Id="rId1" Type="http://schemas.openxmlformats.org/officeDocument/2006/relationships/slideLayout" Target="../slideLayouts/slideLayout5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://store.samhsa.gov/" TargetMode="Externa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aa.org/" TargetMode="External"/><Relationship Id="rId1" Type="http://schemas.openxmlformats.org/officeDocument/2006/relationships/slideLayout" Target="../slideLayouts/slideLayout5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tananachiefs.org/" TargetMode="External"/><Relationship Id="rId1" Type="http://schemas.openxmlformats.org/officeDocument/2006/relationships/slideLayout" Target="../slideLayouts/slideLayout5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ami.org/" TargetMode="External"/><Relationship Id="rId1" Type="http://schemas.openxmlformats.org/officeDocument/2006/relationships/slideLayout" Target="../slideLayouts/slideLayout5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5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hyperlink" Target="http://sto/" TargetMode="External"/><Relationship Id="rId2" Type="http://schemas.openxmlformats.org/officeDocument/2006/relationships/hyperlink" Target="http://www.samhsa.gov/grants/2011/ti_11_0" TargetMode="External"/><Relationship Id="rId1" Type="http://schemas.openxmlformats.org/officeDocument/2006/relationships/slideLayout" Target="../slideLayouts/slideLayout5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hyperlink" Target="http://handsacrosscultures.org/" TargetMode="External"/><Relationship Id="rId1" Type="http://schemas.openxmlformats.org/officeDocument/2006/relationships/slideLayout" Target="../slideLayouts/slideLayout5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hyperlink" Target="http://nyculturalcompetence.org/" TargetMode="External"/><Relationship Id="rId1" Type="http://schemas.openxmlformats.org/officeDocument/2006/relationships/slideLayout" Target="../slideLayouts/slideLayout3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hyperlink" Target="http://sitemaker.umich.edu/aaril/files/mibiscaleand" TargetMode="Externa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thinkculturalhealth.hhs.gov/" TargetMode="External"/><Relationship Id="rId1" Type="http://schemas.openxmlformats.org/officeDocument/2006/relationships/slideLayout" Target="../slideLayouts/slideLayout5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columbia.edu/cu/ssw/projects/pmap/" TargetMode="External"/><Relationship Id="rId1" Type="http://schemas.openxmlformats.org/officeDocument/2006/relationships/slideLayout" Target="../slideLayouts/slideLayout5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hyperlink" Target="http://casaa.unm.edu/inst/MARIN%20Short%20Scale" TargetMode="External"/><Relationship Id="rId1" Type="http://schemas.openxmlformats.org/officeDocument/2006/relationships/slideLayout" Target="../slideLayouts/slideLayout5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hyperlink" Target="http://www2.psych.ubc.ca/~dpaulhus/Paulhus_measur" TargetMode="External"/><Relationship Id="rId1" Type="http://schemas.openxmlformats.org/officeDocument/2006/relationships/slideLayout" Target="../slideLayouts/slideLayout5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ed.umich.edu/multicultural/" TargetMode="External"/><Relationship Id="rId2" Type="http://schemas.openxmlformats.org/officeDocument/2006/relationships/hyperlink" Target="http://nccc.georgetown.edu/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nccc.georgetown.edu/documents/ChecklistEIEC.pdf" TargetMode="Externa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thinkculturalhealth.hhs.gov/pdfs/EnhancedNationalCLASStandards.pdf" TargetMode="Externa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hrsa.gov/culturalcompetence/" TargetMode="External"/><Relationship Id="rId1" Type="http://schemas.openxmlformats.org/officeDocument/2006/relationships/slideLayout" Target="../slideLayouts/slideLayout5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who.int/substance_" TargetMode="External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hyperlink" Target="http://pubs.niaaa.nih.gov/" TargetMode="External"/><Relationship Id="rId2" Type="http://schemas.openxmlformats.org/officeDocument/2006/relationships/hyperlink" Target="http://www.tresearch.org/" TargetMode="External"/><Relationship Id="rId1" Type="http://schemas.openxmlformats.org/officeDocument/2006/relationships/slideLayout" Target="../slideLayouts/slideLayout5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stanford.edu/" TargetMode="External"/><Relationship Id="rId1" Type="http://schemas.openxmlformats.org/officeDocument/2006/relationships/slideLayout" Target="../slideLayouts/slideLayout5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hrq.gov/research/findings/factsh" TargetMode="External"/><Relationship Id="rId2" Type="http://schemas.openxmlformats.org/officeDocument/2006/relationships/hyperlink" Target="http://www.nattc.org/" TargetMode="External"/><Relationship Id="rId1" Type="http://schemas.openxmlformats.org/officeDocument/2006/relationships/slideLayout" Target="../slideLayouts/slideLayout3.xml"/><Relationship Id="rId6" Type="http://schemas.openxmlformats.org/officeDocument/2006/relationships/hyperlink" Target="http://ctb.ku.edu/en/table" TargetMode="External"/><Relationship Id="rId5" Type="http://schemas.openxmlformats.org/officeDocument/2006/relationships/hyperlink" Target="http://www.crech.org/" TargetMode="External"/><Relationship Id="rId4" Type="http://schemas.openxmlformats.org/officeDocument/2006/relationships/hyperlink" Target="http://www.atanet.org/" TargetMode="Externa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diversityrx.org/" TargetMode="External"/><Relationship Id="rId2" Type="http://schemas.openxmlformats.org/officeDocument/2006/relationships/hyperlink" Target="http://www.xculture.org/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minority.unc.edu/" TargetMode="External"/><Relationship Id="rId5" Type="http://schemas.openxmlformats.org/officeDocument/2006/relationships/hyperlink" Target="http://www.ucalgary.ca/~taras/_private/Accult" TargetMode="External"/><Relationship Id="rId4" Type="http://schemas.openxmlformats.org/officeDocument/2006/relationships/hyperlink" Target="http://www.hrsa.gov/culturalcompetence/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://store.samhsa.gov/" TargetMode="Externa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cmhd.nih.gov/" TargetMode="External"/><Relationship Id="rId2" Type="http://schemas.openxmlformats.org/officeDocument/2006/relationships/hyperlink" Target="http://nccc.georgetown.edu/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minorityhealth.hhs.gov/" TargetMode="External"/><Relationship Id="rId5" Type="http://schemas.openxmlformats.org/officeDocument/2006/relationships/hyperlink" Target="http://www.hhs.gov/ocr/civilrights/resources/s" TargetMode="External"/><Relationship Id="rId4" Type="http://schemas.openxmlformats.org/officeDocument/2006/relationships/hyperlink" Target="http://www.imciglobal.org/" TargetMode="Externa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tanford.edu/group/ethnoger/" TargetMode="External"/><Relationship Id="rId2" Type="http://schemas.openxmlformats.org/officeDocument/2006/relationships/hyperlink" Target="http://store.samhsa.gov/" TargetMode="External"/><Relationship Id="rId1" Type="http://schemas.openxmlformats.org/officeDocument/2006/relationships/slideLayout" Target="../slideLayouts/slideLayout5.xml"/><Relationship Id="rId5" Type="http://schemas.openxmlformats.org/officeDocument/2006/relationships/hyperlink" Target="http://www.nbacinc.org/" TargetMode="External"/><Relationship Id="rId4" Type="http://schemas.openxmlformats.org/officeDocument/2006/relationships/hyperlink" Target="http://www.cbcfinc.org/what" TargetMode="Externa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piahf.org/" TargetMode="External"/><Relationship Id="rId2" Type="http://schemas.openxmlformats.org/officeDocument/2006/relationships/hyperlink" Target="http://www.nmanet.org/" TargetMode="External"/><Relationship Id="rId1" Type="http://schemas.openxmlformats.org/officeDocument/2006/relationships/slideLayout" Target="../slideLayouts/slideLayout5.xml"/><Relationship Id="rId5" Type="http://schemas.openxmlformats.org/officeDocument/2006/relationships/hyperlink" Target="http://www.napafasa.org/" TargetMode="External"/><Relationship Id="rId4" Type="http://schemas.openxmlformats.org/officeDocument/2006/relationships/hyperlink" Target="http://www.naapimha.org/" TargetMode="Externa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uckhoelavang.org/main.html" TargetMode="External"/><Relationship Id="rId2" Type="http://schemas.openxmlformats.org/officeDocument/2006/relationships/hyperlink" Target="http://www.columbia.edu/cu/ssw/projects/pmap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nclr.or/" TargetMode="External"/><Relationship Id="rId5" Type="http://schemas.openxmlformats.org/officeDocument/2006/relationships/hyperlink" Target="http://www.hispanichealth.org/" TargetMode="External"/><Relationship Id="rId4" Type="http://schemas.openxmlformats.org/officeDocument/2006/relationships/hyperlink" Target="http://www.latino.prev.info/" TargetMode="Externa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ucdenver.edu/academics/colleges/" TargetMode="External"/><Relationship Id="rId2" Type="http://schemas.openxmlformats.org/officeDocument/2006/relationships/hyperlink" Target="http://www.nhmamd.org/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oneskycenter.org/" TargetMode="External"/><Relationship Id="rId5" Type="http://schemas.openxmlformats.org/officeDocument/2006/relationships/hyperlink" Target="http://www.nicwa.org/" TargetMode="External"/><Relationship Id="rId4" Type="http://schemas.openxmlformats.org/officeDocument/2006/relationships/hyperlink" Target="http://www.ihs.gov/" TargetMode="Externa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whitebison.org/" TargetMode="External"/><Relationship Id="rId2" Type="http://schemas.openxmlformats.org/officeDocument/2006/relationships/hyperlink" Target="http://beta.samhsa.gov/tribal" TargetMode="External"/><Relationship Id="rId1" Type="http://schemas.openxmlformats.org/officeDocument/2006/relationships/slideLayout" Target="../slideLayouts/slideLayout5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hyperlink" Target="http://store.samhsa.gov.To/" TargetMode="External"/><Relationship Id="rId1" Type="http://schemas.openxmlformats.org/officeDocument/2006/relationships/slideLayout" Target="../slideLayouts/slideLayout5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hyperlink" Target="http://ncmhd.nih.gov/" TargetMode="Externa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21.xml"/><Relationship Id="rId13" Type="http://schemas.openxmlformats.org/officeDocument/2006/relationships/slide" Target="slide30.xml"/><Relationship Id="rId18" Type="http://schemas.openxmlformats.org/officeDocument/2006/relationships/slide" Target="slide53.xml"/><Relationship Id="rId26" Type="http://schemas.openxmlformats.org/officeDocument/2006/relationships/slide" Target="slide83.xml"/><Relationship Id="rId3" Type="http://schemas.openxmlformats.org/officeDocument/2006/relationships/slide" Target="slide9.xml"/><Relationship Id="rId21" Type="http://schemas.openxmlformats.org/officeDocument/2006/relationships/slide" Target="slide75.xml"/><Relationship Id="rId7" Type="http://schemas.openxmlformats.org/officeDocument/2006/relationships/slide" Target="slide20.xml"/><Relationship Id="rId12" Type="http://schemas.openxmlformats.org/officeDocument/2006/relationships/slide" Target="slide28.xml"/><Relationship Id="rId17" Type="http://schemas.openxmlformats.org/officeDocument/2006/relationships/slide" Target="slide52.xml"/><Relationship Id="rId25" Type="http://schemas.openxmlformats.org/officeDocument/2006/relationships/slide" Target="slide82.xml"/><Relationship Id="rId2" Type="http://schemas.openxmlformats.org/officeDocument/2006/relationships/slide" Target="slide7.xml"/><Relationship Id="rId16" Type="http://schemas.openxmlformats.org/officeDocument/2006/relationships/slide" Target="slide35.xml"/><Relationship Id="rId20" Type="http://schemas.openxmlformats.org/officeDocument/2006/relationships/slide" Target="slide73.xml"/><Relationship Id="rId29" Type="http://schemas.openxmlformats.org/officeDocument/2006/relationships/slide" Target="slide8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3.xml"/><Relationship Id="rId11" Type="http://schemas.openxmlformats.org/officeDocument/2006/relationships/slide" Target="slide26.xml"/><Relationship Id="rId24" Type="http://schemas.openxmlformats.org/officeDocument/2006/relationships/slide" Target="slide79.xml"/><Relationship Id="rId5" Type="http://schemas.openxmlformats.org/officeDocument/2006/relationships/slide" Target="slide12.xml"/><Relationship Id="rId15" Type="http://schemas.openxmlformats.org/officeDocument/2006/relationships/slide" Target="slide34.xml"/><Relationship Id="rId23" Type="http://schemas.openxmlformats.org/officeDocument/2006/relationships/slide" Target="slide78.xml"/><Relationship Id="rId28" Type="http://schemas.openxmlformats.org/officeDocument/2006/relationships/slide" Target="slide88.xml"/><Relationship Id="rId10" Type="http://schemas.openxmlformats.org/officeDocument/2006/relationships/slide" Target="slide24.xml"/><Relationship Id="rId19" Type="http://schemas.openxmlformats.org/officeDocument/2006/relationships/slide" Target="slide54.xml"/><Relationship Id="rId4" Type="http://schemas.openxmlformats.org/officeDocument/2006/relationships/slide" Target="slide11.xml"/><Relationship Id="rId9" Type="http://schemas.openxmlformats.org/officeDocument/2006/relationships/slide" Target="slide23.xml"/><Relationship Id="rId14" Type="http://schemas.openxmlformats.org/officeDocument/2006/relationships/slide" Target="slide32.xml"/><Relationship Id="rId22" Type="http://schemas.openxmlformats.org/officeDocument/2006/relationships/slide" Target="slide77.xml"/><Relationship Id="rId27" Type="http://schemas.openxmlformats.org/officeDocument/2006/relationships/slide" Target="slide8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healthypeople.gov/" TargetMode="Externa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slide" Target="slide120.xml"/><Relationship Id="rId18" Type="http://schemas.openxmlformats.org/officeDocument/2006/relationships/slide" Target="slide175.xml"/><Relationship Id="rId26" Type="http://schemas.openxmlformats.org/officeDocument/2006/relationships/slide" Target="slide298.xml"/><Relationship Id="rId3" Type="http://schemas.openxmlformats.org/officeDocument/2006/relationships/slide" Target="slide92.xml"/><Relationship Id="rId21" Type="http://schemas.openxmlformats.org/officeDocument/2006/relationships/slide" Target="slide192.xml"/><Relationship Id="rId34" Type="http://schemas.openxmlformats.org/officeDocument/2006/relationships/slide" Target="slide31.xml"/><Relationship Id="rId7" Type="http://schemas.openxmlformats.org/officeDocument/2006/relationships/slide" Target="slide102.xml"/><Relationship Id="rId12" Type="http://schemas.openxmlformats.org/officeDocument/2006/relationships/slide" Target="slide119.xml"/><Relationship Id="rId17" Type="http://schemas.openxmlformats.org/officeDocument/2006/relationships/slide" Target="slide167.xml"/><Relationship Id="rId25" Type="http://schemas.openxmlformats.org/officeDocument/2006/relationships/slide" Target="slide295.xml"/><Relationship Id="rId33" Type="http://schemas.openxmlformats.org/officeDocument/2006/relationships/slide" Target="slide29.xml"/><Relationship Id="rId2" Type="http://schemas.openxmlformats.org/officeDocument/2006/relationships/slide" Target="slide91.xml"/><Relationship Id="rId16" Type="http://schemas.openxmlformats.org/officeDocument/2006/relationships/slide" Target="slide155.xml"/><Relationship Id="rId20" Type="http://schemas.openxmlformats.org/officeDocument/2006/relationships/slide" Target="slide187.xml"/><Relationship Id="rId29" Type="http://schemas.openxmlformats.org/officeDocument/2006/relationships/slide" Target="slide312.xml"/><Relationship Id="rId1" Type="http://schemas.openxmlformats.org/officeDocument/2006/relationships/slideLayout" Target="../slideLayouts/slideLayout5.xml"/><Relationship Id="rId6" Type="http://schemas.openxmlformats.org/officeDocument/2006/relationships/slide" Target="slide98.xml"/><Relationship Id="rId11" Type="http://schemas.openxmlformats.org/officeDocument/2006/relationships/slide" Target="slide118.xml"/><Relationship Id="rId24" Type="http://schemas.openxmlformats.org/officeDocument/2006/relationships/slide" Target="slide290.xml"/><Relationship Id="rId32" Type="http://schemas.openxmlformats.org/officeDocument/2006/relationships/slide" Target="slide25.xml"/><Relationship Id="rId5" Type="http://schemas.openxmlformats.org/officeDocument/2006/relationships/slide" Target="slide96.xml"/><Relationship Id="rId15" Type="http://schemas.openxmlformats.org/officeDocument/2006/relationships/slide" Target="slide145.xml"/><Relationship Id="rId23" Type="http://schemas.openxmlformats.org/officeDocument/2006/relationships/slide" Target="slide273.xml"/><Relationship Id="rId28" Type="http://schemas.openxmlformats.org/officeDocument/2006/relationships/slide" Target="slide310.xml"/><Relationship Id="rId10" Type="http://schemas.openxmlformats.org/officeDocument/2006/relationships/slide" Target="slide114.xml"/><Relationship Id="rId19" Type="http://schemas.openxmlformats.org/officeDocument/2006/relationships/slide" Target="slide177.xml"/><Relationship Id="rId31" Type="http://schemas.openxmlformats.org/officeDocument/2006/relationships/slide" Target="slide318.xml"/><Relationship Id="rId4" Type="http://schemas.openxmlformats.org/officeDocument/2006/relationships/slide" Target="slide94.xml"/><Relationship Id="rId9" Type="http://schemas.openxmlformats.org/officeDocument/2006/relationships/slide" Target="slide108.xml"/><Relationship Id="rId14" Type="http://schemas.openxmlformats.org/officeDocument/2006/relationships/slide" Target="slide133.xml"/><Relationship Id="rId22" Type="http://schemas.openxmlformats.org/officeDocument/2006/relationships/slide" Target="slide268.xml"/><Relationship Id="rId27" Type="http://schemas.openxmlformats.org/officeDocument/2006/relationships/slide" Target="slide306.xml"/><Relationship Id="rId30" Type="http://schemas.openxmlformats.org/officeDocument/2006/relationships/slide" Target="slide314.xml"/><Relationship Id="rId35" Type="http://schemas.openxmlformats.org/officeDocument/2006/relationships/slide" Target="slide41.xml"/><Relationship Id="rId8" Type="http://schemas.openxmlformats.org/officeDocument/2006/relationships/slide" Target="slide10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jbfcs.org/programs" TargetMode="External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65.xml"/><Relationship Id="rId13" Type="http://schemas.openxmlformats.org/officeDocument/2006/relationships/slide" Target="slide96.xml"/><Relationship Id="rId18" Type="http://schemas.openxmlformats.org/officeDocument/2006/relationships/slide" Target="slide127.xml"/><Relationship Id="rId26" Type="http://schemas.openxmlformats.org/officeDocument/2006/relationships/slide" Target="slide190.xml"/><Relationship Id="rId3" Type="http://schemas.openxmlformats.org/officeDocument/2006/relationships/slide" Target="slide44.xml"/><Relationship Id="rId21" Type="http://schemas.openxmlformats.org/officeDocument/2006/relationships/slide" Target="slide164.xml"/><Relationship Id="rId7" Type="http://schemas.openxmlformats.org/officeDocument/2006/relationships/slide" Target="slide64.xml"/><Relationship Id="rId12" Type="http://schemas.openxmlformats.org/officeDocument/2006/relationships/slide" Target="slide93.xml"/><Relationship Id="rId17" Type="http://schemas.openxmlformats.org/officeDocument/2006/relationships/slide" Target="slide117.xml"/><Relationship Id="rId25" Type="http://schemas.openxmlformats.org/officeDocument/2006/relationships/slide" Target="slide184.xml"/><Relationship Id="rId2" Type="http://schemas.openxmlformats.org/officeDocument/2006/relationships/slide" Target="slide43.xml"/><Relationship Id="rId16" Type="http://schemas.openxmlformats.org/officeDocument/2006/relationships/slide" Target="slide112.xml"/><Relationship Id="rId20" Type="http://schemas.openxmlformats.org/officeDocument/2006/relationships/slide" Target="slide160.xml"/><Relationship Id="rId1" Type="http://schemas.openxmlformats.org/officeDocument/2006/relationships/slideLayout" Target="../slideLayouts/slideLayout5.xml"/><Relationship Id="rId6" Type="http://schemas.openxmlformats.org/officeDocument/2006/relationships/slide" Target="slide61.xml"/><Relationship Id="rId11" Type="http://schemas.openxmlformats.org/officeDocument/2006/relationships/slide" Target="slide89.xml"/><Relationship Id="rId24" Type="http://schemas.openxmlformats.org/officeDocument/2006/relationships/slide" Target="slide182.xml"/><Relationship Id="rId5" Type="http://schemas.openxmlformats.org/officeDocument/2006/relationships/slide" Target="slide58.xml"/><Relationship Id="rId15" Type="http://schemas.openxmlformats.org/officeDocument/2006/relationships/slide" Target="slide110.xml"/><Relationship Id="rId23" Type="http://schemas.openxmlformats.org/officeDocument/2006/relationships/slide" Target="slide180.xml"/><Relationship Id="rId10" Type="http://schemas.openxmlformats.org/officeDocument/2006/relationships/slide" Target="slide74.xml"/><Relationship Id="rId19" Type="http://schemas.openxmlformats.org/officeDocument/2006/relationships/slide" Target="slide147.xml"/><Relationship Id="rId4" Type="http://schemas.openxmlformats.org/officeDocument/2006/relationships/slide" Target="slide46.xml"/><Relationship Id="rId9" Type="http://schemas.openxmlformats.org/officeDocument/2006/relationships/slide" Target="slide67.xml"/><Relationship Id="rId14" Type="http://schemas.openxmlformats.org/officeDocument/2006/relationships/slide" Target="slide98.xml"/><Relationship Id="rId22" Type="http://schemas.openxmlformats.org/officeDocument/2006/relationships/slide" Target="slide178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counseling.org/docs/competencies/" TargetMode="External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counseling.org/docs/competencies/" TargetMode="External"/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hrsa.gov/cultural" TargetMode="External"/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2956560" cy="5687695"/>
            <a:chOff x="0" y="0"/>
            <a:chExt cx="2956560" cy="568769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2461260" cy="4465955"/>
            </a:xfrm>
            <a:custGeom>
              <a:avLst/>
              <a:gdLst/>
              <a:ahLst/>
              <a:cxnLst/>
              <a:rect l="l" t="t" r="r" b="b"/>
              <a:pathLst>
                <a:path w="2461260" h="4465955">
                  <a:moveTo>
                    <a:pt x="256165" y="0"/>
                  </a:moveTo>
                  <a:lnTo>
                    <a:pt x="0" y="0"/>
                  </a:lnTo>
                  <a:lnTo>
                    <a:pt x="0" y="3423451"/>
                  </a:lnTo>
                  <a:lnTo>
                    <a:pt x="2460817" y="4465447"/>
                  </a:lnTo>
                  <a:lnTo>
                    <a:pt x="256165" y="0"/>
                  </a:lnTo>
                  <a:close/>
                </a:path>
              </a:pathLst>
            </a:custGeom>
            <a:solidFill>
              <a:srgbClr val="C6AB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3424127"/>
              <a:ext cx="2956560" cy="2263775"/>
            </a:xfrm>
            <a:custGeom>
              <a:avLst/>
              <a:gdLst/>
              <a:ahLst/>
              <a:cxnLst/>
              <a:rect l="l" t="t" r="r" b="b"/>
              <a:pathLst>
                <a:path w="2956560" h="2263775">
                  <a:moveTo>
                    <a:pt x="0" y="0"/>
                  </a:moveTo>
                  <a:lnTo>
                    <a:pt x="0" y="614543"/>
                  </a:lnTo>
                  <a:lnTo>
                    <a:pt x="1646871" y="2263212"/>
                  </a:lnTo>
                  <a:lnTo>
                    <a:pt x="2956089" y="2263212"/>
                  </a:lnTo>
                  <a:lnTo>
                    <a:pt x="2460827" y="10413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D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/>
          <p:nvPr/>
        </p:nvSpPr>
        <p:spPr>
          <a:xfrm>
            <a:off x="0" y="6519899"/>
            <a:ext cx="1355725" cy="1094105"/>
          </a:xfrm>
          <a:custGeom>
            <a:avLst/>
            <a:gdLst/>
            <a:ahLst/>
            <a:cxnLst/>
            <a:rect l="l" t="t" r="r" b="b"/>
            <a:pathLst>
              <a:path w="1355725" h="1094104">
                <a:moveTo>
                  <a:pt x="0" y="0"/>
                </a:moveTo>
                <a:lnTo>
                  <a:pt x="0" y="1093841"/>
                </a:lnTo>
                <a:lnTo>
                  <a:pt x="1355725" y="556349"/>
                </a:lnTo>
                <a:lnTo>
                  <a:pt x="0" y="0"/>
                </a:lnTo>
                <a:close/>
              </a:path>
            </a:pathLst>
          </a:custGeom>
          <a:solidFill>
            <a:srgbClr val="616F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700459" y="4335299"/>
            <a:ext cx="72390" cy="170180"/>
          </a:xfrm>
          <a:custGeom>
            <a:avLst/>
            <a:gdLst/>
            <a:ahLst/>
            <a:cxnLst/>
            <a:rect l="l" t="t" r="r" b="b"/>
            <a:pathLst>
              <a:path w="72390" h="170179">
                <a:moveTo>
                  <a:pt x="71940" y="0"/>
                </a:moveTo>
                <a:lnTo>
                  <a:pt x="0" y="170006"/>
                </a:lnTo>
                <a:lnTo>
                  <a:pt x="71940" y="140844"/>
                </a:lnTo>
                <a:lnTo>
                  <a:pt x="71940" y="0"/>
                </a:lnTo>
                <a:close/>
              </a:path>
            </a:pathLst>
          </a:custGeom>
          <a:solidFill>
            <a:srgbClr val="B1555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" name="object 7"/>
          <p:cNvGrpSpPr/>
          <p:nvPr/>
        </p:nvGrpSpPr>
        <p:grpSpPr>
          <a:xfrm>
            <a:off x="3782962" y="0"/>
            <a:ext cx="3989704" cy="5259070"/>
            <a:chOff x="3782962" y="0"/>
            <a:chExt cx="3989704" cy="5259070"/>
          </a:xfrm>
        </p:grpSpPr>
        <p:sp>
          <p:nvSpPr>
            <p:cNvPr id="8" name="object 8"/>
            <p:cNvSpPr/>
            <p:nvPr/>
          </p:nvSpPr>
          <p:spPr>
            <a:xfrm>
              <a:off x="3782962" y="0"/>
              <a:ext cx="3989704" cy="3682365"/>
            </a:xfrm>
            <a:custGeom>
              <a:avLst/>
              <a:gdLst/>
              <a:ahLst/>
              <a:cxnLst/>
              <a:rect l="l" t="t" r="r" b="b"/>
              <a:pathLst>
                <a:path w="3989704" h="3682365">
                  <a:moveTo>
                    <a:pt x="2687037" y="0"/>
                  </a:moveTo>
                  <a:lnTo>
                    <a:pt x="0" y="0"/>
                  </a:lnTo>
                  <a:lnTo>
                    <a:pt x="1305923" y="3400216"/>
                  </a:lnTo>
                  <a:lnTo>
                    <a:pt x="2687037" y="0"/>
                  </a:lnTo>
                  <a:close/>
                </a:path>
                <a:path w="3989704" h="3682365">
                  <a:moveTo>
                    <a:pt x="3989437" y="0"/>
                  </a:moveTo>
                  <a:lnTo>
                    <a:pt x="2704816" y="0"/>
                  </a:lnTo>
                  <a:lnTo>
                    <a:pt x="2704816" y="3682144"/>
                  </a:lnTo>
                  <a:lnTo>
                    <a:pt x="3989437" y="2397511"/>
                  </a:lnTo>
                  <a:lnTo>
                    <a:pt x="3989437" y="0"/>
                  </a:lnTo>
                  <a:close/>
                </a:path>
              </a:pathLst>
            </a:custGeom>
            <a:solidFill>
              <a:srgbClr val="5273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088888" y="0"/>
              <a:ext cx="1398905" cy="4596765"/>
            </a:xfrm>
            <a:custGeom>
              <a:avLst/>
              <a:gdLst/>
              <a:ahLst/>
              <a:cxnLst/>
              <a:rect l="l" t="t" r="r" b="b"/>
              <a:pathLst>
                <a:path w="1398904" h="4596765">
                  <a:moveTo>
                    <a:pt x="1398892" y="0"/>
                  </a:moveTo>
                  <a:lnTo>
                    <a:pt x="1381117" y="0"/>
                  </a:lnTo>
                  <a:lnTo>
                    <a:pt x="0" y="3400224"/>
                  </a:lnTo>
                  <a:lnTo>
                    <a:pt x="484784" y="4596234"/>
                  </a:lnTo>
                  <a:lnTo>
                    <a:pt x="1398892" y="3682138"/>
                  </a:lnTo>
                  <a:lnTo>
                    <a:pt x="1398892" y="0"/>
                  </a:lnTo>
                  <a:close/>
                </a:path>
              </a:pathLst>
            </a:custGeom>
            <a:solidFill>
              <a:srgbClr val="94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487758" y="2397511"/>
              <a:ext cx="1285240" cy="2599690"/>
            </a:xfrm>
            <a:custGeom>
              <a:avLst/>
              <a:gdLst/>
              <a:ahLst/>
              <a:cxnLst/>
              <a:rect l="l" t="t" r="r" b="b"/>
              <a:pathLst>
                <a:path w="1285240" h="2599690">
                  <a:moveTo>
                    <a:pt x="1284641" y="1284641"/>
                  </a:moveTo>
                  <a:lnTo>
                    <a:pt x="12" y="1284641"/>
                  </a:lnTo>
                  <a:lnTo>
                    <a:pt x="12" y="2599358"/>
                  </a:lnTo>
                  <a:lnTo>
                    <a:pt x="1212684" y="2107779"/>
                  </a:lnTo>
                  <a:lnTo>
                    <a:pt x="1284641" y="1937741"/>
                  </a:lnTo>
                  <a:lnTo>
                    <a:pt x="1284641" y="1284641"/>
                  </a:lnTo>
                  <a:close/>
                </a:path>
                <a:path w="1285240" h="2599690">
                  <a:moveTo>
                    <a:pt x="1284641" y="0"/>
                  </a:moveTo>
                  <a:lnTo>
                    <a:pt x="12" y="1284628"/>
                  </a:lnTo>
                  <a:lnTo>
                    <a:pt x="1284641" y="1284641"/>
                  </a:lnTo>
                  <a:lnTo>
                    <a:pt x="1284641" y="0"/>
                  </a:lnTo>
                  <a:close/>
                </a:path>
              </a:pathLst>
            </a:custGeom>
            <a:solidFill>
              <a:srgbClr val="DCB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573669" y="3682156"/>
              <a:ext cx="914400" cy="1576705"/>
            </a:xfrm>
            <a:custGeom>
              <a:avLst/>
              <a:gdLst/>
              <a:ahLst/>
              <a:cxnLst/>
              <a:rect l="l" t="t" r="r" b="b"/>
              <a:pathLst>
                <a:path w="914400" h="1576704">
                  <a:moveTo>
                    <a:pt x="914107" y="0"/>
                  </a:moveTo>
                  <a:lnTo>
                    <a:pt x="0" y="914095"/>
                  </a:lnTo>
                  <a:lnTo>
                    <a:pt x="268465" y="1576387"/>
                  </a:lnTo>
                  <a:lnTo>
                    <a:pt x="914095" y="1314704"/>
                  </a:lnTo>
                  <a:lnTo>
                    <a:pt x="914107" y="0"/>
                  </a:lnTo>
                  <a:close/>
                </a:path>
              </a:pathLst>
            </a:custGeom>
            <a:solidFill>
              <a:srgbClr val="EFE5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0" y="4038658"/>
            <a:ext cx="3214370" cy="3037840"/>
            <a:chOff x="0" y="4038658"/>
            <a:chExt cx="3214370" cy="3037840"/>
          </a:xfrm>
        </p:grpSpPr>
        <p:sp>
          <p:nvSpPr>
            <p:cNvPr id="13" name="object 13"/>
            <p:cNvSpPr/>
            <p:nvPr/>
          </p:nvSpPr>
          <p:spPr>
            <a:xfrm>
              <a:off x="0" y="4038658"/>
              <a:ext cx="1647189" cy="1649095"/>
            </a:xfrm>
            <a:custGeom>
              <a:avLst/>
              <a:gdLst/>
              <a:ahLst/>
              <a:cxnLst/>
              <a:rect l="l" t="t" r="r" b="b"/>
              <a:pathLst>
                <a:path w="1647189" h="1649095">
                  <a:moveTo>
                    <a:pt x="0" y="0"/>
                  </a:moveTo>
                  <a:lnTo>
                    <a:pt x="0" y="1648667"/>
                  </a:lnTo>
                  <a:lnTo>
                    <a:pt x="1646869" y="16486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6F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0" y="5686507"/>
              <a:ext cx="2552065" cy="1390015"/>
            </a:xfrm>
            <a:custGeom>
              <a:avLst/>
              <a:gdLst/>
              <a:ahLst/>
              <a:cxnLst/>
              <a:rect l="l" t="t" r="r" b="b"/>
              <a:pathLst>
                <a:path w="2552065" h="1390015">
                  <a:moveTo>
                    <a:pt x="0" y="0"/>
                  </a:moveTo>
                  <a:lnTo>
                    <a:pt x="0" y="836758"/>
                  </a:lnTo>
                  <a:lnTo>
                    <a:pt x="1355636" y="1389741"/>
                  </a:lnTo>
                  <a:lnTo>
                    <a:pt x="2551709" y="904957"/>
                  </a:lnTo>
                  <a:lnTo>
                    <a:pt x="1649895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B3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646876" y="5687331"/>
              <a:ext cx="1567180" cy="905510"/>
            </a:xfrm>
            <a:custGeom>
              <a:avLst/>
              <a:gdLst/>
              <a:ahLst/>
              <a:cxnLst/>
              <a:rect l="l" t="t" r="r" b="b"/>
              <a:pathLst>
                <a:path w="1567180" h="905509">
                  <a:moveTo>
                    <a:pt x="1309204" y="0"/>
                  </a:moveTo>
                  <a:lnTo>
                    <a:pt x="0" y="0"/>
                  </a:lnTo>
                  <a:lnTo>
                    <a:pt x="904887" y="904900"/>
                  </a:lnTo>
                  <a:lnTo>
                    <a:pt x="1567180" y="636473"/>
                  </a:lnTo>
                  <a:lnTo>
                    <a:pt x="1438198" y="318223"/>
                  </a:lnTo>
                  <a:lnTo>
                    <a:pt x="1309204" y="0"/>
                  </a:lnTo>
                  <a:close/>
                </a:path>
              </a:pathLst>
            </a:custGeom>
            <a:solidFill>
              <a:srgbClr val="F1EA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7582753" y="7536005"/>
            <a:ext cx="189865" cy="266700"/>
          </a:xfrm>
          <a:custGeom>
            <a:avLst/>
            <a:gdLst/>
            <a:ahLst/>
            <a:cxnLst/>
            <a:rect l="l" t="t" r="r" b="b"/>
            <a:pathLst>
              <a:path w="189865" h="266700">
                <a:moveTo>
                  <a:pt x="189646" y="0"/>
                </a:moveTo>
                <a:lnTo>
                  <a:pt x="0" y="76865"/>
                </a:lnTo>
                <a:lnTo>
                  <a:pt x="189646" y="266511"/>
                </a:lnTo>
                <a:lnTo>
                  <a:pt x="189646" y="0"/>
                </a:lnTo>
                <a:close/>
              </a:path>
            </a:pathLst>
          </a:custGeom>
          <a:solidFill>
            <a:srgbClr val="A1B39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6907377" y="7612871"/>
            <a:ext cx="865505" cy="910590"/>
            <a:chOff x="6907377" y="7612871"/>
            <a:chExt cx="865505" cy="910590"/>
          </a:xfrm>
        </p:grpSpPr>
        <p:sp>
          <p:nvSpPr>
            <p:cNvPr id="18" name="object 18"/>
            <p:cNvSpPr/>
            <p:nvPr/>
          </p:nvSpPr>
          <p:spPr>
            <a:xfrm>
              <a:off x="7165341" y="8523088"/>
              <a:ext cx="607060" cy="0"/>
            </a:xfrm>
            <a:custGeom>
              <a:avLst/>
              <a:gdLst/>
              <a:ahLst/>
              <a:cxnLst/>
              <a:rect l="l" t="t" r="r" b="b"/>
              <a:pathLst>
                <a:path w="607059">
                  <a:moveTo>
                    <a:pt x="607059" y="0"/>
                  </a:moveTo>
                  <a:lnTo>
                    <a:pt x="0" y="0"/>
                  </a:lnTo>
                  <a:lnTo>
                    <a:pt x="607059" y="0"/>
                  </a:lnTo>
                  <a:close/>
                </a:path>
              </a:pathLst>
            </a:custGeom>
            <a:solidFill>
              <a:srgbClr val="E6D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907377" y="7612871"/>
              <a:ext cx="865505" cy="910590"/>
            </a:xfrm>
            <a:custGeom>
              <a:avLst/>
              <a:gdLst/>
              <a:ahLst/>
              <a:cxnLst/>
              <a:rect l="l" t="t" r="r" b="b"/>
              <a:pathLst>
                <a:path w="865504" h="910590">
                  <a:moveTo>
                    <a:pt x="675373" y="0"/>
                  </a:moveTo>
                  <a:lnTo>
                    <a:pt x="0" y="273748"/>
                  </a:lnTo>
                  <a:lnTo>
                    <a:pt x="257962" y="910209"/>
                  </a:lnTo>
                  <a:lnTo>
                    <a:pt x="865022" y="910209"/>
                  </a:lnTo>
                  <a:lnTo>
                    <a:pt x="865022" y="189649"/>
                  </a:lnTo>
                  <a:lnTo>
                    <a:pt x="675373" y="0"/>
                  </a:lnTo>
                  <a:close/>
                </a:path>
              </a:pathLst>
            </a:custGeom>
            <a:solidFill>
              <a:srgbClr val="F1EA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7557950" y="6407875"/>
            <a:ext cx="214629" cy="305435"/>
          </a:xfrm>
          <a:custGeom>
            <a:avLst/>
            <a:gdLst/>
            <a:ahLst/>
            <a:cxnLst/>
            <a:rect l="l" t="t" r="r" b="b"/>
            <a:pathLst>
              <a:path w="214629" h="305434">
                <a:moveTo>
                  <a:pt x="214449" y="0"/>
                </a:moveTo>
                <a:lnTo>
                  <a:pt x="0" y="214449"/>
                </a:lnTo>
                <a:lnTo>
                  <a:pt x="214449" y="305187"/>
                </a:lnTo>
                <a:lnTo>
                  <a:pt x="214449" y="0"/>
                </a:lnTo>
                <a:close/>
              </a:path>
            </a:pathLst>
          </a:custGeom>
          <a:solidFill>
            <a:srgbClr val="E0B39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5842133" y="4476135"/>
            <a:ext cx="1930400" cy="3410585"/>
            <a:chOff x="5842133" y="4476135"/>
            <a:chExt cx="1930400" cy="3410585"/>
          </a:xfrm>
        </p:grpSpPr>
        <p:sp>
          <p:nvSpPr>
            <p:cNvPr id="22" name="object 22"/>
            <p:cNvSpPr/>
            <p:nvPr/>
          </p:nvSpPr>
          <p:spPr>
            <a:xfrm>
              <a:off x="7200270" y="4476135"/>
              <a:ext cx="572135" cy="1211580"/>
            </a:xfrm>
            <a:custGeom>
              <a:avLst/>
              <a:gdLst/>
              <a:ahLst/>
              <a:cxnLst/>
              <a:rect l="l" t="t" r="r" b="b"/>
              <a:pathLst>
                <a:path w="572134" h="1211579">
                  <a:moveTo>
                    <a:pt x="572130" y="0"/>
                  </a:moveTo>
                  <a:lnTo>
                    <a:pt x="500189" y="29159"/>
                  </a:lnTo>
                  <a:lnTo>
                    <a:pt x="0" y="1211199"/>
                  </a:lnTo>
                  <a:lnTo>
                    <a:pt x="572130" y="1211199"/>
                  </a:lnTo>
                  <a:lnTo>
                    <a:pt x="572130" y="0"/>
                  </a:lnTo>
                  <a:close/>
                </a:path>
              </a:pathLst>
            </a:custGeom>
            <a:solidFill>
              <a:srgbClr val="E58F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919028" y="5687339"/>
              <a:ext cx="853440" cy="935355"/>
            </a:xfrm>
            <a:custGeom>
              <a:avLst/>
              <a:gdLst/>
              <a:ahLst/>
              <a:cxnLst/>
              <a:rect l="l" t="t" r="r" b="b"/>
              <a:pathLst>
                <a:path w="853440" h="935354">
                  <a:moveTo>
                    <a:pt x="853371" y="0"/>
                  </a:moveTo>
                  <a:lnTo>
                    <a:pt x="281254" y="0"/>
                  </a:lnTo>
                  <a:lnTo>
                    <a:pt x="0" y="664603"/>
                  </a:lnTo>
                  <a:lnTo>
                    <a:pt x="638924" y="934986"/>
                  </a:lnTo>
                  <a:lnTo>
                    <a:pt x="853371" y="720539"/>
                  </a:lnTo>
                  <a:lnTo>
                    <a:pt x="853371" y="0"/>
                  </a:lnTo>
                  <a:close/>
                </a:path>
              </a:pathLst>
            </a:custGeom>
            <a:solidFill>
              <a:srgbClr val="F6C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487763" y="4505313"/>
              <a:ext cx="1212850" cy="1182370"/>
            </a:xfrm>
            <a:custGeom>
              <a:avLst/>
              <a:gdLst/>
              <a:ahLst/>
              <a:cxnLst/>
              <a:rect l="l" t="t" r="r" b="b"/>
              <a:pathLst>
                <a:path w="1212850" h="1182370">
                  <a:moveTo>
                    <a:pt x="1212684" y="0"/>
                  </a:moveTo>
                  <a:lnTo>
                    <a:pt x="0" y="491540"/>
                  </a:lnTo>
                  <a:lnTo>
                    <a:pt x="12" y="1182027"/>
                  </a:lnTo>
                  <a:lnTo>
                    <a:pt x="712520" y="1182027"/>
                  </a:lnTo>
                  <a:lnTo>
                    <a:pt x="1212684" y="0"/>
                  </a:lnTo>
                  <a:close/>
                </a:path>
              </a:pathLst>
            </a:custGeom>
            <a:solidFill>
              <a:srgbClr val="F5D8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842133" y="4996850"/>
              <a:ext cx="645795" cy="690880"/>
            </a:xfrm>
            <a:custGeom>
              <a:avLst/>
              <a:gdLst/>
              <a:ahLst/>
              <a:cxnLst/>
              <a:rect l="l" t="t" r="r" b="b"/>
              <a:pathLst>
                <a:path w="645795" h="690879">
                  <a:moveTo>
                    <a:pt x="645642" y="0"/>
                  </a:moveTo>
                  <a:lnTo>
                    <a:pt x="0" y="261696"/>
                  </a:lnTo>
                  <a:lnTo>
                    <a:pt x="173812" y="690486"/>
                  </a:lnTo>
                  <a:lnTo>
                    <a:pt x="645629" y="690486"/>
                  </a:lnTo>
                  <a:lnTo>
                    <a:pt x="645642" y="0"/>
                  </a:lnTo>
                  <a:close/>
                </a:path>
              </a:pathLst>
            </a:custGeom>
            <a:solidFill>
              <a:srgbClr val="FAEF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87775" y="5687334"/>
              <a:ext cx="713105" cy="664845"/>
            </a:xfrm>
            <a:custGeom>
              <a:avLst/>
              <a:gdLst/>
              <a:ahLst/>
              <a:cxnLst/>
              <a:rect l="l" t="t" r="r" b="b"/>
              <a:pathLst>
                <a:path w="713104" h="664845">
                  <a:moveTo>
                    <a:pt x="712508" y="0"/>
                  </a:moveTo>
                  <a:lnTo>
                    <a:pt x="0" y="0"/>
                  </a:lnTo>
                  <a:lnTo>
                    <a:pt x="0" y="482155"/>
                  </a:lnTo>
                  <a:lnTo>
                    <a:pt x="431253" y="664641"/>
                  </a:lnTo>
                  <a:lnTo>
                    <a:pt x="712508" y="0"/>
                  </a:lnTo>
                  <a:close/>
                </a:path>
              </a:pathLst>
            </a:custGeom>
            <a:solidFill>
              <a:srgbClr val="FEF0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15941" y="5687336"/>
              <a:ext cx="472440" cy="482600"/>
            </a:xfrm>
            <a:custGeom>
              <a:avLst/>
              <a:gdLst/>
              <a:ahLst/>
              <a:cxnLst/>
              <a:rect l="l" t="t" r="r" b="b"/>
              <a:pathLst>
                <a:path w="472439" h="482600">
                  <a:moveTo>
                    <a:pt x="471830" y="0"/>
                  </a:moveTo>
                  <a:lnTo>
                    <a:pt x="0" y="0"/>
                  </a:lnTo>
                  <a:lnTo>
                    <a:pt x="138188" y="340969"/>
                  </a:lnTo>
                  <a:lnTo>
                    <a:pt x="471830" y="482155"/>
                  </a:lnTo>
                  <a:lnTo>
                    <a:pt x="471830" y="0"/>
                  </a:lnTo>
                  <a:close/>
                </a:path>
              </a:pathLst>
            </a:custGeom>
            <a:solidFill>
              <a:srgbClr val="FEF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075078" y="6622329"/>
              <a:ext cx="697865" cy="990600"/>
            </a:xfrm>
            <a:custGeom>
              <a:avLst/>
              <a:gdLst/>
              <a:ahLst/>
              <a:cxnLst/>
              <a:rect l="l" t="t" r="r" b="b"/>
              <a:pathLst>
                <a:path w="697865" h="990600">
                  <a:moveTo>
                    <a:pt x="482866" y="0"/>
                  </a:moveTo>
                  <a:lnTo>
                    <a:pt x="0" y="482866"/>
                  </a:lnTo>
                  <a:lnTo>
                    <a:pt x="507669" y="990549"/>
                  </a:lnTo>
                  <a:lnTo>
                    <a:pt x="697321" y="913670"/>
                  </a:lnTo>
                  <a:lnTo>
                    <a:pt x="697321" y="90740"/>
                  </a:lnTo>
                  <a:lnTo>
                    <a:pt x="482866" y="0"/>
                  </a:lnTo>
                  <a:close/>
                </a:path>
              </a:pathLst>
            </a:custGeom>
            <a:solidFill>
              <a:srgbClr val="F1DB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741471" y="6351952"/>
              <a:ext cx="816610" cy="753745"/>
            </a:xfrm>
            <a:custGeom>
              <a:avLst/>
              <a:gdLst/>
              <a:ahLst/>
              <a:cxnLst/>
              <a:rect l="l" t="t" r="r" b="b"/>
              <a:pathLst>
                <a:path w="816609" h="753745">
                  <a:moveTo>
                    <a:pt x="177558" y="25"/>
                  </a:moveTo>
                  <a:lnTo>
                    <a:pt x="0" y="419646"/>
                  </a:lnTo>
                  <a:lnTo>
                    <a:pt x="333603" y="753249"/>
                  </a:lnTo>
                  <a:lnTo>
                    <a:pt x="816482" y="270370"/>
                  </a:lnTo>
                  <a:lnTo>
                    <a:pt x="177558" y="0"/>
                  </a:lnTo>
                  <a:close/>
                </a:path>
              </a:pathLst>
            </a:custGeom>
            <a:solidFill>
              <a:srgbClr val="FF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730366" y="7105191"/>
              <a:ext cx="852805" cy="781685"/>
            </a:xfrm>
            <a:custGeom>
              <a:avLst/>
              <a:gdLst/>
              <a:ahLst/>
              <a:cxnLst/>
              <a:rect l="l" t="t" r="r" b="b"/>
              <a:pathLst>
                <a:path w="852804" h="781684">
                  <a:moveTo>
                    <a:pt x="344716" y="0"/>
                  </a:moveTo>
                  <a:lnTo>
                    <a:pt x="0" y="344741"/>
                  </a:lnTo>
                  <a:lnTo>
                    <a:pt x="177012" y="781431"/>
                  </a:lnTo>
                  <a:lnTo>
                    <a:pt x="852385" y="507682"/>
                  </a:lnTo>
                  <a:lnTo>
                    <a:pt x="344716" y="0"/>
                  </a:lnTo>
                  <a:close/>
                </a:path>
              </a:pathLst>
            </a:custGeom>
            <a:solidFill>
              <a:srgbClr val="FFF6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595366" y="6771593"/>
              <a:ext cx="480059" cy="678815"/>
            </a:xfrm>
            <a:custGeom>
              <a:avLst/>
              <a:gdLst/>
              <a:ahLst/>
              <a:cxnLst/>
              <a:rect l="l" t="t" r="r" b="b"/>
              <a:pathLst>
                <a:path w="480059" h="678815">
                  <a:moveTo>
                    <a:pt x="146100" y="0"/>
                  </a:moveTo>
                  <a:lnTo>
                    <a:pt x="0" y="345287"/>
                  </a:lnTo>
                  <a:lnTo>
                    <a:pt x="134988" y="678345"/>
                  </a:lnTo>
                  <a:lnTo>
                    <a:pt x="479704" y="333603"/>
                  </a:lnTo>
                  <a:lnTo>
                    <a:pt x="146100" y="0"/>
                  </a:lnTo>
                  <a:close/>
                </a:path>
              </a:pathLst>
            </a:custGeom>
            <a:solidFill>
              <a:srgbClr val="FFF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487770" y="6169492"/>
              <a:ext cx="431800" cy="602615"/>
            </a:xfrm>
            <a:custGeom>
              <a:avLst/>
              <a:gdLst/>
              <a:ahLst/>
              <a:cxnLst/>
              <a:rect l="l" t="t" r="r" b="b"/>
              <a:pathLst>
                <a:path w="431800" h="602615">
                  <a:moveTo>
                    <a:pt x="0" y="0"/>
                  </a:moveTo>
                  <a:lnTo>
                    <a:pt x="0" y="348399"/>
                  </a:lnTo>
                  <a:lnTo>
                    <a:pt x="253695" y="602107"/>
                  </a:lnTo>
                  <a:lnTo>
                    <a:pt x="431253" y="182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54129" y="6028307"/>
              <a:ext cx="334010" cy="489584"/>
            </a:xfrm>
            <a:custGeom>
              <a:avLst/>
              <a:gdLst/>
              <a:ahLst/>
              <a:cxnLst/>
              <a:rect l="l" t="t" r="r" b="b"/>
              <a:pathLst>
                <a:path w="334010" h="489584">
                  <a:moveTo>
                    <a:pt x="0" y="0"/>
                  </a:moveTo>
                  <a:lnTo>
                    <a:pt x="106311" y="262229"/>
                  </a:lnTo>
                  <a:lnTo>
                    <a:pt x="333641" y="489585"/>
                  </a:lnTo>
                  <a:lnTo>
                    <a:pt x="333641" y="141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B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487775" y="6517892"/>
              <a:ext cx="254000" cy="599440"/>
            </a:xfrm>
            <a:custGeom>
              <a:avLst/>
              <a:gdLst/>
              <a:ahLst/>
              <a:cxnLst/>
              <a:rect l="l" t="t" r="r" b="b"/>
              <a:pathLst>
                <a:path w="254000" h="599440">
                  <a:moveTo>
                    <a:pt x="0" y="0"/>
                  </a:moveTo>
                  <a:lnTo>
                    <a:pt x="0" y="333552"/>
                  </a:lnTo>
                  <a:lnTo>
                    <a:pt x="107594" y="598982"/>
                  </a:lnTo>
                  <a:lnTo>
                    <a:pt x="253695" y="2537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260445" y="6290538"/>
              <a:ext cx="227329" cy="561340"/>
            </a:xfrm>
            <a:custGeom>
              <a:avLst/>
              <a:gdLst/>
              <a:ahLst/>
              <a:cxnLst/>
              <a:rect l="l" t="t" r="r" b="b"/>
              <a:pathLst>
                <a:path w="227329" h="561340">
                  <a:moveTo>
                    <a:pt x="0" y="0"/>
                  </a:moveTo>
                  <a:lnTo>
                    <a:pt x="227317" y="560857"/>
                  </a:lnTo>
                  <a:lnTo>
                    <a:pt x="227317" y="227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0" y="6323801"/>
            <a:ext cx="4105910" cy="2199640"/>
            <a:chOff x="0" y="6323801"/>
            <a:chExt cx="4105910" cy="2199640"/>
          </a:xfrm>
        </p:grpSpPr>
        <p:sp>
          <p:nvSpPr>
            <p:cNvPr id="37" name="object 37"/>
            <p:cNvSpPr/>
            <p:nvPr/>
          </p:nvSpPr>
          <p:spPr>
            <a:xfrm>
              <a:off x="0" y="7077017"/>
              <a:ext cx="2576830" cy="1446530"/>
            </a:xfrm>
            <a:custGeom>
              <a:avLst/>
              <a:gdLst/>
              <a:ahLst/>
              <a:cxnLst/>
              <a:rect l="l" t="t" r="r" b="b"/>
              <a:pathLst>
                <a:path w="2576830" h="1446529">
                  <a:moveTo>
                    <a:pt x="1355751" y="0"/>
                  </a:moveTo>
                  <a:lnTo>
                    <a:pt x="1355624" y="25"/>
                  </a:lnTo>
                  <a:lnTo>
                    <a:pt x="0" y="537154"/>
                  </a:lnTo>
                  <a:lnTo>
                    <a:pt x="0" y="1446060"/>
                  </a:lnTo>
                  <a:lnTo>
                    <a:pt x="1646861" y="1446060"/>
                  </a:lnTo>
                  <a:lnTo>
                    <a:pt x="2576374" y="516534"/>
                  </a:lnTo>
                  <a:lnTo>
                    <a:pt x="1355726" y="25"/>
                  </a:lnTo>
                  <a:close/>
                </a:path>
              </a:pathLst>
            </a:custGeom>
            <a:solidFill>
              <a:srgbClr val="E0B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646854" y="7593552"/>
              <a:ext cx="1555750" cy="929640"/>
            </a:xfrm>
            <a:custGeom>
              <a:avLst/>
              <a:gdLst/>
              <a:ahLst/>
              <a:cxnLst/>
              <a:rect l="l" t="t" r="r" b="b"/>
              <a:pathLst>
                <a:path w="1555750" h="929640">
                  <a:moveTo>
                    <a:pt x="929525" y="0"/>
                  </a:moveTo>
                  <a:lnTo>
                    <a:pt x="0" y="929525"/>
                  </a:lnTo>
                  <a:lnTo>
                    <a:pt x="1274279" y="929525"/>
                  </a:lnTo>
                  <a:lnTo>
                    <a:pt x="1555534" y="264883"/>
                  </a:lnTo>
                  <a:lnTo>
                    <a:pt x="929525" y="0"/>
                  </a:lnTo>
                  <a:close/>
                </a:path>
              </a:pathLst>
            </a:custGeom>
            <a:solidFill>
              <a:srgbClr val="F6C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921132" y="7858446"/>
              <a:ext cx="731520" cy="664845"/>
            </a:xfrm>
            <a:custGeom>
              <a:avLst/>
              <a:gdLst/>
              <a:ahLst/>
              <a:cxnLst/>
              <a:rect l="l" t="t" r="r" b="b"/>
              <a:pathLst>
                <a:path w="731520" h="664845">
                  <a:moveTo>
                    <a:pt x="281254" y="0"/>
                  </a:moveTo>
                  <a:lnTo>
                    <a:pt x="0" y="664641"/>
                  </a:lnTo>
                  <a:lnTo>
                    <a:pt x="730897" y="664641"/>
                  </a:lnTo>
                  <a:lnTo>
                    <a:pt x="730897" y="190271"/>
                  </a:lnTo>
                  <a:lnTo>
                    <a:pt x="281254" y="0"/>
                  </a:lnTo>
                  <a:close/>
                </a:path>
              </a:pathLst>
            </a:custGeom>
            <a:solidFill>
              <a:srgbClr val="FEF0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652029" y="8048717"/>
              <a:ext cx="454025" cy="474980"/>
            </a:xfrm>
            <a:custGeom>
              <a:avLst/>
              <a:gdLst/>
              <a:ahLst/>
              <a:cxnLst/>
              <a:rect l="l" t="t" r="r" b="b"/>
              <a:pathLst>
                <a:path w="454025" h="474979">
                  <a:moveTo>
                    <a:pt x="0" y="0"/>
                  </a:moveTo>
                  <a:lnTo>
                    <a:pt x="0" y="474370"/>
                  </a:lnTo>
                  <a:lnTo>
                    <a:pt x="453453" y="474370"/>
                  </a:lnTo>
                  <a:lnTo>
                    <a:pt x="315264" y="1334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355754" y="6592230"/>
              <a:ext cx="1709420" cy="1001394"/>
            </a:xfrm>
            <a:custGeom>
              <a:avLst/>
              <a:gdLst/>
              <a:ahLst/>
              <a:cxnLst/>
              <a:rect l="l" t="t" r="r" b="b"/>
              <a:pathLst>
                <a:path w="1709420" h="1001395">
                  <a:moveTo>
                    <a:pt x="1196009" y="0"/>
                  </a:moveTo>
                  <a:lnTo>
                    <a:pt x="0" y="484784"/>
                  </a:lnTo>
                  <a:lnTo>
                    <a:pt x="1220622" y="1001318"/>
                  </a:lnTo>
                  <a:lnTo>
                    <a:pt x="1708975" y="512965"/>
                  </a:lnTo>
                  <a:lnTo>
                    <a:pt x="1196009" y="0"/>
                  </a:lnTo>
                  <a:close/>
                </a:path>
              </a:pathLst>
            </a:custGeom>
            <a:solidFill>
              <a:srgbClr val="F1DB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6374" y="7105191"/>
              <a:ext cx="809625" cy="753745"/>
            </a:xfrm>
            <a:custGeom>
              <a:avLst/>
              <a:gdLst/>
              <a:ahLst/>
              <a:cxnLst/>
              <a:rect l="l" t="t" r="r" b="b"/>
              <a:pathLst>
                <a:path w="809625" h="753745">
                  <a:moveTo>
                    <a:pt x="488353" y="0"/>
                  </a:moveTo>
                  <a:lnTo>
                    <a:pt x="0" y="488365"/>
                  </a:lnTo>
                  <a:lnTo>
                    <a:pt x="626008" y="753249"/>
                  </a:lnTo>
                  <a:lnTo>
                    <a:pt x="809040" y="320700"/>
                  </a:lnTo>
                  <a:lnTo>
                    <a:pt x="488353" y="0"/>
                  </a:lnTo>
                  <a:close/>
                </a:path>
              </a:pathLst>
            </a:custGeom>
            <a:solidFill>
              <a:srgbClr val="FF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51766" y="6323801"/>
              <a:ext cx="845185" cy="781685"/>
            </a:xfrm>
            <a:custGeom>
              <a:avLst/>
              <a:gdLst/>
              <a:ahLst/>
              <a:cxnLst/>
              <a:rect l="l" t="t" r="r" b="b"/>
              <a:pathLst>
                <a:path w="845185" h="781684">
                  <a:moveTo>
                    <a:pt x="662292" y="0"/>
                  </a:moveTo>
                  <a:lnTo>
                    <a:pt x="0" y="268439"/>
                  </a:lnTo>
                  <a:lnTo>
                    <a:pt x="512965" y="781392"/>
                  </a:lnTo>
                  <a:lnTo>
                    <a:pt x="844600" y="449757"/>
                  </a:lnTo>
                  <a:lnTo>
                    <a:pt x="662292" y="0"/>
                  </a:lnTo>
                  <a:close/>
                </a:path>
              </a:pathLst>
            </a:custGeom>
            <a:solidFill>
              <a:srgbClr val="FFF6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064732" y="6773559"/>
              <a:ext cx="461645" cy="652780"/>
            </a:xfrm>
            <a:custGeom>
              <a:avLst/>
              <a:gdLst/>
              <a:ahLst/>
              <a:cxnLst/>
              <a:rect l="l" t="t" r="r" b="b"/>
              <a:pathLst>
                <a:path w="461645" h="652779">
                  <a:moveTo>
                    <a:pt x="331635" y="0"/>
                  </a:moveTo>
                  <a:lnTo>
                    <a:pt x="0" y="331635"/>
                  </a:lnTo>
                  <a:lnTo>
                    <a:pt x="320687" y="652335"/>
                  </a:lnTo>
                  <a:lnTo>
                    <a:pt x="461314" y="319976"/>
                  </a:lnTo>
                  <a:lnTo>
                    <a:pt x="331635" y="0"/>
                  </a:lnTo>
                  <a:close/>
                </a:path>
              </a:pathLst>
            </a:custGeom>
            <a:solidFill>
              <a:srgbClr val="FFF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202383" y="7425897"/>
              <a:ext cx="450215" cy="622935"/>
            </a:xfrm>
            <a:custGeom>
              <a:avLst/>
              <a:gdLst/>
              <a:ahLst/>
              <a:cxnLst/>
              <a:rect l="l" t="t" r="r" b="b"/>
              <a:pathLst>
                <a:path w="450214" h="622934">
                  <a:moveTo>
                    <a:pt x="183045" y="0"/>
                  </a:moveTo>
                  <a:lnTo>
                    <a:pt x="0" y="432549"/>
                  </a:lnTo>
                  <a:lnTo>
                    <a:pt x="449643" y="622820"/>
                  </a:lnTo>
                  <a:lnTo>
                    <a:pt x="449643" y="266598"/>
                  </a:lnTo>
                  <a:lnTo>
                    <a:pt x="183045" y="0"/>
                  </a:lnTo>
                  <a:close/>
                </a:path>
              </a:pathLst>
            </a:custGeom>
            <a:solidFill>
              <a:srgbClr val="FFF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652027" y="7692495"/>
              <a:ext cx="315595" cy="490220"/>
            </a:xfrm>
            <a:custGeom>
              <a:avLst/>
              <a:gdLst/>
              <a:ahLst/>
              <a:cxnLst/>
              <a:rect l="l" t="t" r="r" b="b"/>
              <a:pathLst>
                <a:path w="315595" h="490220">
                  <a:moveTo>
                    <a:pt x="0" y="0"/>
                  </a:moveTo>
                  <a:lnTo>
                    <a:pt x="0" y="356222"/>
                  </a:lnTo>
                  <a:lnTo>
                    <a:pt x="315264" y="489623"/>
                  </a:lnTo>
                  <a:lnTo>
                    <a:pt x="196418" y="196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B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385432" y="7093539"/>
              <a:ext cx="266700" cy="599440"/>
            </a:xfrm>
            <a:custGeom>
              <a:avLst/>
              <a:gdLst/>
              <a:ahLst/>
              <a:cxnLst/>
              <a:rect l="l" t="t" r="r" b="b"/>
              <a:pathLst>
                <a:path w="266700" h="599440">
                  <a:moveTo>
                    <a:pt x="140614" y="0"/>
                  </a:moveTo>
                  <a:lnTo>
                    <a:pt x="0" y="332359"/>
                  </a:lnTo>
                  <a:lnTo>
                    <a:pt x="266598" y="598957"/>
                  </a:lnTo>
                  <a:lnTo>
                    <a:pt x="266598" y="310807"/>
                  </a:lnTo>
                  <a:lnTo>
                    <a:pt x="140614" y="0"/>
                  </a:lnTo>
                  <a:close/>
                </a:path>
              </a:pathLst>
            </a:custGeom>
            <a:solidFill>
              <a:srgbClr val="FFFF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652029" y="7404347"/>
              <a:ext cx="196850" cy="485140"/>
            </a:xfrm>
            <a:custGeom>
              <a:avLst/>
              <a:gdLst/>
              <a:ahLst/>
              <a:cxnLst/>
              <a:rect l="l" t="t" r="r" b="b"/>
              <a:pathLst>
                <a:path w="196850" h="485140">
                  <a:moveTo>
                    <a:pt x="0" y="0"/>
                  </a:moveTo>
                  <a:lnTo>
                    <a:pt x="0" y="288150"/>
                  </a:lnTo>
                  <a:lnTo>
                    <a:pt x="196418" y="4845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256160" y="0"/>
            <a:ext cx="5586095" cy="6323965"/>
            <a:chOff x="256160" y="0"/>
            <a:chExt cx="5586095" cy="6323965"/>
          </a:xfrm>
        </p:grpSpPr>
        <p:sp>
          <p:nvSpPr>
            <p:cNvPr id="50" name="object 50"/>
            <p:cNvSpPr/>
            <p:nvPr/>
          </p:nvSpPr>
          <p:spPr>
            <a:xfrm>
              <a:off x="662763" y="0"/>
              <a:ext cx="2989580" cy="3682365"/>
            </a:xfrm>
            <a:custGeom>
              <a:avLst/>
              <a:gdLst/>
              <a:ahLst/>
              <a:cxnLst/>
              <a:rect l="l" t="t" r="r" b="b"/>
              <a:pathLst>
                <a:path w="2989579" h="3682365">
                  <a:moveTo>
                    <a:pt x="2989266" y="0"/>
                  </a:moveTo>
                  <a:lnTo>
                    <a:pt x="0" y="0"/>
                  </a:lnTo>
                  <a:lnTo>
                    <a:pt x="2989266" y="3682156"/>
                  </a:lnTo>
                  <a:lnTo>
                    <a:pt x="2989266" y="0"/>
                  </a:lnTo>
                  <a:close/>
                </a:path>
              </a:pathLst>
            </a:custGeom>
            <a:solidFill>
              <a:srgbClr val="C6AB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652029" y="0"/>
              <a:ext cx="1437005" cy="4608195"/>
            </a:xfrm>
            <a:custGeom>
              <a:avLst/>
              <a:gdLst/>
              <a:ahLst/>
              <a:cxnLst/>
              <a:rect l="l" t="t" r="r" b="b"/>
              <a:pathLst>
                <a:path w="1437004" h="4608195">
                  <a:moveTo>
                    <a:pt x="130933" y="0"/>
                  </a:moveTo>
                  <a:lnTo>
                    <a:pt x="0" y="0"/>
                  </a:lnTo>
                  <a:lnTo>
                    <a:pt x="0" y="3682156"/>
                  </a:lnTo>
                  <a:lnTo>
                    <a:pt x="925786" y="4607943"/>
                  </a:lnTo>
                  <a:lnTo>
                    <a:pt x="1436865" y="3400229"/>
                  </a:lnTo>
                  <a:lnTo>
                    <a:pt x="130933" y="0"/>
                  </a:lnTo>
                  <a:close/>
                </a:path>
              </a:pathLst>
            </a:custGeom>
            <a:solidFill>
              <a:srgbClr val="E0DC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56160" y="0"/>
              <a:ext cx="3395979" cy="4969510"/>
            </a:xfrm>
            <a:custGeom>
              <a:avLst/>
              <a:gdLst/>
              <a:ahLst/>
              <a:cxnLst/>
              <a:rect l="l" t="t" r="r" b="b"/>
              <a:pathLst>
                <a:path w="3395979" h="4969510">
                  <a:moveTo>
                    <a:pt x="406605" y="0"/>
                  </a:moveTo>
                  <a:lnTo>
                    <a:pt x="0" y="0"/>
                  </a:lnTo>
                  <a:lnTo>
                    <a:pt x="2204661" y="4465453"/>
                  </a:lnTo>
                  <a:lnTo>
                    <a:pt x="3395870" y="4969516"/>
                  </a:lnTo>
                  <a:lnTo>
                    <a:pt x="3395870" y="3682155"/>
                  </a:lnTo>
                  <a:lnTo>
                    <a:pt x="406605" y="0"/>
                  </a:lnTo>
                  <a:close/>
                </a:path>
              </a:pathLst>
            </a:custGeom>
            <a:solidFill>
              <a:srgbClr val="F8E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652036" y="3682161"/>
              <a:ext cx="925830" cy="1565275"/>
            </a:xfrm>
            <a:custGeom>
              <a:avLst/>
              <a:gdLst/>
              <a:ahLst/>
              <a:cxnLst/>
              <a:rect l="l" t="t" r="r" b="b"/>
              <a:pathLst>
                <a:path w="925829" h="1565275">
                  <a:moveTo>
                    <a:pt x="0" y="0"/>
                  </a:moveTo>
                  <a:lnTo>
                    <a:pt x="0" y="1287360"/>
                  </a:lnTo>
                  <a:lnTo>
                    <a:pt x="655447" y="1564703"/>
                  </a:lnTo>
                  <a:lnTo>
                    <a:pt x="925779" y="925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F5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577842" y="3400224"/>
              <a:ext cx="996315" cy="1699895"/>
            </a:xfrm>
            <a:custGeom>
              <a:avLst/>
              <a:gdLst/>
              <a:ahLst/>
              <a:cxnLst/>
              <a:rect l="l" t="t" r="r" b="b"/>
              <a:pathLst>
                <a:path w="996314" h="1699895">
                  <a:moveTo>
                    <a:pt x="511048" y="0"/>
                  </a:moveTo>
                  <a:lnTo>
                    <a:pt x="0" y="1207731"/>
                  </a:lnTo>
                  <a:lnTo>
                    <a:pt x="492061" y="1699793"/>
                  </a:lnTo>
                  <a:lnTo>
                    <a:pt x="995832" y="1196009"/>
                  </a:lnTo>
                  <a:lnTo>
                    <a:pt x="511048" y="0"/>
                  </a:lnTo>
                  <a:close/>
                </a:path>
              </a:pathLst>
            </a:custGeom>
            <a:solidFill>
              <a:srgbClr val="EBED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069898" y="4596252"/>
              <a:ext cx="772795" cy="839469"/>
            </a:xfrm>
            <a:custGeom>
              <a:avLst/>
              <a:gdLst/>
              <a:ahLst/>
              <a:cxnLst/>
              <a:rect l="l" t="t" r="r" b="b"/>
              <a:pathLst>
                <a:path w="772795" h="839470">
                  <a:moveTo>
                    <a:pt x="503770" y="0"/>
                  </a:moveTo>
                  <a:lnTo>
                    <a:pt x="0" y="503770"/>
                  </a:lnTo>
                  <a:lnTo>
                    <a:pt x="335521" y="839292"/>
                  </a:lnTo>
                  <a:lnTo>
                    <a:pt x="772236" y="662292"/>
                  </a:lnTo>
                  <a:lnTo>
                    <a:pt x="503770" y="0"/>
                  </a:lnTo>
                  <a:close/>
                </a:path>
              </a:pathLst>
            </a:custGeom>
            <a:solidFill>
              <a:srgbClr val="FFFB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307475" y="4607956"/>
              <a:ext cx="762635" cy="822325"/>
            </a:xfrm>
            <a:custGeom>
              <a:avLst/>
              <a:gdLst/>
              <a:ahLst/>
              <a:cxnLst/>
              <a:rect l="l" t="t" r="r" b="b"/>
              <a:pathLst>
                <a:path w="762635" h="822325">
                  <a:moveTo>
                    <a:pt x="270370" y="0"/>
                  </a:moveTo>
                  <a:lnTo>
                    <a:pt x="0" y="638898"/>
                  </a:lnTo>
                  <a:lnTo>
                    <a:pt x="432562" y="821956"/>
                  </a:lnTo>
                  <a:lnTo>
                    <a:pt x="762431" y="492061"/>
                  </a:lnTo>
                  <a:lnTo>
                    <a:pt x="270370" y="0"/>
                  </a:lnTo>
                  <a:close/>
                </a:path>
              </a:pathLst>
            </a:custGeom>
            <a:solidFill>
              <a:srgbClr val="FFFF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740037" y="5100018"/>
              <a:ext cx="665480" cy="470534"/>
            </a:xfrm>
            <a:custGeom>
              <a:avLst/>
              <a:gdLst/>
              <a:ahLst/>
              <a:cxnLst/>
              <a:rect l="l" t="t" r="r" b="b"/>
              <a:pathLst>
                <a:path w="665479" h="470535">
                  <a:moveTo>
                    <a:pt x="329869" y="0"/>
                  </a:moveTo>
                  <a:lnTo>
                    <a:pt x="0" y="329869"/>
                  </a:lnTo>
                  <a:lnTo>
                    <a:pt x="332359" y="470509"/>
                  </a:lnTo>
                  <a:lnTo>
                    <a:pt x="665403" y="335521"/>
                  </a:lnTo>
                  <a:lnTo>
                    <a:pt x="3298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460820" y="4465457"/>
              <a:ext cx="1191260" cy="1222375"/>
            </a:xfrm>
            <a:custGeom>
              <a:avLst/>
              <a:gdLst/>
              <a:ahLst/>
              <a:cxnLst/>
              <a:rect l="l" t="t" r="r" b="b"/>
              <a:pathLst>
                <a:path w="1191260" h="1222375">
                  <a:moveTo>
                    <a:pt x="0" y="0"/>
                  </a:moveTo>
                  <a:lnTo>
                    <a:pt x="495274" y="1221879"/>
                  </a:lnTo>
                  <a:lnTo>
                    <a:pt x="1191209" y="1221879"/>
                  </a:lnTo>
                  <a:lnTo>
                    <a:pt x="1191209" y="5040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2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652024" y="4969520"/>
              <a:ext cx="655955" cy="718185"/>
            </a:xfrm>
            <a:custGeom>
              <a:avLst/>
              <a:gdLst/>
              <a:ahLst/>
              <a:cxnLst/>
              <a:rect l="l" t="t" r="r" b="b"/>
              <a:pathLst>
                <a:path w="655954" h="718185">
                  <a:moveTo>
                    <a:pt x="0" y="0"/>
                  </a:moveTo>
                  <a:lnTo>
                    <a:pt x="0" y="717816"/>
                  </a:lnTo>
                  <a:lnTo>
                    <a:pt x="469074" y="717816"/>
                  </a:lnTo>
                  <a:lnTo>
                    <a:pt x="655459" y="277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E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956095" y="5687333"/>
              <a:ext cx="695960" cy="636905"/>
            </a:xfrm>
            <a:custGeom>
              <a:avLst/>
              <a:gdLst/>
              <a:ahLst/>
              <a:cxnLst/>
              <a:rect l="l" t="t" r="r" b="b"/>
              <a:pathLst>
                <a:path w="695960" h="636904">
                  <a:moveTo>
                    <a:pt x="695934" y="0"/>
                  </a:moveTo>
                  <a:lnTo>
                    <a:pt x="0" y="0"/>
                  </a:lnTo>
                  <a:lnTo>
                    <a:pt x="257962" y="636473"/>
                  </a:lnTo>
                  <a:lnTo>
                    <a:pt x="695934" y="458939"/>
                  </a:lnTo>
                  <a:lnTo>
                    <a:pt x="695934" y="0"/>
                  </a:lnTo>
                  <a:close/>
                </a:path>
              </a:pathLst>
            </a:custGeom>
            <a:solidFill>
              <a:srgbClr val="FFF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652029" y="5687334"/>
              <a:ext cx="469265" cy="459105"/>
            </a:xfrm>
            <a:custGeom>
              <a:avLst/>
              <a:gdLst/>
              <a:ahLst/>
              <a:cxnLst/>
              <a:rect l="l" t="t" r="r" b="b"/>
              <a:pathLst>
                <a:path w="469264" h="459104">
                  <a:moveTo>
                    <a:pt x="469074" y="0"/>
                  </a:moveTo>
                  <a:lnTo>
                    <a:pt x="0" y="0"/>
                  </a:lnTo>
                  <a:lnTo>
                    <a:pt x="0" y="458939"/>
                  </a:lnTo>
                  <a:lnTo>
                    <a:pt x="331762" y="324446"/>
                  </a:lnTo>
                  <a:lnTo>
                    <a:pt x="469074" y="0"/>
                  </a:lnTo>
                  <a:close/>
                </a:path>
              </a:pathLst>
            </a:custGeom>
            <a:solidFill>
              <a:srgbClr val="FFF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121104" y="5246856"/>
              <a:ext cx="619125" cy="440690"/>
            </a:xfrm>
            <a:custGeom>
              <a:avLst/>
              <a:gdLst/>
              <a:ahLst/>
              <a:cxnLst/>
              <a:rect l="l" t="t" r="r" b="b"/>
              <a:pathLst>
                <a:path w="619125" h="440689">
                  <a:moveTo>
                    <a:pt x="186372" y="0"/>
                  </a:moveTo>
                  <a:lnTo>
                    <a:pt x="0" y="440474"/>
                  </a:lnTo>
                  <a:lnTo>
                    <a:pt x="361480" y="440474"/>
                  </a:lnTo>
                  <a:lnTo>
                    <a:pt x="618909" y="183032"/>
                  </a:lnTo>
                  <a:lnTo>
                    <a:pt x="186372" y="0"/>
                  </a:lnTo>
                  <a:close/>
                </a:path>
              </a:pathLst>
            </a:custGeom>
            <a:solidFill>
              <a:srgbClr val="FFFF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983799" y="5429910"/>
              <a:ext cx="1089025" cy="582295"/>
            </a:xfrm>
            <a:custGeom>
              <a:avLst/>
              <a:gdLst/>
              <a:ahLst/>
              <a:cxnLst/>
              <a:rect l="l" t="t" r="r" b="b"/>
              <a:pathLst>
                <a:path w="1089025" h="582295">
                  <a:moveTo>
                    <a:pt x="1088593" y="140627"/>
                  </a:moveTo>
                  <a:lnTo>
                    <a:pt x="756234" y="0"/>
                  </a:lnTo>
                  <a:lnTo>
                    <a:pt x="498792" y="257429"/>
                  </a:lnTo>
                  <a:lnTo>
                    <a:pt x="137299" y="257441"/>
                  </a:lnTo>
                  <a:lnTo>
                    <a:pt x="0" y="581863"/>
                  </a:lnTo>
                  <a:lnTo>
                    <a:pt x="293166" y="463067"/>
                  </a:lnTo>
                  <a:lnTo>
                    <a:pt x="800455" y="257429"/>
                  </a:lnTo>
                  <a:lnTo>
                    <a:pt x="1088593" y="1406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337150" y="7886613"/>
            <a:ext cx="1828800" cy="636905"/>
            <a:chOff x="5337150" y="7886613"/>
            <a:chExt cx="1828800" cy="636905"/>
          </a:xfrm>
        </p:grpSpPr>
        <p:sp>
          <p:nvSpPr>
            <p:cNvPr id="65" name="object 65"/>
            <p:cNvSpPr/>
            <p:nvPr/>
          </p:nvSpPr>
          <p:spPr>
            <a:xfrm>
              <a:off x="6487770" y="8523088"/>
              <a:ext cx="678180" cy="0"/>
            </a:xfrm>
            <a:custGeom>
              <a:avLst/>
              <a:gdLst/>
              <a:ahLst/>
              <a:cxnLst/>
              <a:rect l="l" t="t" r="r" b="b"/>
              <a:pathLst>
                <a:path w="678179">
                  <a:moveTo>
                    <a:pt x="677570" y="0"/>
                  </a:moveTo>
                  <a:lnTo>
                    <a:pt x="0" y="0"/>
                  </a:lnTo>
                </a:path>
              </a:pathLst>
            </a:custGeom>
            <a:solidFill>
              <a:srgbClr val="FEF2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000327" y="8523088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487438" y="0"/>
                  </a:moveTo>
                  <a:lnTo>
                    <a:pt x="0" y="0"/>
                  </a:lnTo>
                </a:path>
              </a:pathLst>
            </a:custGeom>
            <a:solidFill>
              <a:srgbClr val="FFFE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487776" y="7886613"/>
              <a:ext cx="678180" cy="636905"/>
            </a:xfrm>
            <a:custGeom>
              <a:avLst/>
              <a:gdLst/>
              <a:ahLst/>
              <a:cxnLst/>
              <a:rect l="l" t="t" r="r" b="b"/>
              <a:pathLst>
                <a:path w="678179" h="636904">
                  <a:moveTo>
                    <a:pt x="419595" y="0"/>
                  </a:moveTo>
                  <a:lnTo>
                    <a:pt x="0" y="170091"/>
                  </a:lnTo>
                  <a:lnTo>
                    <a:pt x="0" y="636473"/>
                  </a:lnTo>
                  <a:lnTo>
                    <a:pt x="677570" y="636473"/>
                  </a:lnTo>
                  <a:lnTo>
                    <a:pt x="419595" y="0"/>
                  </a:lnTo>
                  <a:close/>
                </a:path>
              </a:pathLst>
            </a:custGeom>
            <a:solidFill>
              <a:srgbClr val="FFF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000327" y="8056701"/>
              <a:ext cx="487680" cy="466725"/>
            </a:xfrm>
            <a:custGeom>
              <a:avLst/>
              <a:gdLst/>
              <a:ahLst/>
              <a:cxnLst/>
              <a:rect l="l" t="t" r="r" b="b"/>
              <a:pathLst>
                <a:path w="487679" h="466725">
                  <a:moveTo>
                    <a:pt x="487451" y="0"/>
                  </a:moveTo>
                  <a:lnTo>
                    <a:pt x="137299" y="141935"/>
                  </a:lnTo>
                  <a:lnTo>
                    <a:pt x="0" y="466382"/>
                  </a:lnTo>
                  <a:lnTo>
                    <a:pt x="487451" y="466382"/>
                  </a:lnTo>
                  <a:lnTo>
                    <a:pt x="487451" y="0"/>
                  </a:lnTo>
                  <a:close/>
                </a:path>
              </a:pathLst>
            </a:custGeom>
            <a:solidFill>
              <a:srgbClr val="FFF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337149" y="8198650"/>
              <a:ext cx="800735" cy="324485"/>
            </a:xfrm>
            <a:custGeom>
              <a:avLst/>
              <a:gdLst/>
              <a:ahLst/>
              <a:cxnLst/>
              <a:rect l="l" t="t" r="r" b="b"/>
              <a:pathLst>
                <a:path w="800735" h="324484">
                  <a:moveTo>
                    <a:pt x="538200" y="106273"/>
                  </a:moveTo>
                  <a:lnTo>
                    <a:pt x="0" y="324434"/>
                  </a:lnTo>
                  <a:lnTo>
                    <a:pt x="320052" y="324434"/>
                  </a:lnTo>
                  <a:lnTo>
                    <a:pt x="538200" y="106273"/>
                  </a:lnTo>
                  <a:close/>
                </a:path>
                <a:path w="800735" h="324484">
                  <a:moveTo>
                    <a:pt x="800455" y="0"/>
                  </a:moveTo>
                  <a:lnTo>
                    <a:pt x="538200" y="106286"/>
                  </a:lnTo>
                  <a:lnTo>
                    <a:pt x="320052" y="324434"/>
                  </a:lnTo>
                  <a:lnTo>
                    <a:pt x="663168" y="324446"/>
                  </a:lnTo>
                  <a:lnTo>
                    <a:pt x="8004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72401" y="5258546"/>
            <a:ext cx="1082040" cy="770255"/>
            <a:chOff x="5072401" y="5258546"/>
            <a:chExt cx="1082040" cy="770255"/>
          </a:xfrm>
        </p:grpSpPr>
        <p:sp>
          <p:nvSpPr>
            <p:cNvPr id="71" name="object 71"/>
            <p:cNvSpPr/>
            <p:nvPr/>
          </p:nvSpPr>
          <p:spPr>
            <a:xfrm>
              <a:off x="5405438" y="5258546"/>
              <a:ext cx="610870" cy="429259"/>
            </a:xfrm>
            <a:custGeom>
              <a:avLst/>
              <a:gdLst/>
              <a:ahLst/>
              <a:cxnLst/>
              <a:rect l="l" t="t" r="r" b="b"/>
              <a:pathLst>
                <a:path w="610870" h="429260">
                  <a:moveTo>
                    <a:pt x="436702" y="0"/>
                  </a:moveTo>
                  <a:lnTo>
                    <a:pt x="0" y="176999"/>
                  </a:lnTo>
                  <a:lnTo>
                    <a:pt x="251777" y="428790"/>
                  </a:lnTo>
                  <a:lnTo>
                    <a:pt x="610501" y="428790"/>
                  </a:lnTo>
                  <a:lnTo>
                    <a:pt x="436702" y="0"/>
                  </a:lnTo>
                  <a:close/>
                </a:path>
              </a:pathLst>
            </a:custGeom>
            <a:solidFill>
              <a:srgbClr val="FFFB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72392" y="5435549"/>
              <a:ext cx="1082040" cy="593090"/>
            </a:xfrm>
            <a:custGeom>
              <a:avLst/>
              <a:gdLst/>
              <a:ahLst/>
              <a:cxnLst/>
              <a:rect l="l" t="t" r="r" b="b"/>
              <a:pathLst>
                <a:path w="1082039" h="593089">
                  <a:moveTo>
                    <a:pt x="811377" y="478358"/>
                  </a:moveTo>
                  <a:lnTo>
                    <a:pt x="584809" y="251790"/>
                  </a:lnTo>
                  <a:lnTo>
                    <a:pt x="333032" y="0"/>
                  </a:lnTo>
                  <a:lnTo>
                    <a:pt x="0" y="134988"/>
                  </a:lnTo>
                  <a:lnTo>
                    <a:pt x="275971" y="251790"/>
                  </a:lnTo>
                  <a:lnTo>
                    <a:pt x="811377" y="478358"/>
                  </a:lnTo>
                  <a:close/>
                </a:path>
                <a:path w="1082039" h="593089">
                  <a:moveTo>
                    <a:pt x="1081735" y="592759"/>
                  </a:moveTo>
                  <a:lnTo>
                    <a:pt x="943546" y="251790"/>
                  </a:lnTo>
                  <a:lnTo>
                    <a:pt x="584822" y="251790"/>
                  </a:lnTo>
                  <a:lnTo>
                    <a:pt x="811377" y="478358"/>
                  </a:lnTo>
                  <a:lnTo>
                    <a:pt x="1081735" y="59275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" name="object 73"/>
          <p:cNvSpPr/>
          <p:nvPr/>
        </p:nvSpPr>
        <p:spPr>
          <a:xfrm>
            <a:off x="3967289" y="8182126"/>
            <a:ext cx="805815" cy="340995"/>
          </a:xfrm>
          <a:custGeom>
            <a:avLst/>
            <a:gdLst/>
            <a:ahLst/>
            <a:cxnLst/>
            <a:rect l="l" t="t" r="r" b="b"/>
            <a:pathLst>
              <a:path w="805814" h="340995">
                <a:moveTo>
                  <a:pt x="515302" y="340969"/>
                </a:moveTo>
                <a:lnTo>
                  <a:pt x="302260" y="127914"/>
                </a:lnTo>
                <a:lnTo>
                  <a:pt x="0" y="0"/>
                </a:lnTo>
                <a:lnTo>
                  <a:pt x="138201" y="340969"/>
                </a:lnTo>
                <a:lnTo>
                  <a:pt x="515302" y="340969"/>
                </a:lnTo>
                <a:close/>
              </a:path>
              <a:path w="805814" h="340995">
                <a:moveTo>
                  <a:pt x="805751" y="340956"/>
                </a:moveTo>
                <a:lnTo>
                  <a:pt x="302260" y="127914"/>
                </a:lnTo>
                <a:lnTo>
                  <a:pt x="515315" y="340956"/>
                </a:lnTo>
                <a:lnTo>
                  <a:pt x="805751" y="34095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" name="object 74"/>
          <p:cNvGrpSpPr/>
          <p:nvPr/>
        </p:nvGrpSpPr>
        <p:grpSpPr>
          <a:xfrm>
            <a:off x="3214057" y="6011777"/>
            <a:ext cx="770255" cy="1082040"/>
            <a:chOff x="3214057" y="6011777"/>
            <a:chExt cx="770255" cy="1082040"/>
          </a:xfrm>
        </p:grpSpPr>
        <p:sp>
          <p:nvSpPr>
            <p:cNvPr id="75" name="object 75"/>
            <p:cNvSpPr/>
            <p:nvPr/>
          </p:nvSpPr>
          <p:spPr>
            <a:xfrm>
              <a:off x="3214057" y="6146272"/>
              <a:ext cx="438150" cy="627380"/>
            </a:xfrm>
            <a:custGeom>
              <a:avLst/>
              <a:gdLst/>
              <a:ahLst/>
              <a:cxnLst/>
              <a:rect l="l" t="t" r="r" b="b"/>
              <a:pathLst>
                <a:path w="438150" h="627379">
                  <a:moveTo>
                    <a:pt x="437972" y="0"/>
                  </a:moveTo>
                  <a:lnTo>
                    <a:pt x="0" y="177533"/>
                  </a:lnTo>
                  <a:lnTo>
                    <a:pt x="182308" y="627291"/>
                  </a:lnTo>
                  <a:lnTo>
                    <a:pt x="437972" y="371627"/>
                  </a:lnTo>
                  <a:lnTo>
                    <a:pt x="437972" y="0"/>
                  </a:lnTo>
                  <a:close/>
                </a:path>
              </a:pathLst>
            </a:custGeom>
            <a:solidFill>
              <a:srgbClr val="FFFD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652028" y="6011777"/>
              <a:ext cx="332105" cy="506730"/>
            </a:xfrm>
            <a:custGeom>
              <a:avLst/>
              <a:gdLst/>
              <a:ahLst/>
              <a:cxnLst/>
              <a:rect l="l" t="t" r="r" b="b"/>
              <a:pathLst>
                <a:path w="332104" h="506729">
                  <a:moveTo>
                    <a:pt x="331762" y="0"/>
                  </a:moveTo>
                  <a:lnTo>
                    <a:pt x="0" y="134493"/>
                  </a:lnTo>
                  <a:lnTo>
                    <a:pt x="0" y="506120"/>
                  </a:lnTo>
                  <a:lnTo>
                    <a:pt x="203898" y="302221"/>
                  </a:lnTo>
                  <a:lnTo>
                    <a:pt x="262509" y="163690"/>
                  </a:lnTo>
                  <a:lnTo>
                    <a:pt x="331762" y="0"/>
                  </a:lnTo>
                  <a:close/>
                </a:path>
              </a:pathLst>
            </a:custGeom>
            <a:solidFill>
              <a:srgbClr val="FFFE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396365" y="6517893"/>
              <a:ext cx="255904" cy="575945"/>
            </a:xfrm>
            <a:custGeom>
              <a:avLst/>
              <a:gdLst/>
              <a:ahLst/>
              <a:cxnLst/>
              <a:rect l="l" t="t" r="r" b="b"/>
              <a:pathLst>
                <a:path w="255904" h="575945">
                  <a:moveTo>
                    <a:pt x="255663" y="0"/>
                  </a:moveTo>
                  <a:lnTo>
                    <a:pt x="0" y="255663"/>
                  </a:lnTo>
                  <a:lnTo>
                    <a:pt x="129692" y="575640"/>
                  </a:lnTo>
                  <a:lnTo>
                    <a:pt x="255663" y="277939"/>
                  </a:lnTo>
                  <a:lnTo>
                    <a:pt x="255663" y="0"/>
                  </a:lnTo>
                  <a:close/>
                </a:path>
              </a:pathLst>
            </a:custGeom>
            <a:solidFill>
              <a:srgbClr val="FFFE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652029" y="6314023"/>
              <a:ext cx="204470" cy="481965"/>
            </a:xfrm>
            <a:custGeom>
              <a:avLst/>
              <a:gdLst/>
              <a:ahLst/>
              <a:cxnLst/>
              <a:rect l="l" t="t" r="r" b="b"/>
              <a:pathLst>
                <a:path w="204470" h="481965">
                  <a:moveTo>
                    <a:pt x="203885" y="0"/>
                  </a:moveTo>
                  <a:lnTo>
                    <a:pt x="0" y="203873"/>
                  </a:lnTo>
                  <a:lnTo>
                    <a:pt x="0" y="481812"/>
                  </a:lnTo>
                  <a:lnTo>
                    <a:pt x="203885" y="0"/>
                  </a:lnTo>
                  <a:close/>
                </a:path>
              </a:pathLst>
            </a:custGeom>
            <a:solidFill>
              <a:srgbClr val="FFFF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" name="object 79"/>
          <p:cNvGrpSpPr/>
          <p:nvPr/>
        </p:nvGrpSpPr>
        <p:grpSpPr>
          <a:xfrm>
            <a:off x="6137624" y="7116883"/>
            <a:ext cx="770255" cy="1082040"/>
            <a:chOff x="6137624" y="7116883"/>
            <a:chExt cx="770255" cy="1082040"/>
          </a:xfrm>
        </p:grpSpPr>
        <p:sp>
          <p:nvSpPr>
            <p:cNvPr id="80" name="object 80"/>
            <p:cNvSpPr/>
            <p:nvPr/>
          </p:nvSpPr>
          <p:spPr>
            <a:xfrm>
              <a:off x="6487770" y="7449933"/>
              <a:ext cx="419734" cy="607060"/>
            </a:xfrm>
            <a:custGeom>
              <a:avLst/>
              <a:gdLst/>
              <a:ahLst/>
              <a:cxnLst/>
              <a:rect l="l" t="t" r="r" b="b"/>
              <a:pathLst>
                <a:path w="419734" h="607059">
                  <a:moveTo>
                    <a:pt x="242595" y="0"/>
                  </a:moveTo>
                  <a:lnTo>
                    <a:pt x="0" y="242570"/>
                  </a:lnTo>
                  <a:lnTo>
                    <a:pt x="0" y="606742"/>
                  </a:lnTo>
                  <a:lnTo>
                    <a:pt x="419607" y="436689"/>
                  </a:lnTo>
                  <a:lnTo>
                    <a:pt x="242595" y="0"/>
                  </a:lnTo>
                  <a:close/>
                </a:path>
              </a:pathLst>
            </a:custGeom>
            <a:solidFill>
              <a:srgbClr val="FFFD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137624" y="7692498"/>
              <a:ext cx="350520" cy="506730"/>
            </a:xfrm>
            <a:custGeom>
              <a:avLst/>
              <a:gdLst/>
              <a:ahLst/>
              <a:cxnLst/>
              <a:rect l="l" t="t" r="r" b="b"/>
              <a:pathLst>
                <a:path w="350520" h="506729">
                  <a:moveTo>
                    <a:pt x="350151" y="0"/>
                  </a:moveTo>
                  <a:lnTo>
                    <a:pt x="114401" y="235750"/>
                  </a:lnTo>
                  <a:lnTo>
                    <a:pt x="0" y="506145"/>
                  </a:lnTo>
                  <a:lnTo>
                    <a:pt x="350151" y="364210"/>
                  </a:lnTo>
                  <a:lnTo>
                    <a:pt x="350151" y="0"/>
                  </a:lnTo>
                  <a:close/>
                </a:path>
              </a:pathLst>
            </a:custGeom>
            <a:solidFill>
              <a:srgbClr val="FFFE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487775" y="7116883"/>
              <a:ext cx="243204" cy="575945"/>
            </a:xfrm>
            <a:custGeom>
              <a:avLst/>
              <a:gdLst/>
              <a:ahLst/>
              <a:cxnLst/>
              <a:rect l="l" t="t" r="r" b="b"/>
              <a:pathLst>
                <a:path w="243204" h="575945">
                  <a:moveTo>
                    <a:pt x="107594" y="0"/>
                  </a:moveTo>
                  <a:lnTo>
                    <a:pt x="0" y="254241"/>
                  </a:lnTo>
                  <a:lnTo>
                    <a:pt x="0" y="575614"/>
                  </a:lnTo>
                  <a:lnTo>
                    <a:pt x="242582" y="333044"/>
                  </a:lnTo>
                  <a:lnTo>
                    <a:pt x="107594" y="0"/>
                  </a:lnTo>
                  <a:close/>
                </a:path>
              </a:pathLst>
            </a:custGeom>
            <a:solidFill>
              <a:srgbClr val="FFFE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6252025" y="7371128"/>
              <a:ext cx="236220" cy="557530"/>
            </a:xfrm>
            <a:custGeom>
              <a:avLst/>
              <a:gdLst/>
              <a:ahLst/>
              <a:cxnLst/>
              <a:rect l="l" t="t" r="r" b="b"/>
              <a:pathLst>
                <a:path w="236220" h="557529">
                  <a:moveTo>
                    <a:pt x="235750" y="0"/>
                  </a:moveTo>
                  <a:lnTo>
                    <a:pt x="0" y="557110"/>
                  </a:lnTo>
                  <a:lnTo>
                    <a:pt x="235750" y="321373"/>
                  </a:lnTo>
                  <a:lnTo>
                    <a:pt x="235750" y="0"/>
                  </a:lnTo>
                  <a:close/>
                </a:path>
              </a:pathLst>
            </a:custGeom>
            <a:solidFill>
              <a:srgbClr val="FFFF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" name="object 84"/>
          <p:cNvSpPr/>
          <p:nvPr/>
        </p:nvSpPr>
        <p:spPr>
          <a:xfrm>
            <a:off x="5883784" y="5913906"/>
            <a:ext cx="377190" cy="377190"/>
          </a:xfrm>
          <a:custGeom>
            <a:avLst/>
            <a:gdLst/>
            <a:ahLst/>
            <a:cxnLst/>
            <a:rect l="l" t="t" r="r" b="b"/>
            <a:pathLst>
              <a:path w="377189" h="377189">
                <a:moveTo>
                  <a:pt x="0" y="0"/>
                </a:moveTo>
                <a:lnTo>
                  <a:pt x="376656" y="376631"/>
                </a:lnTo>
                <a:lnTo>
                  <a:pt x="270344" y="11440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848450" y="7888924"/>
            <a:ext cx="421640" cy="421640"/>
          </a:xfrm>
          <a:custGeom>
            <a:avLst/>
            <a:gdLst/>
            <a:ahLst/>
            <a:cxnLst/>
            <a:rect l="l" t="t" r="r" b="b"/>
            <a:pathLst>
              <a:path w="421639" h="421640">
                <a:moveTo>
                  <a:pt x="0" y="0"/>
                </a:moveTo>
                <a:lnTo>
                  <a:pt x="118846" y="293192"/>
                </a:lnTo>
                <a:lnTo>
                  <a:pt x="421106" y="42110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855939" y="5892968"/>
            <a:ext cx="421640" cy="421640"/>
          </a:xfrm>
          <a:custGeom>
            <a:avLst/>
            <a:gdLst/>
            <a:ahLst/>
            <a:cxnLst/>
            <a:rect l="l" t="t" r="r" b="b"/>
            <a:pathLst>
              <a:path w="421639" h="421639">
                <a:moveTo>
                  <a:pt x="421030" y="0"/>
                </a:moveTo>
                <a:lnTo>
                  <a:pt x="127863" y="118783"/>
                </a:lnTo>
                <a:lnTo>
                  <a:pt x="58597" y="282498"/>
                </a:lnTo>
                <a:lnTo>
                  <a:pt x="0" y="421030"/>
                </a:lnTo>
                <a:lnTo>
                  <a:pt x="42103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875360" y="7928268"/>
            <a:ext cx="377190" cy="377190"/>
          </a:xfrm>
          <a:custGeom>
            <a:avLst/>
            <a:gdLst/>
            <a:ahLst/>
            <a:cxnLst/>
            <a:rect l="l" t="t" r="r" b="b"/>
            <a:pathLst>
              <a:path w="377189" h="377190">
                <a:moveTo>
                  <a:pt x="376669" y="0"/>
                </a:moveTo>
                <a:lnTo>
                  <a:pt x="0" y="376656"/>
                </a:lnTo>
                <a:lnTo>
                  <a:pt x="262255" y="270370"/>
                </a:lnTo>
                <a:lnTo>
                  <a:pt x="37666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784264" y="5570534"/>
            <a:ext cx="564515" cy="116839"/>
          </a:xfrm>
          <a:custGeom>
            <a:avLst/>
            <a:gdLst/>
            <a:ahLst/>
            <a:cxnLst/>
            <a:rect l="l" t="t" r="r" b="b"/>
            <a:pathLst>
              <a:path w="564514" h="116839">
                <a:moveTo>
                  <a:pt x="288137" y="0"/>
                </a:moveTo>
                <a:lnTo>
                  <a:pt x="0" y="116801"/>
                </a:lnTo>
                <a:lnTo>
                  <a:pt x="564095" y="116801"/>
                </a:lnTo>
                <a:lnTo>
                  <a:pt x="28813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526059" y="6795838"/>
            <a:ext cx="126364" cy="608965"/>
          </a:xfrm>
          <a:custGeom>
            <a:avLst/>
            <a:gdLst/>
            <a:ahLst/>
            <a:cxnLst/>
            <a:rect l="l" t="t" r="r" b="b"/>
            <a:pathLst>
              <a:path w="126364" h="608965">
                <a:moveTo>
                  <a:pt x="125971" y="0"/>
                </a:moveTo>
                <a:lnTo>
                  <a:pt x="0" y="297700"/>
                </a:lnTo>
                <a:lnTo>
                  <a:pt x="125971" y="608507"/>
                </a:lnTo>
                <a:lnTo>
                  <a:pt x="125971" y="0"/>
                </a:lnTo>
                <a:close/>
              </a:path>
            </a:pathLst>
          </a:custGeom>
          <a:solidFill>
            <a:srgbClr val="FFFF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0" name="object 90"/>
          <p:cNvGrpSpPr/>
          <p:nvPr/>
        </p:nvGrpSpPr>
        <p:grpSpPr>
          <a:xfrm>
            <a:off x="0" y="5687338"/>
            <a:ext cx="7772400" cy="4371340"/>
            <a:chOff x="0" y="5687338"/>
            <a:chExt cx="7772400" cy="4371340"/>
          </a:xfrm>
        </p:grpSpPr>
        <p:sp>
          <p:nvSpPr>
            <p:cNvPr id="91" name="object 91"/>
            <p:cNvSpPr/>
            <p:nvPr/>
          </p:nvSpPr>
          <p:spPr>
            <a:xfrm>
              <a:off x="6487776" y="6851444"/>
              <a:ext cx="107950" cy="520065"/>
            </a:xfrm>
            <a:custGeom>
              <a:avLst/>
              <a:gdLst/>
              <a:ahLst/>
              <a:cxnLst/>
              <a:rect l="l" t="t" r="r" b="b"/>
              <a:pathLst>
                <a:path w="107950" h="520065">
                  <a:moveTo>
                    <a:pt x="0" y="0"/>
                  </a:moveTo>
                  <a:lnTo>
                    <a:pt x="0" y="519684"/>
                  </a:lnTo>
                  <a:lnTo>
                    <a:pt x="107594" y="265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652030" y="5687338"/>
              <a:ext cx="2835910" cy="2835910"/>
            </a:xfrm>
            <a:custGeom>
              <a:avLst/>
              <a:gdLst/>
              <a:ahLst/>
              <a:cxnLst/>
              <a:rect l="l" t="t" r="r" b="b"/>
              <a:pathLst>
                <a:path w="2835910" h="2835909">
                  <a:moveTo>
                    <a:pt x="1696339" y="0"/>
                  </a:moveTo>
                  <a:lnTo>
                    <a:pt x="1132230" y="0"/>
                  </a:lnTo>
                  <a:lnTo>
                    <a:pt x="624941" y="205625"/>
                  </a:lnTo>
                  <a:lnTo>
                    <a:pt x="203911" y="626668"/>
                  </a:lnTo>
                  <a:lnTo>
                    <a:pt x="0" y="1108494"/>
                  </a:lnTo>
                  <a:lnTo>
                    <a:pt x="0" y="1717001"/>
                  </a:lnTo>
                  <a:lnTo>
                    <a:pt x="196418" y="2201583"/>
                  </a:lnTo>
                  <a:lnTo>
                    <a:pt x="617524" y="2622702"/>
                  </a:lnTo>
                  <a:lnTo>
                    <a:pt x="1121016" y="2835744"/>
                  </a:lnTo>
                  <a:lnTo>
                    <a:pt x="1685112" y="2835744"/>
                  </a:lnTo>
                  <a:lnTo>
                    <a:pt x="2223312" y="2617584"/>
                  </a:lnTo>
                  <a:lnTo>
                    <a:pt x="2599994" y="2240902"/>
                  </a:lnTo>
                  <a:lnTo>
                    <a:pt x="2835744" y="1683791"/>
                  </a:lnTo>
                  <a:lnTo>
                    <a:pt x="2835744" y="1164107"/>
                  </a:lnTo>
                  <a:lnTo>
                    <a:pt x="2608402" y="603224"/>
                  </a:lnTo>
                  <a:lnTo>
                    <a:pt x="2231745" y="226567"/>
                  </a:lnTo>
                  <a:lnTo>
                    <a:pt x="16963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0" y="8329015"/>
              <a:ext cx="7772400" cy="1729739"/>
            </a:xfrm>
            <a:custGeom>
              <a:avLst/>
              <a:gdLst/>
              <a:ahLst/>
              <a:cxnLst/>
              <a:rect l="l" t="t" r="r" b="b"/>
              <a:pathLst>
                <a:path w="7772400" h="1729740">
                  <a:moveTo>
                    <a:pt x="7772400" y="27749"/>
                  </a:moveTo>
                  <a:lnTo>
                    <a:pt x="6896379" y="27749"/>
                  </a:lnTo>
                  <a:lnTo>
                    <a:pt x="6896379" y="0"/>
                  </a:lnTo>
                  <a:lnTo>
                    <a:pt x="6300101" y="0"/>
                  </a:lnTo>
                  <a:lnTo>
                    <a:pt x="6300101" y="27749"/>
                  </a:lnTo>
                  <a:lnTo>
                    <a:pt x="0" y="27749"/>
                  </a:lnTo>
                  <a:lnTo>
                    <a:pt x="0" y="1729384"/>
                  </a:lnTo>
                  <a:lnTo>
                    <a:pt x="7772400" y="1729384"/>
                  </a:lnTo>
                  <a:lnTo>
                    <a:pt x="7772400" y="27749"/>
                  </a:lnTo>
                  <a:close/>
                </a:path>
              </a:pathLst>
            </a:custGeom>
            <a:solidFill>
              <a:srgbClr val="8A1B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57202" y="8676775"/>
              <a:ext cx="914448" cy="924426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899769" y="8686812"/>
              <a:ext cx="3415203" cy="914389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6300101" y="8288185"/>
              <a:ext cx="596900" cy="68580"/>
            </a:xfrm>
            <a:custGeom>
              <a:avLst/>
              <a:gdLst/>
              <a:ahLst/>
              <a:cxnLst/>
              <a:rect l="l" t="t" r="r" b="b"/>
              <a:pathLst>
                <a:path w="596900" h="68579">
                  <a:moveTo>
                    <a:pt x="596290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596290" y="68579"/>
                  </a:lnTo>
                  <a:lnTo>
                    <a:pt x="596290" y="0"/>
                  </a:lnTo>
                  <a:close/>
                </a:path>
              </a:pathLst>
            </a:custGeom>
            <a:solidFill>
              <a:srgbClr val="C6AB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172079" y="8288185"/>
              <a:ext cx="518795" cy="68580"/>
            </a:xfrm>
            <a:custGeom>
              <a:avLst/>
              <a:gdLst/>
              <a:ahLst/>
              <a:cxnLst/>
              <a:rect l="l" t="t" r="r" b="b"/>
              <a:pathLst>
                <a:path w="518795" h="68579">
                  <a:moveTo>
                    <a:pt x="518223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518223" y="68579"/>
                  </a:lnTo>
                  <a:lnTo>
                    <a:pt x="518223" y="0"/>
                  </a:lnTo>
                  <a:close/>
                </a:path>
              </a:pathLst>
            </a:custGeom>
            <a:solidFill>
              <a:srgbClr val="616F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90302" y="8288185"/>
              <a:ext cx="2609850" cy="68580"/>
            </a:xfrm>
            <a:custGeom>
              <a:avLst/>
              <a:gdLst/>
              <a:ahLst/>
              <a:cxnLst/>
              <a:rect l="l" t="t" r="r" b="b"/>
              <a:pathLst>
                <a:path w="2609850" h="68579">
                  <a:moveTo>
                    <a:pt x="2609799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2609799" y="68579"/>
                  </a:lnTo>
                  <a:lnTo>
                    <a:pt x="2609799" y="0"/>
                  </a:lnTo>
                  <a:close/>
                </a:path>
              </a:pathLst>
            </a:custGeom>
            <a:solidFill>
              <a:srgbClr val="5273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0" y="8288172"/>
              <a:ext cx="932180" cy="68580"/>
            </a:xfrm>
            <a:custGeom>
              <a:avLst/>
              <a:gdLst/>
              <a:ahLst/>
              <a:cxnLst/>
              <a:rect l="l" t="t" r="r" b="b"/>
              <a:pathLst>
                <a:path w="932180" h="68579">
                  <a:moveTo>
                    <a:pt x="931875" y="0"/>
                  </a:moveTo>
                  <a:lnTo>
                    <a:pt x="0" y="0"/>
                  </a:lnTo>
                  <a:lnTo>
                    <a:pt x="0" y="68580"/>
                  </a:lnTo>
                  <a:lnTo>
                    <a:pt x="931875" y="68580"/>
                  </a:lnTo>
                  <a:lnTo>
                    <a:pt x="931875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385620" y="8288185"/>
              <a:ext cx="1464310" cy="68580"/>
            </a:xfrm>
            <a:custGeom>
              <a:avLst/>
              <a:gdLst/>
              <a:ahLst/>
              <a:cxnLst/>
              <a:rect l="l" t="t" r="r" b="b"/>
              <a:pathLst>
                <a:path w="1464310" h="68579">
                  <a:moveTo>
                    <a:pt x="1464106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1464106" y="68579"/>
                  </a:lnTo>
                  <a:lnTo>
                    <a:pt x="1464106" y="0"/>
                  </a:lnTo>
                  <a:close/>
                </a:path>
              </a:pathLst>
            </a:custGeom>
            <a:solidFill>
              <a:srgbClr val="B155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31875" y="8288185"/>
              <a:ext cx="454025" cy="68580"/>
            </a:xfrm>
            <a:custGeom>
              <a:avLst/>
              <a:gdLst/>
              <a:ahLst/>
              <a:cxnLst/>
              <a:rect l="l" t="t" r="r" b="b"/>
              <a:pathLst>
                <a:path w="454025" h="68579">
                  <a:moveTo>
                    <a:pt x="453745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453745" y="68579"/>
                  </a:lnTo>
                  <a:lnTo>
                    <a:pt x="453745" y="0"/>
                  </a:lnTo>
                  <a:close/>
                </a:path>
              </a:pathLst>
            </a:custGeom>
            <a:solidFill>
              <a:srgbClr val="BCAE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849727" y="8288185"/>
              <a:ext cx="322580" cy="68580"/>
            </a:xfrm>
            <a:custGeom>
              <a:avLst/>
              <a:gdLst/>
              <a:ahLst/>
              <a:cxnLst/>
              <a:rect l="l" t="t" r="r" b="b"/>
              <a:pathLst>
                <a:path w="322580" h="68579">
                  <a:moveTo>
                    <a:pt x="322351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322351" y="68579"/>
                  </a:lnTo>
                  <a:lnTo>
                    <a:pt x="322351" y="0"/>
                  </a:lnTo>
                  <a:close/>
                </a:path>
              </a:pathLst>
            </a:custGeom>
            <a:solidFill>
              <a:srgbClr val="D6BE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6896379" y="8288172"/>
              <a:ext cx="876300" cy="69215"/>
            </a:xfrm>
            <a:custGeom>
              <a:avLst/>
              <a:gdLst/>
              <a:ahLst/>
              <a:cxnLst/>
              <a:rect l="l" t="t" r="r" b="b"/>
              <a:pathLst>
                <a:path w="876300" h="69215">
                  <a:moveTo>
                    <a:pt x="876020" y="0"/>
                  </a:moveTo>
                  <a:lnTo>
                    <a:pt x="0" y="0"/>
                  </a:lnTo>
                  <a:lnTo>
                    <a:pt x="0" y="68592"/>
                  </a:lnTo>
                  <a:lnTo>
                    <a:pt x="876020" y="68592"/>
                  </a:lnTo>
                  <a:lnTo>
                    <a:pt x="876020" y="0"/>
                  </a:lnTo>
                  <a:close/>
                </a:path>
              </a:pathLst>
            </a:custGeom>
            <a:solidFill>
              <a:srgbClr val="B56C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0" y="713994"/>
            <a:ext cx="7772400" cy="2577465"/>
          </a:xfrm>
          <a:custGeom>
            <a:avLst/>
            <a:gdLst/>
            <a:ahLst/>
            <a:cxnLst/>
            <a:rect l="l" t="t" r="r" b="b"/>
            <a:pathLst>
              <a:path w="7772400" h="2577465">
                <a:moveTo>
                  <a:pt x="0" y="0"/>
                </a:moveTo>
                <a:lnTo>
                  <a:pt x="0" y="2577083"/>
                </a:lnTo>
                <a:lnTo>
                  <a:pt x="7772400" y="2577083"/>
                </a:lnTo>
                <a:lnTo>
                  <a:pt x="7772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89999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3555743" y="5593638"/>
            <a:ext cx="3749040" cy="16097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400" b="1" spc="-105" dirty="0">
                <a:solidFill>
                  <a:srgbClr val="616F57"/>
                </a:solidFill>
                <a:latin typeface="Arial"/>
                <a:cs typeface="Arial"/>
              </a:rPr>
              <a:t>TIP</a:t>
            </a:r>
            <a:r>
              <a:rPr sz="10400" b="1" spc="-1470" dirty="0">
                <a:solidFill>
                  <a:srgbClr val="616F57"/>
                </a:solidFill>
                <a:latin typeface="Arial"/>
                <a:cs typeface="Arial"/>
              </a:rPr>
              <a:t> </a:t>
            </a:r>
            <a:r>
              <a:rPr sz="10400" b="1" spc="180" dirty="0">
                <a:solidFill>
                  <a:srgbClr val="616F57"/>
                </a:solidFill>
                <a:latin typeface="Arial"/>
                <a:cs typeface="Arial"/>
              </a:rPr>
              <a:t>59</a:t>
            </a:r>
            <a:endParaRPr sz="104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0" y="713994"/>
            <a:ext cx="7772400" cy="2577465"/>
          </a:xfrm>
          <a:prstGeom prst="rect">
            <a:avLst/>
          </a:prstGeom>
          <a:ln w="38100">
            <a:solidFill>
              <a:srgbClr val="8A1B1B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2100">
              <a:latin typeface="Times New Roman"/>
              <a:cs typeface="Times New Roman"/>
            </a:endParaRPr>
          </a:p>
          <a:p>
            <a:pPr marL="495300">
              <a:lnSpc>
                <a:spcPts val="2110"/>
              </a:lnSpc>
              <a:spcBef>
                <a:spcPts val="1205"/>
              </a:spcBef>
            </a:pPr>
            <a:r>
              <a:rPr sz="1900" b="1" dirty="0">
                <a:solidFill>
                  <a:srgbClr val="8A1B1B"/>
                </a:solidFill>
                <a:latin typeface="Arial"/>
                <a:cs typeface="Arial"/>
              </a:rPr>
              <a:t>A </a:t>
            </a:r>
            <a:r>
              <a:rPr sz="1900" b="1" spc="70" dirty="0">
                <a:solidFill>
                  <a:srgbClr val="8A1B1B"/>
                </a:solidFill>
                <a:latin typeface="Arial"/>
                <a:cs typeface="Arial"/>
              </a:rPr>
              <a:t>TreATmenT </a:t>
            </a:r>
            <a:r>
              <a:rPr sz="1900" b="1" spc="140" dirty="0">
                <a:solidFill>
                  <a:srgbClr val="8A1B1B"/>
                </a:solidFill>
                <a:latin typeface="Arial"/>
                <a:cs typeface="Arial"/>
              </a:rPr>
              <a:t>ImprovemenT</a:t>
            </a:r>
            <a:r>
              <a:rPr sz="1900" b="1" spc="-280" dirty="0">
                <a:solidFill>
                  <a:srgbClr val="8A1B1B"/>
                </a:solidFill>
                <a:latin typeface="Arial"/>
                <a:cs typeface="Arial"/>
              </a:rPr>
              <a:t> </a:t>
            </a:r>
            <a:r>
              <a:rPr sz="1900" b="1" spc="305" dirty="0">
                <a:solidFill>
                  <a:srgbClr val="8A1B1B"/>
                </a:solidFill>
                <a:latin typeface="Arial"/>
                <a:cs typeface="Arial"/>
              </a:rPr>
              <a:t>proTocol</a:t>
            </a:r>
            <a:endParaRPr sz="1900">
              <a:latin typeface="Arial"/>
              <a:cs typeface="Arial"/>
            </a:endParaRPr>
          </a:p>
          <a:p>
            <a:pPr marL="445134" marR="1504950" indent="11430">
              <a:lnSpc>
                <a:spcPts val="5500"/>
              </a:lnSpc>
              <a:spcBef>
                <a:spcPts val="535"/>
              </a:spcBef>
            </a:pPr>
            <a:r>
              <a:rPr sz="5100" b="1" spc="-10" dirty="0">
                <a:solidFill>
                  <a:srgbClr val="231F20"/>
                </a:solidFill>
                <a:latin typeface="Arial"/>
                <a:cs typeface="Arial"/>
              </a:rPr>
              <a:t>Improving </a:t>
            </a:r>
            <a:r>
              <a:rPr sz="5100" b="1" spc="25" dirty="0">
                <a:solidFill>
                  <a:srgbClr val="231F20"/>
                </a:solidFill>
                <a:latin typeface="Arial"/>
                <a:cs typeface="Arial"/>
              </a:rPr>
              <a:t>Cultural  </a:t>
            </a:r>
            <a:r>
              <a:rPr sz="5100" b="1" spc="15" dirty="0">
                <a:solidFill>
                  <a:srgbClr val="231F20"/>
                </a:solidFill>
                <a:latin typeface="Arial"/>
                <a:cs typeface="Arial"/>
              </a:rPr>
              <a:t>Competence</a:t>
            </a:r>
            <a:endParaRPr sz="5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81888"/>
            <a:ext cx="2812415" cy="6852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942340">
              <a:lnSpc>
                <a:spcPct val="100000"/>
              </a:lnSpc>
              <a:spcBef>
                <a:spcPts val="1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Mary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Beth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Johnson,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M.S.W.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2700" marR="440055" indent="12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Technology Transfer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Missouri—Kansas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Kansas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City,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MO</a:t>
            </a:r>
            <a:endParaRPr sz="1200">
              <a:latin typeface="Times New Roman"/>
              <a:cs typeface="Times New Roman"/>
            </a:endParaRPr>
          </a:p>
          <a:p>
            <a:pPr marL="18415" marR="1407795">
              <a:lnSpc>
                <a:spcPct val="100000"/>
              </a:lnSpc>
              <a:spcBef>
                <a:spcPts val="800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Eduardo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Lopez,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B.S.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Producer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22225">
              <a:lnSpc>
                <a:spcPct val="100000"/>
              </a:lnSpc>
              <a:spcBef>
                <a:spcPts val="79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Holly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Massett,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Ph.D.</a:t>
            </a:r>
            <a:endParaRPr sz="1200">
              <a:latin typeface="Times New Roman"/>
              <a:cs typeface="Times New Roman"/>
            </a:endParaRPr>
          </a:p>
          <a:p>
            <a:pPr marL="20320" marR="361315" indent="-63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Academy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Development  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18415" marR="1506855" indent="63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Diane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Miller,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Chief</a:t>
            </a:r>
            <a:endParaRPr sz="1200">
              <a:latin typeface="Times New Roman"/>
              <a:cs typeface="Times New Roman"/>
            </a:endParaRPr>
          </a:p>
          <a:p>
            <a:pPr marL="17780" marR="574040" indent="-57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Scientific Communications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Branch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12700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endParaRPr sz="1200">
              <a:latin typeface="Times New Roman"/>
              <a:cs typeface="Times New Roman"/>
            </a:endParaRPr>
          </a:p>
          <a:p>
            <a:pPr marL="12700" marR="1043940" indent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Bethesda,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6510" marR="706120" indent="5715">
              <a:lnSpc>
                <a:spcPct val="100000"/>
              </a:lnSpc>
              <a:spcBef>
                <a:spcPts val="80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Harry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Montoya,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M.A.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President/Chief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 Officer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Cultures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Española,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NM</a:t>
            </a:r>
            <a:endParaRPr sz="1200">
              <a:latin typeface="Times New Roman"/>
              <a:cs typeface="Times New Roman"/>
            </a:endParaRPr>
          </a:p>
          <a:p>
            <a:pPr marL="19050" marR="1337945" indent="-5080">
              <a:lnSpc>
                <a:spcPct val="100000"/>
              </a:lnSpc>
              <a:spcBef>
                <a:spcPts val="79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Richard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Ries,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M.D.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Director/Professor</a:t>
            </a:r>
            <a:endParaRPr sz="1200">
              <a:latin typeface="Times New Roman"/>
              <a:cs typeface="Times New Roman"/>
            </a:endParaRPr>
          </a:p>
          <a:p>
            <a:pPr marL="19050" marR="64325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Outpatient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Seattle,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WA</a:t>
            </a:r>
            <a:endParaRPr sz="1200">
              <a:latin typeface="Times New Roman"/>
              <a:cs typeface="Times New Roman"/>
            </a:endParaRPr>
          </a:p>
          <a:p>
            <a:pPr marL="14604" marR="890905" indent="4445">
              <a:lnSpc>
                <a:spcPct val="100000"/>
              </a:lnSpc>
              <a:spcBef>
                <a:spcPts val="80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Gloria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Rodriguez,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D.S.W.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Scientist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Division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31445" marR="5080" indent="-113664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Jersey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Trenton,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808" y="881888"/>
            <a:ext cx="2786380" cy="7624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495">
              <a:lnSpc>
                <a:spcPct val="100000"/>
              </a:lnSpc>
              <a:spcBef>
                <a:spcPts val="10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Everett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Rogers,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Ph.D.</a:t>
            </a:r>
            <a:endParaRPr sz="1200">
              <a:latin typeface="Times New Roman"/>
              <a:cs typeface="Times New Roman"/>
            </a:endParaRPr>
          </a:p>
          <a:p>
            <a:pPr marL="13335" marR="414655" indent="1016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Communications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Hopkins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4130" marR="767715" indent="-1143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Jean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Slutsky,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P.A.,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M.S.P.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H.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</a:t>
            </a:r>
            <a:endParaRPr sz="1200">
              <a:latin typeface="Times New Roman"/>
              <a:cs typeface="Times New Roman"/>
            </a:endParaRPr>
          </a:p>
          <a:p>
            <a:pPr marL="19685" marR="5080" indent="-127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Quality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0955" marR="869315" indent="1270">
              <a:lnSpc>
                <a:spcPct val="100000"/>
              </a:lnSpc>
              <a:spcBef>
                <a:spcPts val="79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Nedra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Klein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Weinreich,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President</a:t>
            </a:r>
            <a:endParaRPr sz="1200">
              <a:latin typeface="Times New Roman"/>
              <a:cs typeface="Times New Roman"/>
            </a:endParaRPr>
          </a:p>
          <a:p>
            <a:pPr marL="23495" marR="1035050" indent="127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Weinreich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Communications  Canoga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Park,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24130" marR="1454150" indent="-1270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Clarissa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Wittenberg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5255" marR="856615" indent="-11112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Liaison</a:t>
            </a:r>
            <a:endParaRPr sz="1200">
              <a:latin typeface="Times New Roman"/>
              <a:cs typeface="Times New Roman"/>
            </a:endParaRPr>
          </a:p>
          <a:p>
            <a:pPr marL="17145" marR="589915" indent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  National 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Bethesda,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2700" marR="67945" indent="1270">
              <a:lnSpc>
                <a:spcPts val="1660"/>
              </a:lnSpc>
              <a:spcBef>
                <a:spcPts val="114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Consulting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Members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KAP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Expert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Panel</a:t>
            </a:r>
            <a:endParaRPr sz="1400">
              <a:latin typeface="Arial"/>
              <a:cs typeface="Arial"/>
            </a:endParaRPr>
          </a:p>
          <a:p>
            <a:pPr marL="17145" marR="1285240" indent="3810">
              <a:lnSpc>
                <a:spcPct val="100000"/>
              </a:lnSpc>
              <a:spcBef>
                <a:spcPts val="16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Paul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Purnell,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Solutions,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L.L.C.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Potomac,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9050" marR="330200" indent="-1905">
              <a:lnSpc>
                <a:spcPct val="100000"/>
              </a:lnSpc>
              <a:spcBef>
                <a:spcPts val="79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Scott Ratzan,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M.D.,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M.P.A.,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M.A.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Academy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Development  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24130">
              <a:lnSpc>
                <a:spcPct val="100000"/>
              </a:lnSpc>
              <a:spcBef>
                <a:spcPts val="800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Thomas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Valente,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Ph.D.</a:t>
            </a:r>
            <a:endParaRPr sz="1200">
              <a:latin typeface="Times New Roman"/>
              <a:cs typeface="Times New Roman"/>
            </a:endParaRPr>
          </a:p>
          <a:p>
            <a:pPr marL="17145" marR="146050" indent="63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Director, Master of Public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Preventive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endParaRPr sz="1200">
              <a:latin typeface="Times New Roman"/>
              <a:cs typeface="Times New Roman"/>
            </a:endParaRPr>
          </a:p>
          <a:p>
            <a:pPr marL="19050" marR="70548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California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Alhambra,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7145" marR="1112520" indent="3810">
              <a:lnSpc>
                <a:spcPct val="100000"/>
              </a:lnSpc>
              <a:spcBef>
                <a:spcPts val="80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Patricia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Wright,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Ed.D.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Independent Consultant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x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160011"/>
            <a:ext cx="2882265" cy="4780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104139" indent="-228600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Strategies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recruiting, hiring,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retaining,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qualified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6695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support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238760" marR="74930" indent="-226695">
              <a:lnSpc>
                <a:spcPct val="100000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enhance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devel-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peer consultation, 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supervision)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238760" marR="77470" indent="-226695">
              <a:lnSpc>
                <a:spcPct val="100000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Mechanisms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community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and including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</a:t>
            </a:r>
            <a:endParaRPr sz="1200">
              <a:latin typeface="Times New Roman"/>
              <a:cs typeface="Times New Roman"/>
            </a:endParaRPr>
          </a:p>
          <a:p>
            <a:pPr marL="243204" marR="90170" indent="63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treat-  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spiritual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direction).</a:t>
            </a:r>
            <a:endParaRPr sz="1200">
              <a:latin typeface="Times New Roman"/>
              <a:cs typeface="Times New Roman"/>
            </a:endParaRPr>
          </a:p>
          <a:p>
            <a:pPr marL="241300" marR="55880" indent="-228600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amending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facility design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operations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present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gruent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atmosphere.</a:t>
            </a:r>
            <a:endParaRPr sz="1200">
              <a:latin typeface="Times New Roman"/>
              <a:cs typeface="Times New Roman"/>
            </a:endParaRPr>
          </a:p>
          <a:p>
            <a:pPr marL="238760" marR="35560" indent="-226695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recommendations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 program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materials.</a:t>
            </a:r>
            <a:endParaRPr sz="1200">
              <a:latin typeface="Times New Roman"/>
              <a:cs typeface="Times New Roman"/>
            </a:endParaRPr>
          </a:p>
          <a:p>
            <a:pPr marL="238760" marR="96520" indent="-22669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Programmatic 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incorporate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ancillary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241300" marR="248920" indent="-228600">
              <a:lnSpc>
                <a:spcPct val="100000"/>
              </a:lnSpc>
              <a:buFont typeface="Symbol"/>
              <a:buChar char=""/>
              <a:tabLst>
                <a:tab pos="243840" algn="l"/>
                <a:tab pos="245110" algn="l"/>
              </a:tabLst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Fiscal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funding and human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priority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7800" y="4160011"/>
            <a:ext cx="288290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2570" marR="5080" indent="-1905" algn="just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training, language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development, organizational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infrastructure).</a:t>
            </a:r>
            <a:endParaRPr sz="1200">
              <a:latin typeface="Times New Roman"/>
              <a:cs typeface="Times New Roman"/>
            </a:endParaRPr>
          </a:p>
          <a:p>
            <a:pPr marL="238760" marR="170180" indent="-226695" algn="just">
              <a:lnSpc>
                <a:spcPct val="100000"/>
              </a:lnSpc>
              <a:buFont typeface="Symbol"/>
              <a:buChar char=""/>
              <a:tabLst>
                <a:tab pos="24892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scribe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roles, responsibilities,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timeframes, 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each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5176520"/>
            <a:ext cx="287401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890">
              <a:lnSpc>
                <a:spcPct val="100000"/>
              </a:lnSpc>
              <a:spcBef>
                <a:spcPts val="1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over-  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tracking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accomplish-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obstacles,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remediation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strategies). 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revise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planning,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coordinate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revisions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technology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specialist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department?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4486" y="6788911"/>
            <a:ext cx="2915920" cy="216662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>
              <a:lnSpc>
                <a:spcPct val="98800"/>
              </a:lnSpc>
              <a:spcBef>
                <a:spcPts val="12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Develop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Review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Policies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Procedures </a:t>
            </a:r>
            <a:r>
              <a:rPr sz="1400" b="1" spc="-16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Ensure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400" b="1" spc="-40" dirty="0">
                <a:solidFill>
                  <a:srgbClr val="33617B"/>
                </a:solidFill>
                <a:latin typeface="Arial"/>
                <a:cs typeface="Arial"/>
              </a:rPr>
              <a:t>Responsive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Organizational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Practices</a:t>
            </a:r>
            <a:endParaRPr sz="1400">
              <a:latin typeface="Arial"/>
              <a:cs typeface="Arial"/>
            </a:endParaRPr>
          </a:p>
          <a:p>
            <a:pPr marL="15875" marR="88900" indent="2540">
              <a:lnSpc>
                <a:spcPct val="100000"/>
              </a:lnSpc>
              <a:spcBef>
                <a:spcPts val="114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essence, 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backbone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creating,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reviewing,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  <a:p>
            <a:pPr marL="19050" marR="7048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ever-changing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counselors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9160" y="908298"/>
            <a:ext cx="5956300" cy="3194685"/>
            <a:chOff x="899160" y="908298"/>
            <a:chExt cx="5956300" cy="3194685"/>
          </a:xfrm>
        </p:grpSpPr>
        <p:sp>
          <p:nvSpPr>
            <p:cNvPr id="7" name="object 7"/>
            <p:cNvSpPr/>
            <p:nvPr/>
          </p:nvSpPr>
          <p:spPr>
            <a:xfrm>
              <a:off x="905256" y="914394"/>
              <a:ext cx="5943600" cy="3182620"/>
            </a:xfrm>
            <a:custGeom>
              <a:avLst/>
              <a:gdLst/>
              <a:ahLst/>
              <a:cxnLst/>
              <a:rect l="l" t="t" r="r" b="b"/>
              <a:pathLst>
                <a:path w="5943600" h="3182620">
                  <a:moveTo>
                    <a:pt x="5855766" y="0"/>
                  </a:moveTo>
                  <a:lnTo>
                    <a:pt x="87833" y="0"/>
                  </a:lnTo>
                  <a:lnTo>
                    <a:pt x="53642" y="6903"/>
                  </a:lnTo>
                  <a:lnTo>
                    <a:pt x="25723" y="25728"/>
                  </a:lnTo>
                  <a:lnTo>
                    <a:pt x="6901" y="53647"/>
                  </a:lnTo>
                  <a:lnTo>
                    <a:pt x="0" y="87833"/>
                  </a:lnTo>
                  <a:lnTo>
                    <a:pt x="0" y="3094291"/>
                  </a:lnTo>
                  <a:lnTo>
                    <a:pt x="6901" y="3128474"/>
                  </a:lnTo>
                  <a:lnTo>
                    <a:pt x="25723" y="3156389"/>
                  </a:lnTo>
                  <a:lnTo>
                    <a:pt x="53642" y="3175210"/>
                  </a:lnTo>
                  <a:lnTo>
                    <a:pt x="87833" y="3182112"/>
                  </a:lnTo>
                  <a:lnTo>
                    <a:pt x="5855766" y="3182112"/>
                  </a:lnTo>
                  <a:lnTo>
                    <a:pt x="5889957" y="3175210"/>
                  </a:lnTo>
                  <a:lnTo>
                    <a:pt x="5917876" y="3156389"/>
                  </a:lnTo>
                  <a:lnTo>
                    <a:pt x="5936698" y="3128474"/>
                  </a:lnTo>
                  <a:lnTo>
                    <a:pt x="5943600" y="3094291"/>
                  </a:lnTo>
                  <a:lnTo>
                    <a:pt x="5943600" y="87833"/>
                  </a:lnTo>
                  <a:lnTo>
                    <a:pt x="5936698" y="53647"/>
                  </a:lnTo>
                  <a:lnTo>
                    <a:pt x="5917876" y="25728"/>
                  </a:lnTo>
                  <a:lnTo>
                    <a:pt x="5889957" y="6903"/>
                  </a:lnTo>
                  <a:lnTo>
                    <a:pt x="5855766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5256" y="914394"/>
              <a:ext cx="5943600" cy="3182620"/>
            </a:xfrm>
            <a:custGeom>
              <a:avLst/>
              <a:gdLst/>
              <a:ahLst/>
              <a:cxnLst/>
              <a:rect l="l" t="t" r="r" b="b"/>
              <a:pathLst>
                <a:path w="5943600" h="3182620">
                  <a:moveTo>
                    <a:pt x="0" y="87833"/>
                  </a:moveTo>
                  <a:lnTo>
                    <a:pt x="6901" y="53647"/>
                  </a:lnTo>
                  <a:lnTo>
                    <a:pt x="25723" y="25728"/>
                  </a:lnTo>
                  <a:lnTo>
                    <a:pt x="53642" y="6903"/>
                  </a:lnTo>
                  <a:lnTo>
                    <a:pt x="87833" y="0"/>
                  </a:lnTo>
                  <a:lnTo>
                    <a:pt x="5855766" y="0"/>
                  </a:lnTo>
                  <a:lnTo>
                    <a:pt x="5889957" y="6903"/>
                  </a:lnTo>
                  <a:lnTo>
                    <a:pt x="5917876" y="25728"/>
                  </a:lnTo>
                  <a:lnTo>
                    <a:pt x="5936698" y="53647"/>
                  </a:lnTo>
                  <a:lnTo>
                    <a:pt x="5943600" y="87833"/>
                  </a:lnTo>
                  <a:lnTo>
                    <a:pt x="5943600" y="3094291"/>
                  </a:lnTo>
                  <a:lnTo>
                    <a:pt x="5936698" y="3128474"/>
                  </a:lnTo>
                  <a:lnTo>
                    <a:pt x="5917876" y="3156389"/>
                  </a:lnTo>
                  <a:lnTo>
                    <a:pt x="5889957" y="3175210"/>
                  </a:lnTo>
                  <a:lnTo>
                    <a:pt x="5855766" y="3182112"/>
                  </a:lnTo>
                  <a:lnTo>
                    <a:pt x="87833" y="3182112"/>
                  </a:lnTo>
                  <a:lnTo>
                    <a:pt x="53642" y="3175210"/>
                  </a:lnTo>
                  <a:lnTo>
                    <a:pt x="25723" y="3156389"/>
                  </a:lnTo>
                  <a:lnTo>
                    <a:pt x="6901" y="3128474"/>
                  </a:lnTo>
                  <a:lnTo>
                    <a:pt x="0" y="3094291"/>
                  </a:lnTo>
                  <a:lnTo>
                    <a:pt x="0" y="87833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01700" y="435355"/>
            <a:ext cx="5833110" cy="3536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00">
              <a:latin typeface="Arial"/>
              <a:cs typeface="Arial"/>
            </a:endParaRPr>
          </a:p>
          <a:p>
            <a:pPr marL="78105" marR="295275" indent="2540">
              <a:lnSpc>
                <a:spcPts val="1340"/>
              </a:lnSpc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Administrators: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Criteria for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Developing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Organizational Cultural  Competence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Plan</a:t>
            </a:r>
            <a:endParaRPr sz="1200">
              <a:latin typeface="Arial"/>
              <a:cs typeface="Arial"/>
            </a:endParaRPr>
          </a:p>
          <a:p>
            <a:pPr marL="81280" marR="262890">
              <a:lnSpc>
                <a:spcPct val="100000"/>
              </a:lnSpc>
              <a:spcBef>
                <a:spcPts val="77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elements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access,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engagement,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retention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criteria 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cultural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plan,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recommendations are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offered:</a:t>
            </a:r>
            <a:endParaRPr sz="1000">
              <a:latin typeface="Arial"/>
              <a:cs typeface="Arial"/>
            </a:endParaRPr>
          </a:p>
          <a:p>
            <a:pPr marL="309245" marR="184150" indent="-228600">
              <a:lnSpc>
                <a:spcPct val="100000"/>
              </a:lnSpc>
              <a:buFont typeface="Symbol"/>
              <a:buChar char=""/>
              <a:tabLst>
                <a:tab pos="309245" algn="l"/>
                <a:tab pos="30988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thorough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understanding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ences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people your agency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serving.</a:t>
            </a:r>
            <a:endParaRPr sz="1000">
              <a:latin typeface="Arial"/>
              <a:cs typeface="Arial"/>
            </a:endParaRPr>
          </a:p>
          <a:p>
            <a:pPr marL="313055" marR="441325" indent="-232410">
              <a:lnSpc>
                <a:spcPct val="100000"/>
              </a:lnSpc>
              <a:buFont typeface="Symbol"/>
              <a:buChar char=""/>
              <a:tabLst>
                <a:tab pos="309245" algn="l"/>
                <a:tab pos="30988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Identify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clearly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articulate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linguistic,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area 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agency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serves.</a:t>
            </a:r>
            <a:endParaRPr sz="1000">
              <a:latin typeface="Arial"/>
              <a:cs typeface="Arial"/>
            </a:endParaRPr>
          </a:p>
          <a:p>
            <a:pPr marL="309245" indent="-229235">
              <a:lnSpc>
                <a:spcPct val="100000"/>
              </a:lnSpc>
              <a:buFont typeface="Symbol"/>
              <a:buChar char=""/>
              <a:tabLst>
                <a:tab pos="309245" algn="l"/>
                <a:tab pos="30988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Document,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track,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evaluate/assess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reasons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accepted for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307340" indent="-227329">
              <a:lnSpc>
                <a:spcPct val="100000"/>
              </a:lnSpc>
              <a:buFont typeface="Symbol"/>
              <a:buChar char=""/>
              <a:tabLst>
                <a:tab pos="306705" algn="l"/>
                <a:tab pos="30797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demographics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rates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completion.</a:t>
            </a:r>
            <a:endParaRPr sz="1000">
              <a:latin typeface="Arial"/>
              <a:cs typeface="Arial"/>
            </a:endParaRPr>
          </a:p>
          <a:p>
            <a:pPr marL="306705" indent="-226695">
              <a:lnSpc>
                <a:spcPct val="100000"/>
              </a:lnSpc>
              <a:buFont typeface="Symbol"/>
              <a:buChar char=""/>
              <a:tabLst>
                <a:tab pos="306705" algn="l"/>
                <a:tab pos="30734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Keep profiles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complete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309245" marR="203200" indent="-228600">
              <a:lnSpc>
                <a:spcPct val="100000"/>
              </a:lnSpc>
              <a:buFont typeface="Symbol"/>
              <a:buChar char=""/>
              <a:tabLst>
                <a:tab pos="309245" algn="l"/>
                <a:tab pos="30988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Design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steps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agency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take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remove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identified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barriers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keep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 your agency’s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313690" marR="52705" indent="-233679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304800" algn="l"/>
                <a:tab pos="3054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Establish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steps your agency will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implement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sustain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consumer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-friendly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environment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reflects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respects the diversity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1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313690" marR="5080" indent="-233679">
              <a:lnSpc>
                <a:spcPts val="1190"/>
              </a:lnSpc>
              <a:spcBef>
                <a:spcPts val="45"/>
              </a:spcBef>
              <a:buFont typeface="Symbol"/>
              <a:buChar char=""/>
              <a:tabLst>
                <a:tab pos="304800" algn="l"/>
                <a:tab pos="3054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Establish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internal criteria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agency will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measure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impact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programs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it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offers.</a:t>
            </a:r>
            <a:endParaRPr sz="1000">
              <a:latin typeface="Arial"/>
              <a:cs typeface="Arial"/>
            </a:endParaRPr>
          </a:p>
          <a:p>
            <a:pPr marL="73660">
              <a:lnSpc>
                <a:spcPct val="100000"/>
              </a:lnSpc>
              <a:spcBef>
                <a:spcPts val="76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Connecticut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Department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Children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Families,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Office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Multicultural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Affairs</a:t>
            </a:r>
            <a:r>
              <a:rPr sz="1000" i="1" spc="229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2002.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2770" y="9430296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8036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4381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respond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consistent, yet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flexible,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manner.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foresight 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evaluative processes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outlined in this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chapter,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anticipate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situation. Thus,  ongoing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flexibility is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paramount.</a:t>
            </a:r>
            <a:endParaRPr sz="1200">
              <a:latin typeface="Times New Roman"/>
              <a:cs typeface="Times New Roman"/>
            </a:endParaRPr>
          </a:p>
          <a:p>
            <a:pPr marL="12700" marR="36830" indent="10160">
              <a:lnSpc>
                <a:spcPct val="100000"/>
              </a:lnSpc>
              <a:spcBef>
                <a:spcPts val="8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putting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together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follow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requirements set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licensing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boards,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accreditation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certifi-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cation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licensing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profession-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throughout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field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mandates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accrediting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organizations. These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entities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 minimum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rights,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structure,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conditions.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standards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accredited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organi-  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compensated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funders.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accrediting bodies require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plan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assessed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accreditation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requirements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minimal.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Consequently,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beyond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such requirements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 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thinking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responding adequately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serve. Above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policies,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procedures,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suited 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populations?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policies reflect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practices?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strategies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professional devel-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opment,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personnel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recruitment,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retention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serve?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68171"/>
            <a:ext cx="2886710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7305" indent="762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proceduresyet claims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endorse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likely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entire burden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these 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numerous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obstacles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prevent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vices.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Take,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county-funded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complement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counseling  approach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 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proce-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dures consistent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request,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adapt current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difficulty following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direction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traditional  practitioner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 area,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coordinating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securing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confidenti-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practitioner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(including educating the practitioner about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confidentiality), arranging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transportation 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obtaining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stipend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discerning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incorporate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milieu.</a:t>
            </a:r>
            <a:endParaRPr sz="1200">
              <a:latin typeface="Times New Roman"/>
              <a:cs typeface="Times New Roman"/>
            </a:endParaRPr>
          </a:p>
          <a:p>
            <a:pPr marL="12700" marR="5080" indent="1079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left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insur-  mountable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challenge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 support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endorse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adaptive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population. Counselors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incorporate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themselves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permis-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infrastructure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implement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endorsing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carefully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thought-out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real-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services.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Well-defined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5300" y="765301"/>
            <a:ext cx="2872105" cy="4342130"/>
          </a:xfrm>
          <a:prstGeom prst="rect">
            <a:avLst/>
          </a:prstGeom>
        </p:spPr>
        <p:txBody>
          <a:bodyPr vert="horz" wrap="square" lIns="0" tIns="133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5"/>
              </a:spcBef>
            </a:pP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Evaluation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800" b="1" spc="8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Monitoring</a:t>
            </a:r>
            <a:endParaRPr sz="1800">
              <a:latin typeface="Arial"/>
              <a:cs typeface="Arial"/>
            </a:endParaRPr>
          </a:p>
          <a:p>
            <a:pPr marL="15875" marR="27305" indent="9525">
              <a:lnSpc>
                <a:spcPct val="100000"/>
              </a:lnSpc>
              <a:spcBef>
                <a:spcPts val="63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gathered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stakeholders.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acquiring initial demographic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extending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soliciting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feed-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stakeholders,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gathering  information prior to plan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deter-  mine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priorities.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Gathering 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allows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monitoring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feedback  regarding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plan’s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monitoring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demographic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profile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staff,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board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constellations;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feedback;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trative,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nonclinical staff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(American Evaluation  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LaVeist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708" y="5231383"/>
            <a:ext cx="2891790" cy="388620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497205" indent="1270">
              <a:lnSpc>
                <a:spcPct val="98900"/>
              </a:lnSpc>
              <a:spcBef>
                <a:spcPts val="120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Create a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Demographic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Profile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Community, 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Clientele,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Staff,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Board</a:t>
            </a:r>
            <a:endParaRPr sz="1400">
              <a:latin typeface="Arial"/>
              <a:cs typeface="Arial"/>
            </a:endParaRPr>
          </a:p>
          <a:p>
            <a:pPr marL="14604" marR="5080" indent="5080">
              <a:lnSpc>
                <a:spcPct val="100000"/>
              </a:lnSpc>
              <a:spcBef>
                <a:spcPts val="1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Intake, admission,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discharge data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good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starting point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determining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being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would 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 summary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consisting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  race,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heritage,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religion,  socioeconomic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spoken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written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capabilities,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ployment rates,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 status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(HHS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adequate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reports dating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determine 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trends.</a:t>
            </a:r>
            <a:endParaRPr sz="1200">
              <a:latin typeface="Times New Roman"/>
              <a:cs typeface="Times New Roman"/>
            </a:endParaRPr>
          </a:p>
          <a:p>
            <a:pPr marL="14604" marR="229870" indent="381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agency’s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(Hernandez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easily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obtained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868295" cy="3134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centers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Labor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Statistics)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local sources,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library,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county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commissioner’s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Whealin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Ruzek  2008). 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quick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benchmark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 serves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organization. A demographic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profile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summarize information 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clinical,  medical,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 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members.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information 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 a  consultant to gather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limit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however,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prohibit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possibility.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2694" y="4126483"/>
            <a:ext cx="2887980" cy="498348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3970" marR="5080">
              <a:lnSpc>
                <a:spcPct val="98900"/>
              </a:lnSpc>
              <a:spcBef>
                <a:spcPts val="120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Conduct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Organizational </a:t>
            </a:r>
            <a:r>
              <a:rPr sz="1400" b="1" spc="-60" dirty="0">
                <a:solidFill>
                  <a:srgbClr val="33617B"/>
                </a:solidFill>
                <a:latin typeface="Arial"/>
                <a:cs typeface="Arial"/>
              </a:rPr>
              <a:t>Self- 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Assessment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endParaRPr sz="1400">
              <a:latin typeface="Arial"/>
              <a:cs typeface="Arial"/>
            </a:endParaRPr>
          </a:p>
          <a:p>
            <a:pPr marL="12700" marR="5080" indent="6350">
              <a:lnSpc>
                <a:spcPct val="100000"/>
              </a:lnSpc>
              <a:spcBef>
                <a:spcPts val="1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awareness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multi-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environment, evaluating operational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aspects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ability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culturally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gruent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Therefore,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well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honest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thorough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blueprint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benchmark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evaluate progress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(National Center for Cultural  Competence 2013).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as-  sessment guide,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  <a:p>
            <a:pPr marL="15240" marR="35560" indent="889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overstated.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Thorough,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gauge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tiveness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agency’s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policy development,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composi-  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development)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racially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89250" cy="6446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 indent="-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private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funding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sources—as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accrediting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bodies—use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measuring compliance, effec-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tiveness,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</a:t>
            </a:r>
            <a:endParaRPr sz="1200">
              <a:latin typeface="Times New Roman"/>
              <a:cs typeface="Times New Roman"/>
            </a:endParaRPr>
          </a:p>
          <a:p>
            <a:pPr marL="12700" marR="33020" indent="381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seem intensive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labor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capital,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run,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efficiently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right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time. Gathering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feedback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external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sources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  considerable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performance,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 needs.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self-assessment, an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ganization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should obtain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demographic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formation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seek feedback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stakeholders—including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referral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sources  (e.g.,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probation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parole offices,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child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private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practitioners)—and</a:t>
            </a:r>
            <a:endParaRPr sz="1200">
              <a:latin typeface="Times New Roman"/>
              <a:cs typeface="Times New Roman"/>
            </a:endParaRPr>
          </a:p>
          <a:p>
            <a:pPr marL="14604" marR="147320" indent="-1905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  administrative,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managerial,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following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steps 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recommended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guide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 plan.</a:t>
            </a:r>
            <a:endParaRPr sz="1200">
              <a:latin typeface="Times New Roman"/>
              <a:cs typeface="Times New Roman"/>
            </a:endParaRPr>
          </a:p>
          <a:p>
            <a:pPr marL="12700" marR="66040" indent="1905">
              <a:lnSpc>
                <a:spcPct val="100000"/>
              </a:lnSpc>
              <a:spcBef>
                <a:spcPts val="790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1: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advisory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competence committee,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stake-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holders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provide valuable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feedback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about current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strengths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need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54960" cy="6467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8763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function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  <a:p>
            <a:pPr marL="14604" marR="4508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(see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Appendix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C).</a:t>
            </a:r>
            <a:endParaRPr sz="1200">
              <a:latin typeface="Times New Roman"/>
              <a:cs typeface="Times New Roman"/>
            </a:endParaRPr>
          </a:p>
          <a:p>
            <a:pPr marL="12700" marR="261620" indent="1905">
              <a:lnSpc>
                <a:spcPct val="100000"/>
              </a:lnSpc>
              <a:spcBef>
                <a:spcPts val="79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feasibility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 consultants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external evaluators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select,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analyze,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assessment.</a:t>
            </a:r>
            <a:endParaRPr sz="1200">
              <a:latin typeface="Times New Roman"/>
              <a:cs typeface="Times New Roman"/>
            </a:endParaRPr>
          </a:p>
          <a:p>
            <a:pPr marL="12700" marR="5080" indent="571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sultants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financially prohibitive. Nonetheless,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 hiring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consultants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committee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consultants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facility.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population’s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dimensions: 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communica-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values, history,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socio-  economic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education, gender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roles,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patterns,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spirituality,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other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distinctive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aspects.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Candidates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able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articulate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clear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(American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Association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consultants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profi-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ciency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delivery.</a:t>
            </a:r>
            <a:endParaRPr sz="1200">
              <a:latin typeface="Times New Roman"/>
              <a:cs typeface="Times New Roman"/>
            </a:endParaRPr>
          </a:p>
          <a:p>
            <a:pPr marL="12700" marR="20320" indent="508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financially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feasible,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 using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sultant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invite each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prospective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consult-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ant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qualifications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6780" y="7587999"/>
            <a:ext cx="5956300" cy="1544320"/>
            <a:chOff x="906780" y="7587999"/>
            <a:chExt cx="5956300" cy="1544320"/>
          </a:xfrm>
        </p:grpSpPr>
        <p:sp>
          <p:nvSpPr>
            <p:cNvPr id="6" name="object 6"/>
            <p:cNvSpPr/>
            <p:nvPr/>
          </p:nvSpPr>
          <p:spPr>
            <a:xfrm>
              <a:off x="912876" y="7594095"/>
              <a:ext cx="5943600" cy="1531620"/>
            </a:xfrm>
            <a:custGeom>
              <a:avLst/>
              <a:gdLst/>
              <a:ahLst/>
              <a:cxnLst/>
              <a:rect l="l" t="t" r="r" b="b"/>
              <a:pathLst>
                <a:path w="5943600" h="1531620">
                  <a:moveTo>
                    <a:pt x="5901334" y="0"/>
                  </a:moveTo>
                  <a:lnTo>
                    <a:pt x="42265" y="0"/>
                  </a:lnTo>
                  <a:lnTo>
                    <a:pt x="25813" y="3321"/>
                  </a:lnTo>
                  <a:lnTo>
                    <a:pt x="12379" y="12379"/>
                  </a:lnTo>
                  <a:lnTo>
                    <a:pt x="3321" y="25813"/>
                  </a:lnTo>
                  <a:lnTo>
                    <a:pt x="0" y="42265"/>
                  </a:lnTo>
                  <a:lnTo>
                    <a:pt x="0" y="1489341"/>
                  </a:lnTo>
                  <a:lnTo>
                    <a:pt x="3321" y="1505800"/>
                  </a:lnTo>
                  <a:lnTo>
                    <a:pt x="12379" y="1519239"/>
                  </a:lnTo>
                  <a:lnTo>
                    <a:pt x="25813" y="1528298"/>
                  </a:lnTo>
                  <a:lnTo>
                    <a:pt x="42265" y="1531620"/>
                  </a:lnTo>
                  <a:lnTo>
                    <a:pt x="5901334" y="1531620"/>
                  </a:lnTo>
                  <a:lnTo>
                    <a:pt x="5917786" y="1528298"/>
                  </a:lnTo>
                  <a:lnTo>
                    <a:pt x="5931220" y="1519239"/>
                  </a:lnTo>
                  <a:lnTo>
                    <a:pt x="5940278" y="1505800"/>
                  </a:lnTo>
                  <a:lnTo>
                    <a:pt x="5943600" y="1489341"/>
                  </a:lnTo>
                  <a:lnTo>
                    <a:pt x="5943600" y="42265"/>
                  </a:lnTo>
                  <a:lnTo>
                    <a:pt x="5940278" y="25813"/>
                  </a:lnTo>
                  <a:lnTo>
                    <a:pt x="5931220" y="12379"/>
                  </a:lnTo>
                  <a:lnTo>
                    <a:pt x="5917786" y="3321"/>
                  </a:lnTo>
                  <a:lnTo>
                    <a:pt x="590133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2876" y="7594095"/>
              <a:ext cx="5943600" cy="1531620"/>
            </a:xfrm>
            <a:custGeom>
              <a:avLst/>
              <a:gdLst/>
              <a:ahLst/>
              <a:cxnLst/>
              <a:rect l="l" t="t" r="r" b="b"/>
              <a:pathLst>
                <a:path w="5943600" h="1531620">
                  <a:moveTo>
                    <a:pt x="0" y="42265"/>
                  </a:moveTo>
                  <a:lnTo>
                    <a:pt x="3321" y="25813"/>
                  </a:lnTo>
                  <a:lnTo>
                    <a:pt x="12379" y="12379"/>
                  </a:lnTo>
                  <a:lnTo>
                    <a:pt x="25813" y="3321"/>
                  </a:lnTo>
                  <a:lnTo>
                    <a:pt x="42265" y="0"/>
                  </a:lnTo>
                  <a:lnTo>
                    <a:pt x="5901334" y="0"/>
                  </a:lnTo>
                  <a:lnTo>
                    <a:pt x="5917786" y="3321"/>
                  </a:lnTo>
                  <a:lnTo>
                    <a:pt x="5931220" y="12379"/>
                  </a:lnTo>
                  <a:lnTo>
                    <a:pt x="5940278" y="25813"/>
                  </a:lnTo>
                  <a:lnTo>
                    <a:pt x="5943600" y="42265"/>
                  </a:lnTo>
                  <a:lnTo>
                    <a:pt x="5943600" y="1489341"/>
                  </a:lnTo>
                  <a:lnTo>
                    <a:pt x="5940278" y="1505800"/>
                  </a:lnTo>
                  <a:lnTo>
                    <a:pt x="5931220" y="1519239"/>
                  </a:lnTo>
                  <a:lnTo>
                    <a:pt x="5917786" y="1528298"/>
                  </a:lnTo>
                  <a:lnTo>
                    <a:pt x="5901334" y="1531620"/>
                  </a:lnTo>
                  <a:lnTo>
                    <a:pt x="42265" y="1531620"/>
                  </a:lnTo>
                  <a:lnTo>
                    <a:pt x="25813" y="1528298"/>
                  </a:lnTo>
                  <a:lnTo>
                    <a:pt x="12379" y="1519239"/>
                  </a:lnTo>
                  <a:lnTo>
                    <a:pt x="3321" y="1505800"/>
                  </a:lnTo>
                  <a:lnTo>
                    <a:pt x="0" y="1489341"/>
                  </a:lnTo>
                  <a:lnTo>
                    <a:pt x="0" y="4226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25161" y="7617967"/>
            <a:ext cx="5919470" cy="139382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48260" marR="621030">
              <a:lnSpc>
                <a:spcPts val="1360"/>
              </a:lnSpc>
              <a:spcBef>
                <a:spcPts val="210"/>
              </a:spcBef>
            </a:pP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Consumer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Assessment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Healthcare Providers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Systems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Competence </a:t>
            </a:r>
            <a:r>
              <a:rPr sz="1200" b="1" spc="10" dirty="0">
                <a:solidFill>
                  <a:srgbClr val="33617B"/>
                </a:solidFill>
                <a:latin typeface="Arial"/>
                <a:cs typeface="Arial"/>
              </a:rPr>
              <a:t>Item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Set</a:t>
            </a:r>
            <a:endParaRPr sz="1200">
              <a:latin typeface="Arial"/>
              <a:cs typeface="Arial"/>
            </a:endParaRPr>
          </a:p>
          <a:p>
            <a:pPr marL="44450" marR="146685" indent="4445">
              <a:lnSpc>
                <a:spcPct val="99800"/>
              </a:lnSpc>
              <a:spcBef>
                <a:spcPts val="75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tool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evaluates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 through 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surveys.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helps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strengths 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weaknesses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individual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service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providers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aid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provider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comparisons,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assesses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the extent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responses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differ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race,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ethnicity,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primary language.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surveys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available online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Healthcare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Research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Quality (https://cahps.ahrq.gov/clinician_group/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),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overview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instructions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(https://cahps.ahrq.gov/surveys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-guidance/hp/instructions/index.html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77820" cy="4617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match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achieved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agency’s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consultant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expertise,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cost,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consulting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style. 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consultant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hired,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closely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 reporting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committee.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ownership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oversight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guidance.</a:t>
            </a:r>
            <a:endParaRPr sz="1200">
              <a:latin typeface="Times New Roman"/>
              <a:cs typeface="Times New Roman"/>
            </a:endParaRPr>
          </a:p>
          <a:p>
            <a:pPr marL="12700" marR="6985" indent="190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4: Select assessment tools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suitable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stakeholder 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 agency referrals,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tools 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available,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checklists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surveys,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guides.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instru-  ments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 empirical support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(Delphin-Rittmon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Shorkey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  <a:p>
            <a:pPr marL="12700" marR="17145" indent="9525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than not,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feedback  questionnaires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individually  developed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tailored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stakeholder 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upon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setting;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resources;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91790" cy="4516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1594" indent="190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backgrounds; 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accessibility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urban).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items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included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assessment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http://nccc.georgetown.edu/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Hogg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http://www.hogg.utexas.edu/index.php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9690" indent="190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distribution, administra-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data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collection procedures (e.g.,  confidentiality,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methods,  distribution time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frames). Whatever methods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gather 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critical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participants.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know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why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 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conduct-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</a:t>
            </a:r>
            <a:endParaRPr sz="1200">
              <a:latin typeface="Times New Roman"/>
              <a:cs typeface="Times New Roman"/>
            </a:endParaRPr>
          </a:p>
          <a:p>
            <a:pPr marL="14604" marR="5080" indent="-1905" algn="just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respondents,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effort 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made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concern.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Ideally,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897636" y="5654034"/>
            <a:ext cx="5956300" cy="3484245"/>
            <a:chOff x="897636" y="5654034"/>
            <a:chExt cx="5956300" cy="3484245"/>
          </a:xfrm>
        </p:grpSpPr>
        <p:sp>
          <p:nvSpPr>
            <p:cNvPr id="6" name="object 6"/>
            <p:cNvSpPr/>
            <p:nvPr/>
          </p:nvSpPr>
          <p:spPr>
            <a:xfrm>
              <a:off x="903732" y="5660130"/>
              <a:ext cx="5943600" cy="3472179"/>
            </a:xfrm>
            <a:custGeom>
              <a:avLst/>
              <a:gdLst/>
              <a:ahLst/>
              <a:cxnLst/>
              <a:rect l="l" t="t" r="r" b="b"/>
              <a:pathLst>
                <a:path w="5943600" h="3472179">
                  <a:moveTo>
                    <a:pt x="5847778" y="0"/>
                  </a:moveTo>
                  <a:lnTo>
                    <a:pt x="95821" y="0"/>
                  </a:lnTo>
                  <a:lnTo>
                    <a:pt x="58523" y="7530"/>
                  </a:lnTo>
                  <a:lnTo>
                    <a:pt x="28065" y="28065"/>
                  </a:lnTo>
                  <a:lnTo>
                    <a:pt x="7530" y="58523"/>
                  </a:lnTo>
                  <a:lnTo>
                    <a:pt x="0" y="95821"/>
                  </a:lnTo>
                  <a:lnTo>
                    <a:pt x="0" y="3375863"/>
                  </a:lnTo>
                  <a:lnTo>
                    <a:pt x="7530" y="3413159"/>
                  </a:lnTo>
                  <a:lnTo>
                    <a:pt x="28065" y="3443612"/>
                  </a:lnTo>
                  <a:lnTo>
                    <a:pt x="58523" y="3464143"/>
                  </a:lnTo>
                  <a:lnTo>
                    <a:pt x="95821" y="3471672"/>
                  </a:lnTo>
                  <a:lnTo>
                    <a:pt x="5847778" y="3471672"/>
                  </a:lnTo>
                  <a:lnTo>
                    <a:pt x="5885076" y="3464143"/>
                  </a:lnTo>
                  <a:lnTo>
                    <a:pt x="5915534" y="3443612"/>
                  </a:lnTo>
                  <a:lnTo>
                    <a:pt x="5936069" y="3413159"/>
                  </a:lnTo>
                  <a:lnTo>
                    <a:pt x="5943600" y="3375863"/>
                  </a:lnTo>
                  <a:lnTo>
                    <a:pt x="5943600" y="95821"/>
                  </a:lnTo>
                  <a:lnTo>
                    <a:pt x="5936069" y="58523"/>
                  </a:lnTo>
                  <a:lnTo>
                    <a:pt x="5915534" y="28065"/>
                  </a:lnTo>
                  <a:lnTo>
                    <a:pt x="5885076" y="7530"/>
                  </a:lnTo>
                  <a:lnTo>
                    <a:pt x="58477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03732" y="5660130"/>
              <a:ext cx="5943600" cy="3472179"/>
            </a:xfrm>
            <a:custGeom>
              <a:avLst/>
              <a:gdLst/>
              <a:ahLst/>
              <a:cxnLst/>
              <a:rect l="l" t="t" r="r" b="b"/>
              <a:pathLst>
                <a:path w="5943600" h="3472179">
                  <a:moveTo>
                    <a:pt x="0" y="95821"/>
                  </a:moveTo>
                  <a:lnTo>
                    <a:pt x="7530" y="58523"/>
                  </a:lnTo>
                  <a:lnTo>
                    <a:pt x="28065" y="28065"/>
                  </a:lnTo>
                  <a:lnTo>
                    <a:pt x="58523" y="7530"/>
                  </a:lnTo>
                  <a:lnTo>
                    <a:pt x="95821" y="0"/>
                  </a:lnTo>
                  <a:lnTo>
                    <a:pt x="5847778" y="0"/>
                  </a:lnTo>
                  <a:lnTo>
                    <a:pt x="5885076" y="7530"/>
                  </a:lnTo>
                  <a:lnTo>
                    <a:pt x="5915534" y="28065"/>
                  </a:lnTo>
                  <a:lnTo>
                    <a:pt x="5936069" y="58523"/>
                  </a:lnTo>
                  <a:lnTo>
                    <a:pt x="5943600" y="95821"/>
                  </a:lnTo>
                  <a:lnTo>
                    <a:pt x="5943600" y="3375863"/>
                  </a:lnTo>
                  <a:lnTo>
                    <a:pt x="5936069" y="3413159"/>
                  </a:lnTo>
                  <a:lnTo>
                    <a:pt x="5915534" y="3443612"/>
                  </a:lnTo>
                  <a:lnTo>
                    <a:pt x="5885076" y="3464143"/>
                  </a:lnTo>
                  <a:lnTo>
                    <a:pt x="5847778" y="3471672"/>
                  </a:lnTo>
                  <a:lnTo>
                    <a:pt x="95821" y="3471672"/>
                  </a:lnTo>
                  <a:lnTo>
                    <a:pt x="58523" y="3464143"/>
                  </a:lnTo>
                  <a:lnTo>
                    <a:pt x="28065" y="3443612"/>
                  </a:lnTo>
                  <a:lnTo>
                    <a:pt x="7530" y="3413159"/>
                  </a:lnTo>
                  <a:lnTo>
                    <a:pt x="0" y="3375863"/>
                  </a:lnTo>
                  <a:lnTo>
                    <a:pt x="0" y="95821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65599" y="5700776"/>
            <a:ext cx="5706110" cy="332359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24130" marR="475615" indent="-7620">
              <a:lnSpc>
                <a:spcPts val="1340"/>
              </a:lnSpc>
              <a:spcBef>
                <a:spcPts val="225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Administrators: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Gathering Feedback From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Clients,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Community 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Members, and</a:t>
            </a:r>
            <a:r>
              <a:rPr sz="1200" b="1" spc="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Referrals</a:t>
            </a:r>
            <a:endParaRPr sz="1200">
              <a:latin typeface="Arial"/>
              <a:cs typeface="Arial"/>
            </a:endParaRPr>
          </a:p>
          <a:p>
            <a:pPr marL="12700" marR="39370" indent="6985">
              <a:lnSpc>
                <a:spcPct val="99800"/>
              </a:lnSpc>
              <a:spcBef>
                <a:spcPts val="77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incorporate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satisfaction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survey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process. 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survey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include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determine whether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believe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organization relates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well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ethnicity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gives them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oppo rtunity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pinpoint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areas.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review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sample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refer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Iowa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–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Form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(White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2009)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, available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available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spc="-1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Spanish.</a:t>
            </a:r>
            <a:endParaRPr sz="1000">
              <a:latin typeface="Arial"/>
              <a:cs typeface="Arial"/>
            </a:endParaRPr>
          </a:p>
          <a:p>
            <a:pPr marL="17145" marR="5080">
              <a:lnSpc>
                <a:spcPct val="99900"/>
              </a:lnSpc>
              <a:spcBef>
                <a:spcPts val="81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desired, external consultants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conduct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interviews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representative sample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clients, family  members,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local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members. The key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question 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“What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  provider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to be more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needs?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” The survey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simple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questionnaire,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interviews 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touch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helpful to obtain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small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representative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sample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large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determine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level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awareness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services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available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their perceptions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 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agency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heard.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from people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 revealing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could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suggest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which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publicity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needed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counter misinformation.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Likewise,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facilitators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gathered,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map that highlights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go 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receive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various 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(Center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Prevention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1995).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sources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referrals, such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faith-based organizations,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agencies,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primary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 are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physicians,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referring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agency,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not,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why.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know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walking through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door.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50" y="9430311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84170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3335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instrument(s)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administered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objective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consultant or 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Staff 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asked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their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derstanding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neces-  sarily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indicative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mirrors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served.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soliciting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feedback,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credibility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munity,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return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likely  be.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credibility,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reassure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respondents</a:t>
            </a:r>
            <a:endParaRPr sz="1200">
              <a:latin typeface="Times New Roman"/>
              <a:cs typeface="Times New Roman"/>
            </a:endParaRPr>
          </a:p>
          <a:p>
            <a:pPr marL="12700" marR="10795" indent="50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intends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listen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hears. 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distrib-  uted,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  students or community members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tempo-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follow-up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reminder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calls.</a:t>
            </a:r>
            <a:endParaRPr sz="1200">
              <a:latin typeface="Times New Roman"/>
              <a:cs typeface="Times New Roman"/>
            </a:endParaRPr>
          </a:p>
          <a:p>
            <a:pPr marL="12700" marR="14604" indent="2540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6: Compile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analyze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reviewing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overseen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mittee.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analysis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should 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accuracy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credibility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information.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well-designed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instruments, 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present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data.</a:t>
            </a:r>
            <a:endParaRPr sz="1200">
              <a:latin typeface="Times New Roman"/>
              <a:cs typeface="Times New Roman"/>
            </a:endParaRPr>
          </a:p>
          <a:p>
            <a:pPr marL="12700" marR="45720" indent="38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assembled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report,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interpretive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steps.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should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explanations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shortcomings.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agency’s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clientele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explanations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group’s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apparent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deruse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services?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who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process.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ings should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members,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boards,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managers.</a:t>
            </a:r>
            <a:endParaRPr sz="1200">
              <a:latin typeface="Times New Roman"/>
              <a:cs typeface="Times New Roman"/>
            </a:endParaRPr>
          </a:p>
          <a:p>
            <a:pPr marL="2222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overall 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ownership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5240" marR="5080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implementing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7655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14300" indent="-254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made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find-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priorities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 this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assessment.</a:t>
            </a:r>
            <a:endParaRPr sz="1200">
              <a:latin typeface="Times New Roman"/>
              <a:cs typeface="Times New Roman"/>
            </a:endParaRPr>
          </a:p>
          <a:p>
            <a:pPr marL="12700" marR="29845" indent="1905">
              <a:lnSpc>
                <a:spcPct val="100000"/>
              </a:lnSpc>
              <a:spcBef>
                <a:spcPts val="80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7: Establish priorities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After obtaining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process,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organization—including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boards,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committee, 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stake-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members—needs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estab-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lish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realistic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priorities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Signifi-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 should 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effecting 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 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to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plement and 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financial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priorities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easier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implement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bilingual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forms).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Therefore,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long-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short-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range priorities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established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 same time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maintain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momentum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in the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organization.</a:t>
            </a:r>
            <a:endParaRPr sz="1200">
              <a:latin typeface="Times New Roman"/>
              <a:cs typeface="Times New Roman"/>
            </a:endParaRPr>
          </a:p>
          <a:p>
            <a:pPr marL="12700" marR="5080" indent="1905">
              <a:lnSpc>
                <a:spcPct val="100000"/>
              </a:lnSpc>
              <a:spcBef>
                <a:spcPts val="79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monitoring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performance improvement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strategies. Similar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 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valuable if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guid-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determines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action.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one-time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activity.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 monitoring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barriers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impede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full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performance,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service needs.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monitor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equips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necessary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formulate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meet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demands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continuously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 quality  of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1202" y="886459"/>
            <a:ext cx="2900045" cy="5073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Language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 Services</a:t>
            </a:r>
            <a:endParaRPr sz="1800">
              <a:latin typeface="Arial"/>
              <a:cs typeface="Arial"/>
            </a:endParaRPr>
          </a:p>
          <a:p>
            <a:pPr marL="17780" marR="146685" indent="1270">
              <a:lnSpc>
                <a:spcPts val="1660"/>
              </a:lnSpc>
              <a:spcBef>
                <a:spcPts val="108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Plan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Language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Services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Proactively</a:t>
            </a:r>
            <a:endParaRPr sz="1400">
              <a:latin typeface="Arial"/>
              <a:cs typeface="Arial"/>
            </a:endParaRPr>
          </a:p>
          <a:p>
            <a:pPr marL="20320" marR="5080" indent="3810">
              <a:lnSpc>
                <a:spcPct val="100000"/>
              </a:lnSpc>
              <a:spcBef>
                <a:spcPts val="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organization must anticipate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support 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funding,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composition,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transla-  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Upon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foremost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task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letting 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proficiency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know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asa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basic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right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client.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plan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provision of linguistically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appro-  priate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recruit-  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bilingual 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establishing translation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contracts,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contact.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realistic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needs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 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</a:t>
            </a:r>
            <a:endParaRPr sz="1200">
              <a:latin typeface="Times New Roman"/>
              <a:cs typeface="Times New Roman"/>
            </a:endParaRPr>
          </a:p>
          <a:p>
            <a:pPr marL="20955" marR="116205" indent="4445">
              <a:lnSpc>
                <a:spcPct val="100000"/>
              </a:lnSpc>
              <a:spcBef>
                <a:spcPts val="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staff 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follow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a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fall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usual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demographics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(The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Joint  Commission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86075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2700" indent="635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crucial,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contact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support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(American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Association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[APA]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1990, 2002).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frontline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staff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bilingual,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initial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 process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begin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uninter-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rupted.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receptionists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frontline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least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familiar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some rudimentary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phrases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client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base.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conversation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scripted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convey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obtain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contact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inquire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someone 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more fluently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made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avail-  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 screening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importantly,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should 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pretreatment contact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follow-up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bridge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gap 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contact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subsequent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arrangement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services.</a:t>
            </a:r>
            <a:endParaRPr sz="1200">
              <a:latin typeface="Times New Roman"/>
              <a:cs typeface="Times New Roman"/>
            </a:endParaRPr>
          </a:p>
          <a:p>
            <a:pPr marL="12700" marR="17780" indent="10160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illustrated materials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video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languages spoken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population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answer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asked questions.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materi-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initially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simply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mate-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rials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another. Along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consider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literacy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question.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functionally illiterate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languages.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 should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graphically 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</a:t>
            </a:r>
            <a:endParaRPr sz="1200">
              <a:latin typeface="Times New Roman"/>
              <a:cs typeface="Times New Roman"/>
            </a:endParaRPr>
          </a:p>
          <a:p>
            <a:pPr marL="18415" marR="717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pictures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photographs,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elements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  <a:p>
            <a:pPr marL="18415" marR="10541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target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audience.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 should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tested 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whom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6126478"/>
            <a:ext cx="2874645" cy="3002280"/>
            <a:chOff x="908303" y="6126478"/>
            <a:chExt cx="2874645" cy="3002280"/>
          </a:xfrm>
        </p:grpSpPr>
        <p:sp>
          <p:nvSpPr>
            <p:cNvPr id="6" name="object 6"/>
            <p:cNvSpPr/>
            <p:nvPr/>
          </p:nvSpPr>
          <p:spPr>
            <a:xfrm>
              <a:off x="914399" y="6132574"/>
              <a:ext cx="2862580" cy="2990215"/>
            </a:xfrm>
            <a:custGeom>
              <a:avLst/>
              <a:gdLst/>
              <a:ahLst/>
              <a:cxnLst/>
              <a:rect l="l" t="t" r="r" b="b"/>
              <a:pathLst>
                <a:path w="2862579" h="2990215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2911094"/>
                  </a:lnTo>
                  <a:lnTo>
                    <a:pt x="6208" y="2941840"/>
                  </a:lnTo>
                  <a:lnTo>
                    <a:pt x="23137" y="2966950"/>
                  </a:lnTo>
                  <a:lnTo>
                    <a:pt x="48247" y="2983879"/>
                  </a:lnTo>
                  <a:lnTo>
                    <a:pt x="78994" y="2990088"/>
                  </a:lnTo>
                  <a:lnTo>
                    <a:pt x="2783078" y="2990088"/>
                  </a:lnTo>
                  <a:lnTo>
                    <a:pt x="2813824" y="2983879"/>
                  </a:lnTo>
                  <a:lnTo>
                    <a:pt x="2838934" y="2966950"/>
                  </a:lnTo>
                  <a:lnTo>
                    <a:pt x="2855863" y="2941840"/>
                  </a:lnTo>
                  <a:lnTo>
                    <a:pt x="2862072" y="2911094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6132574"/>
              <a:ext cx="2862580" cy="2990215"/>
            </a:xfrm>
            <a:custGeom>
              <a:avLst/>
              <a:gdLst/>
              <a:ahLst/>
              <a:cxnLst/>
              <a:rect l="l" t="t" r="r" b="b"/>
              <a:pathLst>
                <a:path w="2862579" h="2990215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2911094"/>
                  </a:lnTo>
                  <a:lnTo>
                    <a:pt x="2855863" y="2941840"/>
                  </a:lnTo>
                  <a:lnTo>
                    <a:pt x="2838934" y="2966950"/>
                  </a:lnTo>
                  <a:lnTo>
                    <a:pt x="2813824" y="2983879"/>
                  </a:lnTo>
                  <a:lnTo>
                    <a:pt x="2783078" y="2990088"/>
                  </a:lnTo>
                  <a:lnTo>
                    <a:pt x="78994" y="2990088"/>
                  </a:lnTo>
                  <a:lnTo>
                    <a:pt x="48247" y="2983879"/>
                  </a:lnTo>
                  <a:lnTo>
                    <a:pt x="23137" y="2966950"/>
                  </a:lnTo>
                  <a:lnTo>
                    <a:pt x="6208" y="2941840"/>
                  </a:lnTo>
                  <a:lnTo>
                    <a:pt x="0" y="2911094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69377" y="6167120"/>
            <a:ext cx="2182495" cy="37909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5080" indent="6985">
              <a:lnSpc>
                <a:spcPts val="1340"/>
              </a:lnSpc>
              <a:spcBef>
                <a:spcPts val="225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Inform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Clients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About 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Language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Assistance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Services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76249" y="6622795"/>
            <a:ext cx="2739390" cy="21577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 marR="120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identification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“I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speak…”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cards.</a:t>
            </a:r>
            <a:endParaRPr sz="1000">
              <a:latin typeface="Arial"/>
              <a:cs typeface="Arial"/>
            </a:endParaRPr>
          </a:p>
          <a:p>
            <a:pPr marL="244475" marR="253365" indent="-23241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signs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regularly encountered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guages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points of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entry.</a:t>
            </a:r>
            <a:endParaRPr sz="1000">
              <a:latin typeface="Arial"/>
              <a:cs typeface="Arial"/>
            </a:endParaRPr>
          </a:p>
          <a:p>
            <a:pPr marL="240665" marR="59690" indent="-22860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Establish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uniform procedures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timely,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effective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telephone communication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be-  tween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persons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lim-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English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proficiency.</a:t>
            </a:r>
            <a:endParaRPr sz="1000">
              <a:latin typeface="Arial"/>
              <a:cs typeface="Arial"/>
            </a:endParaRPr>
          </a:p>
          <a:p>
            <a:pPr marL="236220" marR="5080" indent="-224154">
              <a:lnSpc>
                <a:spcPct val="99800"/>
              </a:lnSpc>
              <a:spcBef>
                <a:spcPts val="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Include statements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available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right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free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as-  sistance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-English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brochures,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book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lets, outreach  materials,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materials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rou-  tinely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distributed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public.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69103" y="8857277"/>
            <a:ext cx="11588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20" dirty="0">
                <a:solidFill>
                  <a:srgbClr val="00395A"/>
                </a:solidFill>
                <a:latin typeface="Arial"/>
                <a:cs typeface="Arial"/>
              </a:rPr>
              <a:t>OMH</a:t>
            </a:r>
            <a:r>
              <a:rPr sz="1000" i="1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2000.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2921" y="9430285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041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perhaps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groups,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effectively.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594" y="1383284"/>
            <a:ext cx="2888615" cy="7279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9525" indent="1270">
              <a:lnSpc>
                <a:spcPct val="100299"/>
              </a:lnSpc>
              <a:spcBef>
                <a:spcPts val="9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Establish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Practice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Training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Guidelines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Provision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Language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Services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overseeing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organi-  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monitoring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proficiencies,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train-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First,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proficiencies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served.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minimum,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terminology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phrases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commonly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 t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setting.</a:t>
            </a:r>
            <a:endParaRPr sz="1200">
              <a:latin typeface="Times New Roman"/>
              <a:cs typeface="Times New Roman"/>
            </a:endParaRPr>
          </a:p>
          <a:p>
            <a:pPr marL="12700" marR="20955" indent="7620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recruiting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preters, administrative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consider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motivation,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mastery of English,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fluency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interpretation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(OMH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Translators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Association 2011).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considerable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dialects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proficiency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be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termined 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 supple-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provide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determining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credentials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any language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organiza-  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Translators  Association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credentialing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information).</a:t>
            </a:r>
            <a:endParaRPr sz="1200">
              <a:latin typeface="Times New Roman"/>
              <a:cs typeface="Times New Roman"/>
            </a:endParaRPr>
          </a:p>
          <a:p>
            <a:pPr marL="15240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revolve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around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potential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dilemmas.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particular,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taken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 community,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which 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potential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challenges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tionships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cousin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neighbor).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burden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694" y="868171"/>
            <a:ext cx="2891155" cy="7625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5560" indent="762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disclose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immediately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translator.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selection has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made,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agreement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be signed.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routinely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about 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rights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vices.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Implementing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handling  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grievances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also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recommended.</a:t>
            </a:r>
            <a:endParaRPr sz="1200">
              <a:latin typeface="Times New Roman"/>
              <a:cs typeface="Times New Roman"/>
            </a:endParaRPr>
          </a:p>
          <a:p>
            <a:pPr marL="15240" marR="5080" indent="508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initially 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incorporate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familiarize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translators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preters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setting,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terminology,  behavioral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expectations,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“Training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Service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Personnel”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box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page).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specialization.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enced translators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unfamiliar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concepts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convey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quately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accurately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convey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intent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meaning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clinically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dialog.</a:t>
            </a:r>
            <a:endParaRPr sz="1200">
              <a:latin typeface="Times New Roman"/>
              <a:cs typeface="Times New Roman"/>
            </a:endParaRPr>
          </a:p>
          <a:p>
            <a:pPr marL="12700" marR="10160" indent="5080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role-plays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mirroring intakes, evalua-  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sessions;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indirect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client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audio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video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recordings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observation room; direct observation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sitting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session,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if appropriate;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consulta-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staff.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expe-  rienced translators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consultations, 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sharing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format,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beneficial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946" y="868171"/>
            <a:ext cx="28327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89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must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opportunities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interpreters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inquire  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clarify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 and mean-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 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convey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terminology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5115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exactly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meaning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culture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becoming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descriptive,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intent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word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79509" y="1953259"/>
            <a:ext cx="2880360" cy="715010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24765" marR="694055">
              <a:lnSpc>
                <a:spcPts val="2140"/>
              </a:lnSpc>
              <a:spcBef>
                <a:spcPts val="185"/>
              </a:spcBef>
            </a:pP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Workforce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Staff 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Development</a:t>
            </a:r>
            <a:endParaRPr sz="1800">
              <a:latin typeface="Arial"/>
              <a:cs typeface="Arial"/>
            </a:endParaRPr>
          </a:p>
          <a:p>
            <a:pPr marL="12700" marR="114300" indent="4445">
              <a:lnSpc>
                <a:spcPct val="99000"/>
              </a:lnSpc>
              <a:spcBef>
                <a:spcPts val="960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Develop Staff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Recruitment,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Retention,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Promotion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Strategies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That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Reflect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 Populations</a:t>
            </a:r>
            <a:r>
              <a:rPr sz="1400" b="1" spc="-1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Served</a:t>
            </a:r>
            <a:endParaRPr sz="1400">
              <a:latin typeface="Arial"/>
              <a:cs typeface="Arial"/>
            </a:endParaRPr>
          </a:p>
          <a:p>
            <a:pPr marL="15875" marR="5080" indent="11430">
              <a:lnSpc>
                <a:spcPct val="100000"/>
              </a:lnSpc>
              <a:spcBef>
                <a:spcPts val="114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adequately reflects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personnel, 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directors. Ac-  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10-year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admissions,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 composition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changed.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(excluding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non-Latino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Whites)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represent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approximately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admis-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sions (Substance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[SAMHSA]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non-Latino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(Duffy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striving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responsiveness, 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compo-  sition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strategic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 consideration.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possible,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mirror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</a:t>
            </a:r>
            <a:endParaRPr sz="1200">
              <a:latin typeface="Times New Roman"/>
              <a:cs typeface="Times New Roman"/>
            </a:endParaRPr>
          </a:p>
          <a:p>
            <a:pPr marL="13970" marR="15240" indent="1143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Nevertheless, 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representatives,”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group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entire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burdensome,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offensive,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person. Belonging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toward,  knowledge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guarantee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  <a:p>
            <a:pPr marL="23495" marR="13462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that 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85444" y="2093973"/>
            <a:ext cx="2874645" cy="7012305"/>
            <a:chOff x="885444" y="2093973"/>
            <a:chExt cx="2874645" cy="7012305"/>
          </a:xfrm>
        </p:grpSpPr>
        <p:sp>
          <p:nvSpPr>
            <p:cNvPr id="7" name="object 7"/>
            <p:cNvSpPr/>
            <p:nvPr/>
          </p:nvSpPr>
          <p:spPr>
            <a:xfrm>
              <a:off x="891540" y="2100069"/>
              <a:ext cx="2862580" cy="7000240"/>
            </a:xfrm>
            <a:custGeom>
              <a:avLst/>
              <a:gdLst/>
              <a:ahLst/>
              <a:cxnLst/>
              <a:rect l="l" t="t" r="r" b="b"/>
              <a:pathLst>
                <a:path w="2862579" h="7000240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6920738"/>
                  </a:lnTo>
                  <a:lnTo>
                    <a:pt x="6208" y="6951484"/>
                  </a:lnTo>
                  <a:lnTo>
                    <a:pt x="23137" y="6976594"/>
                  </a:lnTo>
                  <a:lnTo>
                    <a:pt x="48247" y="6993523"/>
                  </a:lnTo>
                  <a:lnTo>
                    <a:pt x="78994" y="6999732"/>
                  </a:lnTo>
                  <a:lnTo>
                    <a:pt x="2783078" y="6999732"/>
                  </a:lnTo>
                  <a:lnTo>
                    <a:pt x="2813824" y="6993523"/>
                  </a:lnTo>
                  <a:lnTo>
                    <a:pt x="2838934" y="6976594"/>
                  </a:lnTo>
                  <a:lnTo>
                    <a:pt x="2855863" y="6951484"/>
                  </a:lnTo>
                  <a:lnTo>
                    <a:pt x="2862072" y="6920738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91540" y="2100069"/>
              <a:ext cx="2862580" cy="7000240"/>
            </a:xfrm>
            <a:custGeom>
              <a:avLst/>
              <a:gdLst/>
              <a:ahLst/>
              <a:cxnLst/>
              <a:rect l="l" t="t" r="r" b="b"/>
              <a:pathLst>
                <a:path w="2862579" h="7000240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6920738"/>
                  </a:lnTo>
                  <a:lnTo>
                    <a:pt x="2855863" y="6951484"/>
                  </a:lnTo>
                  <a:lnTo>
                    <a:pt x="2838934" y="6976594"/>
                  </a:lnTo>
                  <a:lnTo>
                    <a:pt x="2813824" y="6993523"/>
                  </a:lnTo>
                  <a:lnTo>
                    <a:pt x="2783078" y="6999732"/>
                  </a:lnTo>
                  <a:lnTo>
                    <a:pt x="78994" y="6999732"/>
                  </a:lnTo>
                  <a:lnTo>
                    <a:pt x="48247" y="6993523"/>
                  </a:lnTo>
                  <a:lnTo>
                    <a:pt x="23137" y="6976594"/>
                  </a:lnTo>
                  <a:lnTo>
                    <a:pt x="6208" y="6951484"/>
                  </a:lnTo>
                  <a:lnTo>
                    <a:pt x="0" y="6920738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48041" y="2136140"/>
            <a:ext cx="2613025" cy="110871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6985">
              <a:lnSpc>
                <a:spcPct val="93800"/>
              </a:lnSpc>
              <a:spcBef>
                <a:spcPts val="19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Clinical </a:t>
            </a:r>
            <a:r>
              <a:rPr sz="1200" b="1" i="1" spc="-35" dirty="0">
                <a:solidFill>
                  <a:srgbClr val="33617B"/>
                </a:solidFill>
                <a:latin typeface="Arial"/>
                <a:cs typeface="Arial"/>
              </a:rPr>
              <a:t>Supervisors </a:t>
            </a:r>
            <a:r>
              <a:rPr sz="1200" b="1" i="1" spc="-20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Administrators: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Training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Content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Language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Service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Personnel</a:t>
            </a:r>
            <a:endParaRPr sz="1200">
              <a:latin typeface="Arial"/>
              <a:cs typeface="Arial"/>
            </a:endParaRPr>
          </a:p>
          <a:p>
            <a:pPr marL="24130" marR="109855" indent="-7620">
              <a:lnSpc>
                <a:spcPct val="100000"/>
              </a:lnSpc>
              <a:spcBef>
                <a:spcPts val="78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Translators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interpreters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additional  training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clinical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setting.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Initial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include: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54786" y="3219772"/>
            <a:ext cx="2715260" cy="5814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8760" marR="352425" indent="-226695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General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health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abuse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information.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services.</a:t>
            </a:r>
            <a:endParaRPr sz="1000">
              <a:latin typeface="Arial"/>
              <a:cs typeface="Arial"/>
            </a:endParaRPr>
          </a:p>
          <a:p>
            <a:pPr marL="244475" marR="7620" indent="-232410">
              <a:lnSpc>
                <a:spcPct val="100000"/>
              </a:lnSpc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Familiarity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interviewing and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assessment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questions, instruments,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formats.</a:t>
            </a:r>
            <a:endParaRPr sz="1000">
              <a:latin typeface="Arial"/>
              <a:cs typeface="Arial"/>
            </a:endParaRPr>
          </a:p>
          <a:p>
            <a:pPr marL="244475" marR="190500" indent="-232410">
              <a:lnSpc>
                <a:spcPct val="100000"/>
              </a:lnSpc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Legal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ethical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confi-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dentiality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professional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boundaries.</a:t>
            </a:r>
            <a:endParaRPr sz="1000">
              <a:latin typeface="Arial"/>
              <a:cs typeface="Arial"/>
            </a:endParaRPr>
          </a:p>
          <a:p>
            <a:pPr marL="241300" marR="163195" indent="-228600">
              <a:lnSpc>
                <a:spcPct val="100000"/>
              </a:lnSpc>
              <a:buFont typeface="Symbol"/>
              <a:buChar char=""/>
              <a:tabLst>
                <a:tab pos="234315" algn="l"/>
                <a:tab pos="23495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Relevant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programmatic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policies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pro-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cedures.</a:t>
            </a:r>
            <a:endParaRPr sz="1000">
              <a:latin typeface="Arial"/>
              <a:cs typeface="Arial"/>
            </a:endParaRPr>
          </a:p>
          <a:p>
            <a:pPr marL="241300" marR="73025" indent="-228600">
              <a:lnSpc>
                <a:spcPct val="100000"/>
              </a:lnSpc>
              <a:buFont typeface="Symbol"/>
              <a:buChar char=""/>
              <a:tabLst>
                <a:tab pos="233679" algn="l"/>
                <a:tab pos="2349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program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materials,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forms,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ques-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tionnaires,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written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mate-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rials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receive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course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treatment.</a:t>
            </a:r>
            <a:endParaRPr sz="1000">
              <a:latin typeface="Arial"/>
              <a:cs typeface="Arial"/>
            </a:endParaRPr>
          </a:p>
          <a:p>
            <a:pPr marL="245745" marR="5080" indent="-233679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technical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vocabulary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relevant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field.</a:t>
            </a:r>
            <a:endParaRPr sz="1000">
              <a:latin typeface="Arial"/>
              <a:cs typeface="Arial"/>
            </a:endParaRPr>
          </a:p>
          <a:p>
            <a:pPr marL="241300" marR="24130" indent="-22860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Emphasis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accurate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interpretation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translation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without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omissions.</a:t>
            </a:r>
            <a:endParaRPr sz="1000">
              <a:latin typeface="Arial"/>
              <a:cs typeface="Arial"/>
            </a:endParaRPr>
          </a:p>
          <a:p>
            <a:pPr marL="236220" marR="6985" indent="-224154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professional guidelines on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manage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potential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reac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and outside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outward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dis-  plays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anger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hostility; grief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reactions;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disclosing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information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translator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request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keep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secret 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staff;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discomfort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translator’s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biologi-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demogr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aphic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character-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istics,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orientation, age,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 socioeconomic status</a:t>
            </a:r>
            <a:r>
              <a:rPr sz="1000" spc="-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).</a:t>
            </a:r>
            <a:endParaRPr sz="1000">
              <a:latin typeface="Arial"/>
              <a:cs typeface="Arial"/>
            </a:endParaRPr>
          </a:p>
          <a:p>
            <a:pPr marL="240665" marR="123189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Importance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sensitivity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dialog  between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translator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client, including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</a:t>
            </a:r>
            <a:r>
              <a:rPr sz="1000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asked.</a:t>
            </a:r>
            <a:endParaRPr sz="1000">
              <a:latin typeface="Arial"/>
              <a:cs typeface="Arial"/>
            </a:endParaRPr>
          </a:p>
          <a:p>
            <a:pPr marL="236220" marR="52069" indent="-224154">
              <a:lnSpc>
                <a:spcPts val="1200"/>
              </a:lnSpc>
              <a:spcBef>
                <a:spcPts val="3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General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guidelines 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handle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elicited 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par-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ticipation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intake,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treatment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processes,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identifica-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similar clinical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sub-</a:t>
            </a:r>
            <a:endParaRPr sz="1000">
              <a:latin typeface="Arial"/>
              <a:cs typeface="Arial"/>
            </a:endParaRPr>
          </a:p>
          <a:p>
            <a:pPr marL="245745" marR="334010" indent="-9525">
              <a:lnSpc>
                <a:spcPts val="1190"/>
              </a:lnSpc>
              <a:spcBef>
                <a:spcPts val="1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patterns, family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dynamics,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traumatic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events,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emotional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distress).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3276092"/>
            <a:ext cx="2895600" cy="34182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1435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representatives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undermines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expansion 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developing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opportunities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2700" marR="5080" indent="1905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struggle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find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multicul-  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communities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clienteles. 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cruitment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perceived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immediate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short-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difficulties are 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hiring,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retaining 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staff.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Instead,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recruitment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comprehensive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long-term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internships,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marketing 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mentoring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networks,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386" y="6817868"/>
            <a:ext cx="2907665" cy="213931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244475" algn="just">
              <a:lnSpc>
                <a:spcPct val="98900"/>
              </a:lnSpc>
              <a:spcBef>
                <a:spcPts val="120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Create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Training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Plans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Curricula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That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Address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endParaRPr sz="1400">
              <a:latin typeface="Arial"/>
              <a:cs typeface="Arial"/>
            </a:endParaRPr>
          </a:p>
          <a:p>
            <a:pPr marL="13335" marR="18415" indent="8890">
              <a:lnSpc>
                <a:spcPct val="100000"/>
              </a:lnSpc>
              <a:spcBef>
                <a:spcPts val="1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primary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purpose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services,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beginning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outreach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extending 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support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</a:t>
            </a:r>
            <a:endParaRPr sz="1200">
              <a:latin typeface="Times New Roman"/>
              <a:cs typeface="Times New Roman"/>
            </a:endParaRPr>
          </a:p>
          <a:p>
            <a:pPr marL="13335" marR="5080" indent="-63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knowledge, review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82265" cy="608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5400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(Anderson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Fraser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Lie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 prepared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consistent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counselors’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goals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assigned responsibilities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Board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volun-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propriate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development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plan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details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frequency,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schedule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continuing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becoming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for engaging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appropriate 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delivered 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period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follow-up sessions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</a:t>
            </a:r>
            <a:endParaRPr sz="1200">
              <a:latin typeface="Times New Roman"/>
              <a:cs typeface="Times New Roman"/>
            </a:endParaRPr>
          </a:p>
          <a:p>
            <a:pPr marL="12700" marR="186690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single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session.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Outcome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format, and  content in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including</a:t>
            </a:r>
            <a:endParaRPr sz="1200">
              <a:latin typeface="Times New Roman"/>
              <a:cs typeface="Times New Roman"/>
            </a:endParaRPr>
          </a:p>
          <a:p>
            <a:pPr marL="13335" marR="72390" indent="44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(Bhui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2007;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2010),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limited.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Nonethe-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numerous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feature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(Exhibit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4-5).</a:t>
            </a:r>
            <a:endParaRPr sz="1200">
              <a:latin typeface="Times New Roman"/>
              <a:cs typeface="Times New Roman"/>
            </a:endParaRPr>
          </a:p>
          <a:p>
            <a:pPr marL="12700" marR="99060" indent="1905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express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sistance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participation in training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aimed 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competence—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forced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unable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time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away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03732" y="848866"/>
            <a:ext cx="2860675" cy="2372995"/>
          </a:xfrm>
          <a:custGeom>
            <a:avLst/>
            <a:gdLst/>
            <a:ahLst/>
            <a:cxnLst/>
            <a:rect l="l" t="t" r="r" b="b"/>
            <a:pathLst>
              <a:path w="2860675" h="2372995">
                <a:moveTo>
                  <a:pt x="2731439" y="0"/>
                </a:moveTo>
                <a:lnTo>
                  <a:pt x="129108" y="0"/>
                </a:lnTo>
                <a:lnTo>
                  <a:pt x="78850" y="10146"/>
                </a:lnTo>
                <a:lnTo>
                  <a:pt x="37812" y="37817"/>
                </a:lnTo>
                <a:lnTo>
                  <a:pt x="10145" y="78856"/>
                </a:lnTo>
                <a:lnTo>
                  <a:pt x="0" y="129108"/>
                </a:lnTo>
                <a:lnTo>
                  <a:pt x="0" y="2243759"/>
                </a:lnTo>
                <a:lnTo>
                  <a:pt x="10145" y="2294017"/>
                </a:lnTo>
                <a:lnTo>
                  <a:pt x="37812" y="2335055"/>
                </a:lnTo>
                <a:lnTo>
                  <a:pt x="78850" y="2362722"/>
                </a:lnTo>
                <a:lnTo>
                  <a:pt x="129108" y="2372868"/>
                </a:lnTo>
                <a:lnTo>
                  <a:pt x="2731439" y="2372868"/>
                </a:lnTo>
                <a:lnTo>
                  <a:pt x="2781697" y="2362722"/>
                </a:lnTo>
                <a:lnTo>
                  <a:pt x="2822735" y="2335055"/>
                </a:lnTo>
                <a:lnTo>
                  <a:pt x="2850402" y="2294017"/>
                </a:lnTo>
                <a:lnTo>
                  <a:pt x="2860548" y="2243759"/>
                </a:lnTo>
                <a:lnTo>
                  <a:pt x="2860548" y="129108"/>
                </a:lnTo>
                <a:lnTo>
                  <a:pt x="2850402" y="78856"/>
                </a:lnTo>
                <a:lnTo>
                  <a:pt x="2822735" y="37817"/>
                </a:lnTo>
                <a:lnTo>
                  <a:pt x="2781697" y="10146"/>
                </a:lnTo>
                <a:lnTo>
                  <a:pt x="2731439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86989" y="904748"/>
            <a:ext cx="2673985" cy="22009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065" marR="5080" indent="-12700" algn="ctr">
              <a:lnSpc>
                <a:spcPct val="98500"/>
              </a:lnSpc>
              <a:spcBef>
                <a:spcPts val="120"/>
              </a:spcBef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“Improving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workforce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provide 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competent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services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diverse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populations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goes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far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beyond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merely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increasing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number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individuals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from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each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 respective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groups. While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this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clearly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 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important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strategy,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there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need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not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only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increase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numbers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but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also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 improve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quality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training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for all 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clinicians,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regardless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their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racial,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ethnic,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cultural,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or linguistic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background.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This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also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includes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necessity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recruit,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train,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 support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interpreters.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80"/>
              </a:spcBef>
            </a:pP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(Hoge et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al. 2007,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p. 192).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992879" y="7068311"/>
            <a:ext cx="2862580" cy="1981200"/>
          </a:xfrm>
          <a:custGeom>
            <a:avLst/>
            <a:gdLst/>
            <a:ahLst/>
            <a:cxnLst/>
            <a:rect l="l" t="t" r="r" b="b"/>
            <a:pathLst>
              <a:path w="2862579" h="1981200">
                <a:moveTo>
                  <a:pt x="2754274" y="0"/>
                </a:moveTo>
                <a:lnTo>
                  <a:pt x="107797" y="0"/>
                </a:lnTo>
                <a:lnTo>
                  <a:pt x="65836" y="8470"/>
                </a:lnTo>
                <a:lnTo>
                  <a:pt x="31572" y="31572"/>
                </a:lnTo>
                <a:lnTo>
                  <a:pt x="8470" y="65836"/>
                </a:lnTo>
                <a:lnTo>
                  <a:pt x="0" y="107797"/>
                </a:lnTo>
                <a:lnTo>
                  <a:pt x="0" y="1873402"/>
                </a:lnTo>
                <a:lnTo>
                  <a:pt x="8470" y="1915363"/>
                </a:lnTo>
                <a:lnTo>
                  <a:pt x="31572" y="1949627"/>
                </a:lnTo>
                <a:lnTo>
                  <a:pt x="65836" y="1972729"/>
                </a:lnTo>
                <a:lnTo>
                  <a:pt x="107797" y="1981200"/>
                </a:lnTo>
                <a:lnTo>
                  <a:pt x="2754274" y="1981200"/>
                </a:lnTo>
                <a:lnTo>
                  <a:pt x="2796235" y="1972729"/>
                </a:lnTo>
                <a:lnTo>
                  <a:pt x="2830499" y="1949627"/>
                </a:lnTo>
                <a:lnTo>
                  <a:pt x="2853601" y="1915363"/>
                </a:lnTo>
                <a:lnTo>
                  <a:pt x="2862072" y="1873402"/>
                </a:lnTo>
                <a:lnTo>
                  <a:pt x="2862072" y="107797"/>
                </a:lnTo>
                <a:lnTo>
                  <a:pt x="2853601" y="65836"/>
                </a:lnTo>
                <a:lnTo>
                  <a:pt x="2830499" y="31572"/>
                </a:lnTo>
                <a:lnTo>
                  <a:pt x="2796235" y="8470"/>
                </a:lnTo>
                <a:lnTo>
                  <a:pt x="2754274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095326" y="7118095"/>
            <a:ext cx="2642870" cy="184277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065" marR="5080" algn="ctr">
              <a:lnSpc>
                <a:spcPct val="98500"/>
              </a:lnSpc>
              <a:spcBef>
                <a:spcPts val="120"/>
              </a:spcBef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“The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learning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objectives 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professional 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development program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should include 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awareness-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and knowledge-based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objec-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tives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skills-based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objectives that 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motivate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students to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explore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personal  perspectives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and multiple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worldviews,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understand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embrace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culturally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com- 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petent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health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promotion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strategies,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engage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self-directed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competency  </a:t>
            </a:r>
            <a:r>
              <a:rPr sz="1100" spc="30" dirty="0">
                <a:solidFill>
                  <a:srgbClr val="FFFFFF"/>
                </a:solidFill>
                <a:latin typeface="Arial"/>
                <a:cs typeface="Arial"/>
              </a:rPr>
              <a:t>development.”</a:t>
            </a:r>
            <a:endParaRPr sz="1100">
              <a:latin typeface="Arial"/>
              <a:cs typeface="Arial"/>
            </a:endParaRPr>
          </a:p>
          <a:p>
            <a:pPr marL="25400" algn="ctr">
              <a:lnSpc>
                <a:spcPts val="1285"/>
              </a:lnSpc>
            </a:pP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(Perez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Luquis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2008,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p.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178).</a:t>
            </a:r>
            <a:endParaRPr sz="11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296" y="1387855"/>
            <a:ext cx="240855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10" dirty="0"/>
              <a:t>What </a:t>
            </a:r>
            <a:r>
              <a:rPr spc="-80" dirty="0"/>
              <a:t>Is </a:t>
            </a:r>
            <a:r>
              <a:rPr spc="-5" dirty="0"/>
              <a:t>a</a:t>
            </a:r>
            <a:r>
              <a:rPr spc="85" dirty="0"/>
              <a:t> </a:t>
            </a:r>
            <a:r>
              <a:rPr spc="-70" dirty="0"/>
              <a:t>TIP?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9946" y="2713735"/>
            <a:ext cx="5869940" cy="2320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25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(TIPs)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(HHS).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draw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experts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distributed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country.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Published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Internet 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http://store.samhsa.gov.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recommends,</a:t>
            </a:r>
            <a:endParaRPr sz="1200">
              <a:latin typeface="Times New Roman"/>
              <a:cs typeface="Times New Roman"/>
            </a:endParaRPr>
          </a:p>
          <a:p>
            <a:pPr marL="13970" marR="8890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evolving,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frequently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behind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innovations pioneered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field.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front-line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quickly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responsibly.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 approach,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79387" y="9430004"/>
            <a:ext cx="11874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7208011"/>
            <a:ext cx="2842895" cy="1773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9525" algn="just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trainings.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object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grounds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treat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everyone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equally,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ignoring 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blindness.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leadership 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address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reluctance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train-  ing 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rationale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opportunities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achieve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7208011"/>
            <a:ext cx="285686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premise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introduce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spond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incentives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predetermined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objectives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employee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performance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motivated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opportunities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arise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sponsive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factors,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specialized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supervision,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885444" y="908298"/>
            <a:ext cx="5956300" cy="6235065"/>
            <a:chOff x="885444" y="908298"/>
            <a:chExt cx="5956300" cy="6235065"/>
          </a:xfrm>
        </p:grpSpPr>
        <p:sp>
          <p:nvSpPr>
            <p:cNvPr id="6" name="object 6"/>
            <p:cNvSpPr/>
            <p:nvPr/>
          </p:nvSpPr>
          <p:spPr>
            <a:xfrm>
              <a:off x="891540" y="914394"/>
              <a:ext cx="5943600" cy="6223000"/>
            </a:xfrm>
            <a:custGeom>
              <a:avLst/>
              <a:gdLst/>
              <a:ahLst/>
              <a:cxnLst/>
              <a:rect l="l" t="t" r="r" b="b"/>
              <a:pathLst>
                <a:path w="5943600" h="622300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6058458"/>
                  </a:lnTo>
                  <a:lnTo>
                    <a:pt x="5859" y="6102063"/>
                  </a:lnTo>
                  <a:lnTo>
                    <a:pt x="22396" y="6141247"/>
                  </a:lnTo>
                  <a:lnTo>
                    <a:pt x="48047" y="6174446"/>
                  </a:lnTo>
                  <a:lnTo>
                    <a:pt x="81248" y="6200095"/>
                  </a:lnTo>
                  <a:lnTo>
                    <a:pt x="120435" y="6216632"/>
                  </a:lnTo>
                  <a:lnTo>
                    <a:pt x="164045" y="6222492"/>
                  </a:lnTo>
                  <a:lnTo>
                    <a:pt x="5779554" y="6222492"/>
                  </a:lnTo>
                  <a:lnTo>
                    <a:pt x="5823164" y="6216632"/>
                  </a:lnTo>
                  <a:lnTo>
                    <a:pt x="5862351" y="6200095"/>
                  </a:lnTo>
                  <a:lnTo>
                    <a:pt x="5895552" y="6174446"/>
                  </a:lnTo>
                  <a:lnTo>
                    <a:pt x="5921203" y="6141247"/>
                  </a:lnTo>
                  <a:lnTo>
                    <a:pt x="5937740" y="6102063"/>
                  </a:lnTo>
                  <a:lnTo>
                    <a:pt x="5943600" y="6058458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91540" y="914394"/>
              <a:ext cx="5943600" cy="6223000"/>
            </a:xfrm>
            <a:custGeom>
              <a:avLst/>
              <a:gdLst/>
              <a:ahLst/>
              <a:cxnLst/>
              <a:rect l="l" t="t" r="r" b="b"/>
              <a:pathLst>
                <a:path w="5943600" h="622300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6058458"/>
                  </a:lnTo>
                  <a:lnTo>
                    <a:pt x="5937740" y="6102063"/>
                  </a:lnTo>
                  <a:lnTo>
                    <a:pt x="5921203" y="6141247"/>
                  </a:lnTo>
                  <a:lnTo>
                    <a:pt x="5895552" y="6174446"/>
                  </a:lnTo>
                  <a:lnTo>
                    <a:pt x="5862351" y="6200095"/>
                  </a:lnTo>
                  <a:lnTo>
                    <a:pt x="5823164" y="6216632"/>
                  </a:lnTo>
                  <a:lnTo>
                    <a:pt x="5779554" y="6222492"/>
                  </a:lnTo>
                  <a:lnTo>
                    <a:pt x="164045" y="6222492"/>
                  </a:lnTo>
                  <a:lnTo>
                    <a:pt x="120435" y="6216632"/>
                  </a:lnTo>
                  <a:lnTo>
                    <a:pt x="81248" y="6200095"/>
                  </a:lnTo>
                  <a:lnTo>
                    <a:pt x="48047" y="6174446"/>
                  </a:lnTo>
                  <a:lnTo>
                    <a:pt x="22396" y="6141247"/>
                  </a:lnTo>
                  <a:lnTo>
                    <a:pt x="5859" y="6102063"/>
                  </a:lnTo>
                  <a:lnTo>
                    <a:pt x="0" y="6058458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71887" y="974852"/>
            <a:ext cx="5773420" cy="6050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4-5: Qualities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Effective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r>
              <a:rPr sz="1200" b="1" spc="1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Training</a:t>
            </a:r>
            <a:endParaRPr sz="1200">
              <a:latin typeface="Arial"/>
              <a:cs typeface="Arial"/>
            </a:endParaRPr>
          </a:p>
          <a:p>
            <a:pPr marL="19685" marR="89535" indent="-2540">
              <a:lnSpc>
                <a:spcPct val="100000"/>
              </a:lnSpc>
              <a:spcBef>
                <a:spcPts val="78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qualifications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trainer,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selection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 strategies,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reputable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curricula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extremely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developing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services.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following concepts should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 considered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development and implementation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training:</a:t>
            </a:r>
            <a:endParaRPr sz="1000">
              <a:latin typeface="Arial"/>
              <a:cs typeface="Arial"/>
            </a:endParaRPr>
          </a:p>
          <a:p>
            <a:pPr marL="248920" marR="5080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should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begin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educating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organization’s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vision,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mission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related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responsive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 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demographic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composition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clientele,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policies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procedures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linguistic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vices,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performance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planning,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deliv-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responsive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248285" marR="64135" indent="-22860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6379" algn="l"/>
                <a:tab pos="24701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Before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developing and initiating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responsive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mem-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bers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groups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serve.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Receptivity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will  likely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increase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managers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administrators involve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rather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assuming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exactly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regarding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training.</a:t>
            </a:r>
            <a:endParaRPr sz="1000">
              <a:latin typeface="Arial"/>
              <a:cs typeface="Arial"/>
            </a:endParaRPr>
          </a:p>
          <a:p>
            <a:pPr marL="248285" marR="206375" indent="-228600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occur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time,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detail how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employees.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often,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occur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ignoring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complexity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suggesting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one training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session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sufficient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achieve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competence.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evolves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ongoing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professional</a:t>
            </a:r>
            <a:r>
              <a:rPr sz="1000" spc="1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development.</a:t>
            </a:r>
            <a:endParaRPr sz="1000">
              <a:latin typeface="Arial"/>
              <a:cs typeface="Arial"/>
            </a:endParaRPr>
          </a:p>
          <a:p>
            <a:pPr marL="245110" marR="53340" indent="-225425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incorporate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learning strategies,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experiential learning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immersion when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ipation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community activities, role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-plays,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case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presentations).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experientially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oriented,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allowing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self-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reflection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assigning self-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reflection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between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sessions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(see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how-to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self-reflection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spc="2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page).</a:t>
            </a:r>
            <a:endParaRPr sz="1000">
              <a:latin typeface="Arial"/>
              <a:cs typeface="Arial"/>
            </a:endParaRPr>
          </a:p>
          <a:p>
            <a:pPr marL="251460" marR="234950" indent="-232410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should provide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information that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practice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research-based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ensure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partici-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reputable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clinically</a:t>
            </a:r>
            <a:r>
              <a:rPr sz="1000" spc="-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sound.</a:t>
            </a:r>
            <a:endParaRPr sz="1000">
              <a:latin typeface="Arial"/>
              <a:cs typeface="Arial"/>
            </a:endParaRPr>
          </a:p>
          <a:p>
            <a:pPr marL="243204" marR="27305" indent="-224154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create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welcoming, nonjudgmental,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professional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atmosphere in which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members, regardless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ethnicity,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freedom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safety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plore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learn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cultural groups. Training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efforts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not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scapegoat mainstream cultural groups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make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statements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 groups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without noting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cultural sub groups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given racial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ethnic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group—often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characterized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by,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limited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geographic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location, socioeconomic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status,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Participation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guidelines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clarified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training.</a:t>
            </a:r>
            <a:endParaRPr sz="1000">
              <a:latin typeface="Arial"/>
              <a:cs typeface="Arial"/>
            </a:endParaRPr>
          </a:p>
          <a:p>
            <a:pPr marL="248285" marR="222250" indent="-228600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conducted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interdisciplinary, multicultural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team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enced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well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versed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competence.</a:t>
            </a:r>
            <a:endParaRPr sz="1000">
              <a:latin typeface="Arial"/>
              <a:cs typeface="Arial"/>
            </a:endParaRPr>
          </a:p>
          <a:p>
            <a:pPr marL="245745" marR="109220" indent="-226695" algn="just">
              <a:lnSpc>
                <a:spcPct val="99500"/>
              </a:lnSpc>
              <a:spcBef>
                <a:spcPts val="10"/>
              </a:spcBef>
              <a:buFont typeface="Symbol"/>
              <a:buChar char=""/>
              <a:tabLst>
                <a:tab pos="246379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Trainers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allow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presented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materi-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experiential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exercises,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exercises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explore and  correct misperceptions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nonjudgmental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manner.</a:t>
            </a:r>
            <a:endParaRPr sz="1000">
              <a:latin typeface="Arial"/>
              <a:cs typeface="Arial"/>
            </a:endParaRPr>
          </a:p>
          <a:p>
            <a:pPr marL="12700" marR="93345">
              <a:lnSpc>
                <a:spcPct val="100000"/>
              </a:lnSpc>
              <a:spcBef>
                <a:spcPts val="815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Brach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Fraser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2000;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Dixon 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Iron 2006;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Gilbert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2003;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Pack-Brown 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Williams 2003; 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Roysircar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2006;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Russell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2009.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2554" y="9430837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9197" y="5549900"/>
            <a:ext cx="2790190" cy="1773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team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players,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members.</a:t>
            </a:r>
            <a:endParaRPr sz="1200">
              <a:latin typeface="Times New Roman"/>
              <a:cs typeface="Times New Roman"/>
            </a:endParaRPr>
          </a:p>
          <a:p>
            <a:pPr marL="14604" marR="20320" indent="6985">
              <a:lnSpc>
                <a:spcPct val="100000"/>
              </a:lnSpc>
              <a:spcBef>
                <a:spcPts val="8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train-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abound.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organizations,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dedicated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learning,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academic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institutions, government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infor-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clearinghouses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about training opportunities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2694" y="5549900"/>
            <a:ext cx="285813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curricula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Web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sites.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addition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OMH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(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4-6),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guide-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(APA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modules,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Health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(Rose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4486" y="7162292"/>
            <a:ext cx="2891155" cy="192786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 marR="123189">
              <a:lnSpc>
                <a:spcPct val="102699"/>
              </a:lnSpc>
              <a:spcBef>
                <a:spcPts val="5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Provide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Culturally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Congruent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Clinical Supervision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Little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measures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</a:t>
            </a:r>
            <a:endParaRPr sz="1200">
              <a:latin typeface="Times New Roman"/>
              <a:cs typeface="Times New Roman"/>
            </a:endParaRPr>
          </a:p>
          <a:p>
            <a:pPr marL="13335" marR="5080" indent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supervisors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of supervision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(Colistra 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Brown-Rice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2011;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Constantine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2005).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known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about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enhancing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endParaRPr sz="12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counselors,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897636" y="908301"/>
            <a:ext cx="5956300" cy="4584700"/>
            <a:chOff x="897636" y="908301"/>
            <a:chExt cx="5956300" cy="4584700"/>
          </a:xfrm>
        </p:grpSpPr>
        <p:sp>
          <p:nvSpPr>
            <p:cNvPr id="6" name="object 6"/>
            <p:cNvSpPr/>
            <p:nvPr/>
          </p:nvSpPr>
          <p:spPr>
            <a:xfrm>
              <a:off x="903732" y="914397"/>
              <a:ext cx="5943600" cy="4572000"/>
            </a:xfrm>
            <a:custGeom>
              <a:avLst/>
              <a:gdLst/>
              <a:ahLst/>
              <a:cxnLst/>
              <a:rect l="l" t="t" r="r" b="b"/>
              <a:pathLst>
                <a:path w="5943600" h="4572000">
                  <a:moveTo>
                    <a:pt x="5817412" y="0"/>
                  </a:moveTo>
                  <a:lnTo>
                    <a:pt x="126187" y="0"/>
                  </a:lnTo>
                  <a:lnTo>
                    <a:pt x="77066" y="9917"/>
                  </a:lnTo>
                  <a:lnTo>
                    <a:pt x="36957" y="36961"/>
                  </a:lnTo>
                  <a:lnTo>
                    <a:pt x="9915" y="77072"/>
                  </a:lnTo>
                  <a:lnTo>
                    <a:pt x="0" y="126187"/>
                  </a:lnTo>
                  <a:lnTo>
                    <a:pt x="0" y="4445812"/>
                  </a:lnTo>
                  <a:lnTo>
                    <a:pt x="9915" y="4494933"/>
                  </a:lnTo>
                  <a:lnTo>
                    <a:pt x="36956" y="4535043"/>
                  </a:lnTo>
                  <a:lnTo>
                    <a:pt x="77066" y="4562084"/>
                  </a:lnTo>
                  <a:lnTo>
                    <a:pt x="126187" y="4572000"/>
                  </a:lnTo>
                  <a:lnTo>
                    <a:pt x="5817412" y="4572000"/>
                  </a:lnTo>
                  <a:lnTo>
                    <a:pt x="5866533" y="4562084"/>
                  </a:lnTo>
                  <a:lnTo>
                    <a:pt x="5906643" y="4535043"/>
                  </a:lnTo>
                  <a:lnTo>
                    <a:pt x="5933684" y="4494933"/>
                  </a:lnTo>
                  <a:lnTo>
                    <a:pt x="5943600" y="4445812"/>
                  </a:lnTo>
                  <a:lnTo>
                    <a:pt x="5943600" y="126187"/>
                  </a:lnTo>
                  <a:lnTo>
                    <a:pt x="5933684" y="77072"/>
                  </a:lnTo>
                  <a:lnTo>
                    <a:pt x="5906643" y="36961"/>
                  </a:lnTo>
                  <a:lnTo>
                    <a:pt x="5866533" y="9917"/>
                  </a:lnTo>
                  <a:lnTo>
                    <a:pt x="5817412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03732" y="914397"/>
              <a:ext cx="5943600" cy="4572000"/>
            </a:xfrm>
            <a:custGeom>
              <a:avLst/>
              <a:gdLst/>
              <a:ahLst/>
              <a:cxnLst/>
              <a:rect l="l" t="t" r="r" b="b"/>
              <a:pathLst>
                <a:path w="5943600" h="4572000">
                  <a:moveTo>
                    <a:pt x="0" y="126187"/>
                  </a:moveTo>
                  <a:lnTo>
                    <a:pt x="9915" y="77072"/>
                  </a:lnTo>
                  <a:lnTo>
                    <a:pt x="36957" y="36961"/>
                  </a:lnTo>
                  <a:lnTo>
                    <a:pt x="77066" y="9917"/>
                  </a:lnTo>
                  <a:lnTo>
                    <a:pt x="126187" y="0"/>
                  </a:lnTo>
                  <a:lnTo>
                    <a:pt x="5817412" y="0"/>
                  </a:lnTo>
                  <a:lnTo>
                    <a:pt x="5866533" y="9917"/>
                  </a:lnTo>
                  <a:lnTo>
                    <a:pt x="5906643" y="36961"/>
                  </a:lnTo>
                  <a:lnTo>
                    <a:pt x="5933684" y="77072"/>
                  </a:lnTo>
                  <a:lnTo>
                    <a:pt x="5943600" y="126187"/>
                  </a:lnTo>
                  <a:lnTo>
                    <a:pt x="5943600" y="4445812"/>
                  </a:lnTo>
                  <a:lnTo>
                    <a:pt x="5933684" y="4494933"/>
                  </a:lnTo>
                  <a:lnTo>
                    <a:pt x="5906643" y="4535043"/>
                  </a:lnTo>
                  <a:lnTo>
                    <a:pt x="5866533" y="4562084"/>
                  </a:lnTo>
                  <a:lnTo>
                    <a:pt x="5817412" y="4572000"/>
                  </a:lnTo>
                  <a:lnTo>
                    <a:pt x="126187" y="4572000"/>
                  </a:lnTo>
                  <a:lnTo>
                    <a:pt x="77066" y="4562084"/>
                  </a:lnTo>
                  <a:lnTo>
                    <a:pt x="36956" y="4535043"/>
                  </a:lnTo>
                  <a:lnTo>
                    <a:pt x="9915" y="4494933"/>
                  </a:lnTo>
                  <a:lnTo>
                    <a:pt x="0" y="4445812"/>
                  </a:lnTo>
                  <a:lnTo>
                    <a:pt x="0" y="126187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78665" y="435355"/>
            <a:ext cx="5874385" cy="49523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56286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50">
              <a:latin typeface="Arial"/>
              <a:cs typeface="Arial"/>
            </a:endParaRPr>
          </a:p>
          <a:p>
            <a:pPr marL="15240" indent="-2540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Engage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Self-Reflection: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Tool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Counselor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Training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spc="2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Supervision</a:t>
            </a:r>
            <a:endParaRPr sz="1200">
              <a:latin typeface="Arial"/>
              <a:cs typeface="Arial"/>
            </a:endParaRPr>
          </a:p>
          <a:p>
            <a:pPr marL="16510" marR="122555" indent="-1270">
              <a:lnSpc>
                <a:spcPct val="100000"/>
              </a:lnSpc>
              <a:spcBef>
                <a:spcPts val="800"/>
              </a:spcBef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participants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preselect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three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currently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continue 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prior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next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supervision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Selection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clients’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diversity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age,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gender, ethnicity, socioeconomic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status,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education,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geographic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loca-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tion.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After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participant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selected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three 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(remind participants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disclose</a:t>
            </a:r>
            <a:r>
              <a:rPr sz="1000" spc="1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actual</a:t>
            </a:r>
            <a:endParaRPr sz="1000">
              <a:latin typeface="Arial"/>
              <a:cs typeface="Arial"/>
            </a:endParaRPr>
          </a:p>
          <a:p>
            <a:pPr marL="13335" marR="146050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if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external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outside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agency),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keep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self-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reflection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journal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wherein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number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entries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coincide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until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next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training. Partic-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ipants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write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reactions such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feelings, thoughts,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relate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influence of culture.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</a:t>
            </a:r>
            <a:r>
              <a:rPr sz="1000" spc="1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example:</a:t>
            </a:r>
            <a:endParaRPr sz="1000">
              <a:latin typeface="Arial"/>
              <a:cs typeface="Arial"/>
            </a:endParaRPr>
          </a:p>
          <a:p>
            <a:pPr marL="241935" indent="-229235">
              <a:lnSpc>
                <a:spcPct val="100000"/>
              </a:lnSpc>
              <a:buFont typeface="Symbol"/>
              <a:buChar char=""/>
              <a:tabLst>
                <a:tab pos="241935" algn="l"/>
                <a:tab pos="24257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similarities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between 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</a:t>
            </a:r>
            <a:endParaRPr sz="1000">
              <a:latin typeface="Arial"/>
              <a:cs typeface="Arial"/>
            </a:endParaRPr>
          </a:p>
          <a:p>
            <a:pPr marL="241935" marR="239395" indent="-228600" algn="just">
              <a:lnSpc>
                <a:spcPct val="100000"/>
              </a:lnSpc>
              <a:buFont typeface="Symbol"/>
              <a:buChar char=""/>
              <a:tabLst>
                <a:tab pos="23749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Explain 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worldviews influence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dialog,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expectations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yourself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session.</a:t>
            </a:r>
            <a:endParaRPr sz="1000">
              <a:latin typeface="Arial"/>
              <a:cs typeface="Arial"/>
            </a:endParaRPr>
          </a:p>
          <a:p>
            <a:pPr marL="243840" marR="225425" indent="-231140" algn="just">
              <a:lnSpc>
                <a:spcPct val="100000"/>
              </a:lnSpc>
              <a:buFont typeface="Symbol"/>
              <a:buChar char=""/>
              <a:tabLst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Describe assumptions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learned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specific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ethnicity,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culture(s).</a:t>
            </a:r>
            <a:endParaRPr sz="1000">
              <a:latin typeface="Arial"/>
              <a:cs typeface="Arial"/>
            </a:endParaRPr>
          </a:p>
          <a:p>
            <a:pPr marL="241300" marR="173990" indent="-228600" algn="just">
              <a:lnSpc>
                <a:spcPct val="100000"/>
              </a:lnSpc>
              <a:buFont typeface="Symbol"/>
              <a:buChar char=""/>
              <a:tabLst>
                <a:tab pos="23749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Even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think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assumptions, beliefs,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biases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role 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current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relationship and approach,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discuss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influence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counseling.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cific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example.</a:t>
            </a:r>
            <a:endParaRPr sz="1000">
              <a:latin typeface="Arial"/>
              <a:cs typeface="Arial"/>
            </a:endParaRPr>
          </a:p>
          <a:p>
            <a:pPr marL="241300" marR="522605" indent="-22860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Describe the feelings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client. 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feelings relate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cultural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identity?</a:t>
            </a:r>
            <a:endParaRPr sz="1000">
              <a:latin typeface="Arial"/>
              <a:cs typeface="Arial"/>
            </a:endParaRPr>
          </a:p>
          <a:p>
            <a:pPr marL="236854" indent="-224790">
              <a:lnSpc>
                <a:spcPct val="100000"/>
              </a:lnSpc>
              <a:buFont typeface="Symbol"/>
              <a:buChar char=""/>
              <a:tabLst>
                <a:tab pos="236854" algn="l"/>
                <a:tab pos="23749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differences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similarities in worldviews between you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Discuss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client’s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health, healing,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disease,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addiction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differ.</a:t>
            </a:r>
            <a:endParaRPr sz="1000">
              <a:latin typeface="Arial"/>
              <a:cs typeface="Arial"/>
            </a:endParaRPr>
          </a:p>
          <a:p>
            <a:pPr marL="241300" marR="183515" indent="-22860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your client’s experience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discrimination,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oppression,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prejudice could  influence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his/her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current level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distress,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psychological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functioning,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response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</a:t>
            </a:r>
            <a:r>
              <a:rPr sz="1000" spc="25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treatment.</a:t>
            </a:r>
            <a:endParaRPr sz="1000">
              <a:latin typeface="Arial"/>
              <a:cs typeface="Arial"/>
            </a:endParaRPr>
          </a:p>
          <a:p>
            <a:pPr marL="236220" indent="-224154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you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attend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worldview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session.</a:t>
            </a:r>
            <a:endParaRPr sz="1000">
              <a:latin typeface="Arial"/>
              <a:cs typeface="Arial"/>
            </a:endParaRPr>
          </a:p>
          <a:p>
            <a:pPr marL="238760" marR="161290" indent="-226695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Describe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misunderstanding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erroneous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counseling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appears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identification,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behavior.</a:t>
            </a:r>
            <a:endParaRPr sz="1000">
              <a:latin typeface="Arial"/>
              <a:cs typeface="Arial"/>
            </a:endParaRPr>
          </a:p>
          <a:p>
            <a:pPr marL="240665" indent="-228600">
              <a:lnSpc>
                <a:spcPts val="1200"/>
              </a:lnSpc>
              <a:spcBef>
                <a:spcPts val="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must obtain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gain 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better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of your</a:t>
            </a:r>
            <a:r>
              <a:rPr sz="1000" spc="2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</a:t>
            </a:r>
            <a:endParaRPr sz="1000">
              <a:latin typeface="Arial"/>
              <a:cs typeface="Arial"/>
            </a:endParaRPr>
          </a:p>
          <a:p>
            <a:pPr marL="241935" indent="-229235">
              <a:lnSpc>
                <a:spcPts val="1200"/>
              </a:lnSpc>
              <a:buFont typeface="Symbol"/>
              <a:buChar char=""/>
              <a:tabLst>
                <a:tab pos="241935" algn="l"/>
                <a:tab pos="242570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Discuss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lessons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learned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1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906780" y="7487409"/>
            <a:ext cx="2862580" cy="1638300"/>
          </a:xfrm>
          <a:custGeom>
            <a:avLst/>
            <a:gdLst/>
            <a:ahLst/>
            <a:cxnLst/>
            <a:rect l="l" t="t" r="r" b="b"/>
            <a:pathLst>
              <a:path w="2862579" h="1638300">
                <a:moveTo>
                  <a:pt x="2772930" y="0"/>
                </a:moveTo>
                <a:lnTo>
                  <a:pt x="89141" y="0"/>
                </a:lnTo>
                <a:lnTo>
                  <a:pt x="54440" y="7006"/>
                </a:lnTo>
                <a:lnTo>
                  <a:pt x="26106" y="26111"/>
                </a:lnTo>
                <a:lnTo>
                  <a:pt x="7004" y="54446"/>
                </a:lnTo>
                <a:lnTo>
                  <a:pt x="0" y="89141"/>
                </a:lnTo>
                <a:lnTo>
                  <a:pt x="0" y="1549158"/>
                </a:lnTo>
                <a:lnTo>
                  <a:pt x="7004" y="1583859"/>
                </a:lnTo>
                <a:lnTo>
                  <a:pt x="26106" y="1612193"/>
                </a:lnTo>
                <a:lnTo>
                  <a:pt x="54440" y="1631295"/>
                </a:lnTo>
                <a:lnTo>
                  <a:pt x="89141" y="1638300"/>
                </a:lnTo>
                <a:lnTo>
                  <a:pt x="2772930" y="1638300"/>
                </a:lnTo>
                <a:lnTo>
                  <a:pt x="2807631" y="1631295"/>
                </a:lnTo>
                <a:lnTo>
                  <a:pt x="2835965" y="1612193"/>
                </a:lnTo>
                <a:lnTo>
                  <a:pt x="2855067" y="1583859"/>
                </a:lnTo>
                <a:lnTo>
                  <a:pt x="2862072" y="1549158"/>
                </a:lnTo>
                <a:lnTo>
                  <a:pt x="2862072" y="89141"/>
                </a:lnTo>
                <a:lnTo>
                  <a:pt x="2855067" y="54446"/>
                </a:lnTo>
                <a:lnTo>
                  <a:pt x="2835965" y="26111"/>
                </a:lnTo>
                <a:lnTo>
                  <a:pt x="2807631" y="7006"/>
                </a:lnTo>
                <a:lnTo>
                  <a:pt x="2772930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985526" y="7532623"/>
            <a:ext cx="2677160" cy="15119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065" marR="5080" indent="-6985" algn="ctr">
              <a:lnSpc>
                <a:spcPct val="98500"/>
              </a:lnSpc>
              <a:spcBef>
                <a:spcPts val="120"/>
              </a:spcBef>
            </a:pP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“It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takes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time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energy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work through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significant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changes,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whether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work-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place or in our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personal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lives.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Many times,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resistance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change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natural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reaction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people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trying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understand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what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is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expected of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them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how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change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will  impact their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lives.</a:t>
            </a:r>
            <a:r>
              <a:rPr sz="1100" spc="-1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  <a:p>
            <a:pPr marL="140970" marR="128905" algn="ctr">
              <a:lnSpc>
                <a:spcPts val="1280"/>
              </a:lnSpc>
              <a:spcBef>
                <a:spcPts val="55"/>
              </a:spcBef>
            </a:pP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(Addiction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Technology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Transfer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Center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2004,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p.</a:t>
            </a:r>
            <a:r>
              <a:rPr sz="1100" spc="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28)</a:t>
            </a:r>
            <a:endParaRPr sz="11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9173" y="5054600"/>
            <a:ext cx="2823210" cy="2402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has measured counselor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self-efficacy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receiving supervision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examined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dynamics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supervisee–supervisor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tionships.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curricula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standards 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reinforce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supervisors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sufficient 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area (e.g.,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topics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difficulty  giving 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consultations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direction,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guide/reinforce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timely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policies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5273" y="5054600"/>
            <a:ext cx="2865755" cy="2320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30480" indent="-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supervisees).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attempting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introduce 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 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aware, 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supervision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sessions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 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supervision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glue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908303" y="7635236"/>
            <a:ext cx="5956300" cy="1492250"/>
            <a:chOff x="908303" y="7635236"/>
            <a:chExt cx="5956300" cy="1492250"/>
          </a:xfrm>
        </p:grpSpPr>
        <p:sp>
          <p:nvSpPr>
            <p:cNvPr id="5" name="object 5"/>
            <p:cNvSpPr/>
            <p:nvPr/>
          </p:nvSpPr>
          <p:spPr>
            <a:xfrm>
              <a:off x="914399" y="7641332"/>
              <a:ext cx="5943600" cy="1480185"/>
            </a:xfrm>
            <a:custGeom>
              <a:avLst/>
              <a:gdLst/>
              <a:ahLst/>
              <a:cxnLst/>
              <a:rect l="l" t="t" r="r" b="b"/>
              <a:pathLst>
                <a:path w="5943600" h="1480184">
                  <a:moveTo>
                    <a:pt x="5902756" y="0"/>
                  </a:moveTo>
                  <a:lnTo>
                    <a:pt x="40843" y="0"/>
                  </a:lnTo>
                  <a:lnTo>
                    <a:pt x="24945" y="3209"/>
                  </a:lnTo>
                  <a:lnTo>
                    <a:pt x="11963" y="11963"/>
                  </a:lnTo>
                  <a:lnTo>
                    <a:pt x="3209" y="24945"/>
                  </a:lnTo>
                  <a:lnTo>
                    <a:pt x="0" y="40843"/>
                  </a:lnTo>
                  <a:lnTo>
                    <a:pt x="0" y="1438973"/>
                  </a:lnTo>
                  <a:lnTo>
                    <a:pt x="3209" y="1454868"/>
                  </a:lnTo>
                  <a:lnTo>
                    <a:pt x="11963" y="1467846"/>
                  </a:lnTo>
                  <a:lnTo>
                    <a:pt x="24945" y="1476596"/>
                  </a:lnTo>
                  <a:lnTo>
                    <a:pt x="40843" y="1479803"/>
                  </a:lnTo>
                  <a:lnTo>
                    <a:pt x="5902756" y="1479803"/>
                  </a:lnTo>
                  <a:lnTo>
                    <a:pt x="5918654" y="1476596"/>
                  </a:lnTo>
                  <a:lnTo>
                    <a:pt x="5931636" y="1467846"/>
                  </a:lnTo>
                  <a:lnTo>
                    <a:pt x="5940390" y="1454868"/>
                  </a:lnTo>
                  <a:lnTo>
                    <a:pt x="5943600" y="1438973"/>
                  </a:lnTo>
                  <a:lnTo>
                    <a:pt x="5943600" y="40843"/>
                  </a:lnTo>
                  <a:lnTo>
                    <a:pt x="5940390" y="24945"/>
                  </a:lnTo>
                  <a:lnTo>
                    <a:pt x="5931636" y="11963"/>
                  </a:lnTo>
                  <a:lnTo>
                    <a:pt x="5918654" y="3209"/>
                  </a:lnTo>
                  <a:lnTo>
                    <a:pt x="5902756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14399" y="7641332"/>
              <a:ext cx="5943600" cy="1480185"/>
            </a:xfrm>
            <a:custGeom>
              <a:avLst/>
              <a:gdLst/>
              <a:ahLst/>
              <a:cxnLst/>
              <a:rect l="l" t="t" r="r" b="b"/>
              <a:pathLst>
                <a:path w="5943600" h="1480184">
                  <a:moveTo>
                    <a:pt x="0" y="40843"/>
                  </a:moveTo>
                  <a:lnTo>
                    <a:pt x="3209" y="24945"/>
                  </a:lnTo>
                  <a:lnTo>
                    <a:pt x="11963" y="11963"/>
                  </a:lnTo>
                  <a:lnTo>
                    <a:pt x="24945" y="3209"/>
                  </a:lnTo>
                  <a:lnTo>
                    <a:pt x="40843" y="0"/>
                  </a:lnTo>
                  <a:lnTo>
                    <a:pt x="5902756" y="0"/>
                  </a:lnTo>
                  <a:lnTo>
                    <a:pt x="5918654" y="3209"/>
                  </a:lnTo>
                  <a:lnTo>
                    <a:pt x="5931636" y="11963"/>
                  </a:lnTo>
                  <a:lnTo>
                    <a:pt x="5940390" y="24945"/>
                  </a:lnTo>
                  <a:lnTo>
                    <a:pt x="5943600" y="40843"/>
                  </a:lnTo>
                  <a:lnTo>
                    <a:pt x="5943600" y="1438973"/>
                  </a:lnTo>
                  <a:lnTo>
                    <a:pt x="5940390" y="1454868"/>
                  </a:lnTo>
                  <a:lnTo>
                    <a:pt x="5931636" y="1467846"/>
                  </a:lnTo>
                  <a:lnTo>
                    <a:pt x="5918654" y="1476596"/>
                  </a:lnTo>
                  <a:lnTo>
                    <a:pt x="5902756" y="1479803"/>
                  </a:lnTo>
                  <a:lnTo>
                    <a:pt x="40843" y="1479803"/>
                  </a:lnTo>
                  <a:lnTo>
                    <a:pt x="24945" y="1476596"/>
                  </a:lnTo>
                  <a:lnTo>
                    <a:pt x="11963" y="1467846"/>
                  </a:lnTo>
                  <a:lnTo>
                    <a:pt x="3209" y="1454868"/>
                  </a:lnTo>
                  <a:lnTo>
                    <a:pt x="0" y="1438973"/>
                  </a:lnTo>
                  <a:lnTo>
                    <a:pt x="0" y="40843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926477" y="7665211"/>
            <a:ext cx="5919470" cy="1374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435">
              <a:lnSpc>
                <a:spcPct val="100000"/>
              </a:lnSpc>
              <a:spcBef>
                <a:spcPts val="10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Clinical </a:t>
            </a:r>
            <a:r>
              <a:rPr sz="1200" b="1" i="1" spc="-20" dirty="0">
                <a:solidFill>
                  <a:srgbClr val="33617B"/>
                </a:solidFill>
                <a:latin typeface="Arial"/>
                <a:cs typeface="Arial"/>
              </a:rPr>
              <a:t>Supervisors: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Competent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Clinical</a:t>
            </a:r>
            <a:r>
              <a:rPr sz="1200" b="1" spc="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Supervision</a:t>
            </a:r>
            <a:endParaRPr sz="1200">
              <a:latin typeface="Arial"/>
              <a:cs typeface="Arial"/>
            </a:endParaRPr>
          </a:p>
          <a:p>
            <a:pPr marL="56515" marR="311150" indent="-12065">
              <a:lnSpc>
                <a:spcPct val="100000"/>
              </a:lnSpc>
              <a:spcBef>
                <a:spcPts val="78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Supported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research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multicultural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 supervision, Miville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(2005)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suggest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supervisors gain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awareness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assess:</a:t>
            </a:r>
            <a:endParaRPr sz="1000">
              <a:latin typeface="Arial"/>
              <a:cs typeface="Arial"/>
            </a:endParaRPr>
          </a:p>
          <a:p>
            <a:pPr marL="278130" indent="-227329">
              <a:lnSpc>
                <a:spcPct val="100000"/>
              </a:lnSpc>
              <a:buFont typeface="Symbol"/>
              <a:buChar char=""/>
              <a:tabLst>
                <a:tab pos="277495" algn="l"/>
                <a:tab pos="27876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identities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attitudes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</a:t>
            </a:r>
            <a:r>
              <a:rPr sz="1000" spc="1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supervisees.</a:t>
            </a:r>
            <a:endParaRPr sz="1000">
              <a:latin typeface="Arial"/>
              <a:cs typeface="Arial"/>
            </a:endParaRPr>
          </a:p>
          <a:p>
            <a:pPr marL="278130" indent="-227329">
              <a:lnSpc>
                <a:spcPct val="100000"/>
              </a:lnSpc>
              <a:buFont typeface="Symbol"/>
              <a:buChar char=""/>
              <a:tabLst>
                <a:tab pos="277495" algn="l"/>
                <a:tab pos="27876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base,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strengths,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weaknesses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supervisees.</a:t>
            </a:r>
            <a:endParaRPr sz="1000">
              <a:latin typeface="Arial"/>
              <a:cs typeface="Arial"/>
            </a:endParaRPr>
          </a:p>
          <a:p>
            <a:pPr marL="273050" indent="-222250">
              <a:lnSpc>
                <a:spcPct val="100000"/>
              </a:lnSpc>
              <a:buFont typeface="Symbol"/>
              <a:buChar char=""/>
              <a:tabLst>
                <a:tab pos="273050" algn="l"/>
                <a:tab pos="273685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Racial,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generate reactions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supervisors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supervisees.</a:t>
            </a:r>
            <a:endParaRPr sz="1000">
              <a:latin typeface="Arial"/>
              <a:cs typeface="Arial"/>
            </a:endParaRPr>
          </a:p>
          <a:p>
            <a:pPr marL="283210" marR="444500" indent="-232410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80035" algn="l"/>
                <a:tab pos="28067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Current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engagement 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professional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activities 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responsive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(see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professional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advice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box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spc="-1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page).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882396" y="906781"/>
            <a:ext cx="5956300" cy="4081779"/>
            <a:chOff x="882396" y="906781"/>
            <a:chExt cx="5956300" cy="4081779"/>
          </a:xfrm>
        </p:grpSpPr>
        <p:sp>
          <p:nvSpPr>
            <p:cNvPr id="9" name="object 9"/>
            <p:cNvSpPr/>
            <p:nvPr/>
          </p:nvSpPr>
          <p:spPr>
            <a:xfrm>
              <a:off x="888492" y="912877"/>
              <a:ext cx="5943600" cy="4069079"/>
            </a:xfrm>
            <a:custGeom>
              <a:avLst/>
              <a:gdLst/>
              <a:ahLst/>
              <a:cxnLst/>
              <a:rect l="l" t="t" r="r" b="b"/>
              <a:pathLst>
                <a:path w="5943600" h="4069079">
                  <a:moveTo>
                    <a:pt x="5831293" y="0"/>
                  </a:moveTo>
                  <a:lnTo>
                    <a:pt x="112306" y="0"/>
                  </a:lnTo>
                  <a:lnTo>
                    <a:pt x="68590" y="8825"/>
                  </a:lnTo>
                  <a:lnTo>
                    <a:pt x="32893" y="32892"/>
                  </a:lnTo>
                  <a:lnTo>
                    <a:pt x="8825" y="68590"/>
                  </a:lnTo>
                  <a:lnTo>
                    <a:pt x="0" y="112306"/>
                  </a:lnTo>
                  <a:lnTo>
                    <a:pt x="0" y="3956773"/>
                  </a:lnTo>
                  <a:lnTo>
                    <a:pt x="8825" y="4000489"/>
                  </a:lnTo>
                  <a:lnTo>
                    <a:pt x="32892" y="4036187"/>
                  </a:lnTo>
                  <a:lnTo>
                    <a:pt x="68590" y="4060254"/>
                  </a:lnTo>
                  <a:lnTo>
                    <a:pt x="112306" y="4069079"/>
                  </a:lnTo>
                  <a:lnTo>
                    <a:pt x="5831293" y="4069079"/>
                  </a:lnTo>
                  <a:lnTo>
                    <a:pt x="5875009" y="4060254"/>
                  </a:lnTo>
                  <a:lnTo>
                    <a:pt x="5910707" y="4036186"/>
                  </a:lnTo>
                  <a:lnTo>
                    <a:pt x="5934774" y="4000489"/>
                  </a:lnTo>
                  <a:lnTo>
                    <a:pt x="5943600" y="3956773"/>
                  </a:lnTo>
                  <a:lnTo>
                    <a:pt x="5943600" y="112306"/>
                  </a:lnTo>
                  <a:lnTo>
                    <a:pt x="5934774" y="68590"/>
                  </a:lnTo>
                  <a:lnTo>
                    <a:pt x="5910707" y="32892"/>
                  </a:lnTo>
                  <a:lnTo>
                    <a:pt x="5875009" y="8825"/>
                  </a:lnTo>
                  <a:lnTo>
                    <a:pt x="583129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88492" y="912877"/>
              <a:ext cx="5943600" cy="4069079"/>
            </a:xfrm>
            <a:custGeom>
              <a:avLst/>
              <a:gdLst/>
              <a:ahLst/>
              <a:cxnLst/>
              <a:rect l="l" t="t" r="r" b="b"/>
              <a:pathLst>
                <a:path w="5943600" h="4069079">
                  <a:moveTo>
                    <a:pt x="0" y="112306"/>
                  </a:moveTo>
                  <a:lnTo>
                    <a:pt x="8825" y="68590"/>
                  </a:lnTo>
                  <a:lnTo>
                    <a:pt x="32893" y="32892"/>
                  </a:lnTo>
                  <a:lnTo>
                    <a:pt x="68590" y="8825"/>
                  </a:lnTo>
                  <a:lnTo>
                    <a:pt x="112306" y="0"/>
                  </a:lnTo>
                  <a:lnTo>
                    <a:pt x="5831293" y="0"/>
                  </a:lnTo>
                  <a:lnTo>
                    <a:pt x="5875009" y="8825"/>
                  </a:lnTo>
                  <a:lnTo>
                    <a:pt x="5910707" y="32892"/>
                  </a:lnTo>
                  <a:lnTo>
                    <a:pt x="5934774" y="68590"/>
                  </a:lnTo>
                  <a:lnTo>
                    <a:pt x="5943600" y="112306"/>
                  </a:lnTo>
                  <a:lnTo>
                    <a:pt x="5943600" y="3956773"/>
                  </a:lnTo>
                  <a:lnTo>
                    <a:pt x="5934774" y="4000489"/>
                  </a:lnTo>
                  <a:lnTo>
                    <a:pt x="5910707" y="4036186"/>
                  </a:lnTo>
                  <a:lnTo>
                    <a:pt x="5875009" y="4060254"/>
                  </a:lnTo>
                  <a:lnTo>
                    <a:pt x="5831293" y="4069079"/>
                  </a:lnTo>
                  <a:lnTo>
                    <a:pt x="112306" y="4069079"/>
                  </a:lnTo>
                  <a:lnTo>
                    <a:pt x="68590" y="4060254"/>
                  </a:lnTo>
                  <a:lnTo>
                    <a:pt x="32892" y="4036187"/>
                  </a:lnTo>
                  <a:lnTo>
                    <a:pt x="8825" y="4000489"/>
                  </a:lnTo>
                  <a:lnTo>
                    <a:pt x="0" y="3956773"/>
                  </a:lnTo>
                  <a:lnTo>
                    <a:pt x="0" y="11230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901700" y="435355"/>
            <a:ext cx="5785485" cy="44392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00">
              <a:latin typeface="Arial"/>
              <a:cs typeface="Arial"/>
            </a:endParaRPr>
          </a:p>
          <a:p>
            <a:pPr marL="67310" algn="just">
              <a:lnSpc>
                <a:spcPct val="100000"/>
              </a:lnSpc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4-6: </a:t>
            </a:r>
            <a:r>
              <a:rPr sz="1200" b="1" spc="15" dirty="0">
                <a:solidFill>
                  <a:srgbClr val="33617B"/>
                </a:solidFill>
                <a:latin typeface="Arial"/>
                <a:cs typeface="Arial"/>
              </a:rPr>
              <a:t>OMH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Staff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Education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Training</a:t>
            </a:r>
            <a:r>
              <a:rPr sz="1200" b="1" spc="1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Guidelines</a:t>
            </a:r>
            <a:endParaRPr sz="1200">
              <a:latin typeface="Arial"/>
              <a:cs typeface="Arial"/>
            </a:endParaRPr>
          </a:p>
          <a:p>
            <a:pPr marL="75565" marR="13335" algn="just">
              <a:lnSpc>
                <a:spcPct val="100000"/>
              </a:lnSpc>
              <a:spcBef>
                <a:spcPts val="79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 general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agreement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exists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constitutes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acceptable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curriculum.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OMH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(2000)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recommends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tailoring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curriculum topics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roles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responsibilities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trainees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populations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served over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suggests that training should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least</a:t>
            </a:r>
            <a:r>
              <a:rPr sz="1000" spc="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address:</a:t>
            </a:r>
            <a:endParaRPr sz="1000">
              <a:latin typeface="Arial"/>
              <a:cs typeface="Arial"/>
            </a:endParaRPr>
          </a:p>
          <a:p>
            <a:pPr marL="302895" marR="278765" indent="-231140">
              <a:lnSpc>
                <a:spcPct val="100000"/>
              </a:lnSpc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effects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between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clients/consumers 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workforce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encounters, 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therapeutic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alliance.</a:t>
            </a:r>
            <a:endParaRPr sz="1000">
              <a:latin typeface="Arial"/>
              <a:cs typeface="Arial"/>
            </a:endParaRPr>
          </a:p>
          <a:p>
            <a:pPr marL="304165" marR="45720" indent="-232410">
              <a:lnSpc>
                <a:spcPct val="100000"/>
              </a:lnSpc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elements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effective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clients/consumers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interpreters and  telephone language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293370" indent="-222250">
              <a:lnSpc>
                <a:spcPct val="100000"/>
              </a:lnSpc>
              <a:buFont typeface="Symbol"/>
              <a:buChar char=""/>
              <a:tabLst>
                <a:tab pos="293370" algn="l"/>
                <a:tab pos="29400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Strategies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resolving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conflicts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between 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clients.</a:t>
            </a:r>
            <a:endParaRPr sz="1000">
              <a:latin typeface="Arial"/>
              <a:cs typeface="Arial"/>
            </a:endParaRPr>
          </a:p>
          <a:p>
            <a:pPr marL="297815" marR="181610" indent="-226695">
              <a:lnSpc>
                <a:spcPct val="100000"/>
              </a:lnSpc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organization’s policies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procedures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written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access,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gain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access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interpreters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translated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written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materials.</a:t>
            </a:r>
            <a:endParaRPr sz="1000">
              <a:latin typeface="Arial"/>
              <a:cs typeface="Arial"/>
            </a:endParaRPr>
          </a:p>
          <a:p>
            <a:pPr marL="300355" marR="182245" indent="-228600">
              <a:lnSpc>
                <a:spcPct val="100000"/>
              </a:lnSpc>
              <a:buFont typeface="Symbol"/>
              <a:buChar char=""/>
              <a:tabLst>
                <a:tab pos="295910" algn="l"/>
                <a:tab pos="29654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Parts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Civil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Rights Act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1964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limited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English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profi-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ciency.</a:t>
            </a:r>
            <a:endParaRPr sz="1000">
              <a:latin typeface="Arial"/>
              <a:cs typeface="Arial"/>
            </a:endParaRPr>
          </a:p>
          <a:p>
            <a:pPr marL="297815" indent="-226695">
              <a:lnSpc>
                <a:spcPct val="100000"/>
              </a:lnSpc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organization’s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complaint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grievance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proc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edures.</a:t>
            </a:r>
            <a:endParaRPr sz="1000">
              <a:latin typeface="Arial"/>
              <a:cs typeface="Arial"/>
            </a:endParaRPr>
          </a:p>
          <a:p>
            <a:pPr marL="304800" marR="194945" indent="-233679">
              <a:lnSpc>
                <a:spcPct val="100000"/>
              </a:lnSpc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effects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promotion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disease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prevention,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diagnosis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treatment,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supportive</a:t>
            </a:r>
            <a:r>
              <a:rPr sz="1000" spc="-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care.</a:t>
            </a:r>
            <a:endParaRPr sz="1000">
              <a:latin typeface="Arial"/>
              <a:cs typeface="Arial"/>
            </a:endParaRPr>
          </a:p>
          <a:p>
            <a:pPr marL="302260" marR="200025" indent="-231140">
              <a:lnSpc>
                <a:spcPct val="100000"/>
              </a:lnSpc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impact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poverty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socioeconomic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status, race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racism,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ethnicity, and sociocultural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factors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access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service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quality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health</a:t>
            </a:r>
            <a:r>
              <a:rPr sz="1000" spc="1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outcomes.</a:t>
            </a:r>
            <a:endParaRPr sz="1000">
              <a:latin typeface="Arial"/>
              <a:cs typeface="Arial"/>
            </a:endParaRPr>
          </a:p>
          <a:p>
            <a:pPr marL="300355" marR="5080" indent="-228600">
              <a:lnSpc>
                <a:spcPct val="100000"/>
              </a:lnSpc>
              <a:buFont typeface="Symbol"/>
              <a:buChar char=""/>
              <a:tabLst>
                <a:tab pos="300355" algn="l"/>
                <a:tab pos="30099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Differences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clinical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management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diseases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conditions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indicated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differences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race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ethnicity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clients.</a:t>
            </a:r>
            <a:endParaRPr sz="1000">
              <a:latin typeface="Arial"/>
              <a:cs typeface="Arial"/>
            </a:endParaRPr>
          </a:p>
          <a:p>
            <a:pPr marL="300355" marR="170180" indent="-228600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effects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differences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clients/consumers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staff member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health out-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comes,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satisfaction,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planning.</a:t>
            </a:r>
            <a:endParaRPr sz="1000">
              <a:latin typeface="Arial"/>
              <a:cs typeface="Arial"/>
            </a:endParaRPr>
          </a:p>
          <a:p>
            <a:pPr marL="64769" algn="just">
              <a:lnSpc>
                <a:spcPct val="100000"/>
              </a:lnSpc>
              <a:spcBef>
                <a:spcPts val="77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OMH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200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0.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Adapted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from material in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public</a:t>
            </a:r>
            <a:r>
              <a:rPr sz="1000" i="1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domain.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2734" y="9430449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9173" y="5511800"/>
            <a:ext cx="2872740" cy="3419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2286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reinforces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avenue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follow-up after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r>
              <a:rPr sz="1200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workshops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trainings are offered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organization.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adopt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multicul-  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guide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supervision  process (e.g.,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[2001] multidimensional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competence).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Endorsement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both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supervisors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supervisees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supervision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pursue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Field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colleagues’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[2010]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Latina–Latino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developmental supervisory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model.)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guides supervision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premise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5273" y="5511800"/>
            <a:ext cx="283845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variables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 of  supervision: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supervi-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supervisees,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supervisors’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supervisees’perceptions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clients’presenting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supervisees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recommendations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supervision.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4486" y="7124192"/>
            <a:ext cx="2792730" cy="1985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400"/>
              </a:lnSpc>
              <a:spcBef>
                <a:spcPts val="9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Evaluate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Staff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Performance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on Culturally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Congruent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Complementary Attitudes,  Knowledge,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Skills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committed to endorsing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responsive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job descriptions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 evaluations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organiza-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goals,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908300"/>
            <a:ext cx="5943600" cy="4547870"/>
            <a:chOff x="908303" y="908300"/>
            <a:chExt cx="5943600" cy="4547870"/>
          </a:xfrm>
        </p:grpSpPr>
        <p:sp>
          <p:nvSpPr>
            <p:cNvPr id="6" name="object 6"/>
            <p:cNvSpPr/>
            <p:nvPr/>
          </p:nvSpPr>
          <p:spPr>
            <a:xfrm>
              <a:off x="914399" y="914396"/>
              <a:ext cx="5931535" cy="4535805"/>
            </a:xfrm>
            <a:custGeom>
              <a:avLst/>
              <a:gdLst/>
              <a:ahLst/>
              <a:cxnLst/>
              <a:rect l="l" t="t" r="r" b="b"/>
              <a:pathLst>
                <a:path w="5931534" h="4535805">
                  <a:moveTo>
                    <a:pt x="5806224" y="0"/>
                  </a:moveTo>
                  <a:lnTo>
                    <a:pt x="125183" y="0"/>
                  </a:lnTo>
                  <a:lnTo>
                    <a:pt x="76455" y="9837"/>
                  </a:lnTo>
                  <a:lnTo>
                    <a:pt x="36664" y="36664"/>
                  </a:lnTo>
                  <a:lnTo>
                    <a:pt x="9837" y="76455"/>
                  </a:lnTo>
                  <a:lnTo>
                    <a:pt x="0" y="125183"/>
                  </a:lnTo>
                  <a:lnTo>
                    <a:pt x="0" y="4410252"/>
                  </a:lnTo>
                  <a:lnTo>
                    <a:pt x="9837" y="4458973"/>
                  </a:lnTo>
                  <a:lnTo>
                    <a:pt x="36664" y="4498760"/>
                  </a:lnTo>
                  <a:lnTo>
                    <a:pt x="76455" y="4525586"/>
                  </a:lnTo>
                  <a:lnTo>
                    <a:pt x="125183" y="4535423"/>
                  </a:lnTo>
                  <a:lnTo>
                    <a:pt x="5806224" y="4535423"/>
                  </a:lnTo>
                  <a:lnTo>
                    <a:pt x="5854952" y="4525586"/>
                  </a:lnTo>
                  <a:lnTo>
                    <a:pt x="5894743" y="4498760"/>
                  </a:lnTo>
                  <a:lnTo>
                    <a:pt x="5921570" y="4458973"/>
                  </a:lnTo>
                  <a:lnTo>
                    <a:pt x="5931408" y="4410252"/>
                  </a:lnTo>
                  <a:lnTo>
                    <a:pt x="5931408" y="125183"/>
                  </a:lnTo>
                  <a:lnTo>
                    <a:pt x="5921570" y="76455"/>
                  </a:lnTo>
                  <a:lnTo>
                    <a:pt x="5894743" y="36664"/>
                  </a:lnTo>
                  <a:lnTo>
                    <a:pt x="5854952" y="9837"/>
                  </a:lnTo>
                  <a:lnTo>
                    <a:pt x="580622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914396"/>
              <a:ext cx="5931535" cy="4535805"/>
            </a:xfrm>
            <a:custGeom>
              <a:avLst/>
              <a:gdLst/>
              <a:ahLst/>
              <a:cxnLst/>
              <a:rect l="l" t="t" r="r" b="b"/>
              <a:pathLst>
                <a:path w="5931534" h="4535805">
                  <a:moveTo>
                    <a:pt x="0" y="125183"/>
                  </a:moveTo>
                  <a:lnTo>
                    <a:pt x="9837" y="76455"/>
                  </a:lnTo>
                  <a:lnTo>
                    <a:pt x="36664" y="36664"/>
                  </a:lnTo>
                  <a:lnTo>
                    <a:pt x="76455" y="9837"/>
                  </a:lnTo>
                  <a:lnTo>
                    <a:pt x="125183" y="0"/>
                  </a:lnTo>
                  <a:lnTo>
                    <a:pt x="5806224" y="0"/>
                  </a:lnTo>
                  <a:lnTo>
                    <a:pt x="5854952" y="9837"/>
                  </a:lnTo>
                  <a:lnTo>
                    <a:pt x="5894743" y="36664"/>
                  </a:lnTo>
                  <a:lnTo>
                    <a:pt x="5921570" y="76455"/>
                  </a:lnTo>
                  <a:lnTo>
                    <a:pt x="5931408" y="125183"/>
                  </a:lnTo>
                  <a:lnTo>
                    <a:pt x="5931408" y="4410252"/>
                  </a:lnTo>
                  <a:lnTo>
                    <a:pt x="5921570" y="4458973"/>
                  </a:lnTo>
                  <a:lnTo>
                    <a:pt x="5894743" y="4498760"/>
                  </a:lnTo>
                  <a:lnTo>
                    <a:pt x="5854952" y="4525586"/>
                  </a:lnTo>
                  <a:lnTo>
                    <a:pt x="5806224" y="4535423"/>
                  </a:lnTo>
                  <a:lnTo>
                    <a:pt x="125183" y="4535423"/>
                  </a:lnTo>
                  <a:lnTo>
                    <a:pt x="76455" y="4525586"/>
                  </a:lnTo>
                  <a:lnTo>
                    <a:pt x="36664" y="4498760"/>
                  </a:lnTo>
                  <a:lnTo>
                    <a:pt x="9837" y="4458973"/>
                  </a:lnTo>
                  <a:lnTo>
                    <a:pt x="0" y="4410252"/>
                  </a:lnTo>
                  <a:lnTo>
                    <a:pt x="0" y="125183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87761" y="435355"/>
            <a:ext cx="5864860" cy="22853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55397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5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60" dirty="0">
                <a:solidFill>
                  <a:srgbClr val="33617B"/>
                </a:solidFill>
                <a:latin typeface="Arial"/>
                <a:cs typeface="Arial"/>
              </a:rPr>
              <a:t>Discuss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Professional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Development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Multicultural</a:t>
            </a:r>
            <a:r>
              <a:rPr sz="1200" b="1" spc="-2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Counseling</a:t>
            </a:r>
            <a:endParaRPr sz="1200">
              <a:latin typeface="Arial"/>
              <a:cs typeface="Arial"/>
            </a:endParaRPr>
          </a:p>
          <a:p>
            <a:pPr marL="14604" marR="204470" indent="-2540">
              <a:lnSpc>
                <a:spcPct val="100000"/>
              </a:lnSpc>
              <a:spcBef>
                <a:spcPts val="800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facilitates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supervisee–supervisor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discussions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surrounding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professional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 activi-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promote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Supervisors can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supervisees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review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list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check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recently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past several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months.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Supervisors 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then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completed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starting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point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gaining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activities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endorsed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supervisees.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supervisees check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items, reviewing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reinforces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build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Materials needed: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printed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copy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checklist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pen or</a:t>
            </a:r>
            <a:r>
              <a:rPr sz="1000" spc="1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pencil.</a:t>
            </a:r>
            <a:endParaRPr sz="10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60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Instructions: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Mark off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you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engaged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during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month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6</a:t>
            </a:r>
            <a:r>
              <a:rPr sz="1000" spc="-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months.</a:t>
            </a:r>
            <a:endParaRPr sz="1000">
              <a:latin typeface="Arial"/>
              <a:cs typeface="Arial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998861" y="2796432"/>
          <a:ext cx="5444490" cy="22777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26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056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46161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Past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month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ts val="1100"/>
                        </a:lnSpc>
                      </a:pP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Past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15811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months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36525">
                        <a:lnSpc>
                          <a:spcPts val="111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recognized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prejudice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have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certain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talked 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colleague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cultural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issue.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sought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guidance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cultural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issue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arose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therapy.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attended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multicultural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training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seminar.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attended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event.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attended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event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which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most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weren 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’t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my</a:t>
                      </a:r>
                      <a:r>
                        <a:rPr sz="1000" spc="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reflected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how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affects my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work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</a:t>
                      </a:r>
                      <a:r>
                        <a:rPr sz="1000" spc="1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ents.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read 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chapter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article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multicultural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issues.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read a novel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racial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</a:t>
                      </a:r>
                      <a:r>
                        <a:rPr sz="1000" spc="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own.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sought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consultation or supervision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multicultural</a:t>
                      </a:r>
                      <a:r>
                        <a:rPr sz="1000" spc="-1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issues.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4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talked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friend/associate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how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differences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affect</a:t>
                      </a:r>
                      <a:r>
                        <a:rPr sz="1000" spc="1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9922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3859"/>
                      </a:solidFill>
                      <a:prstDash val="solid"/>
                    </a:lnT>
                    <a:lnB w="9525">
                      <a:solidFill>
                        <a:srgbClr val="00385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ts val="119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relationship.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136525">
                        <a:lnSpc>
                          <a:spcPts val="1065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challenged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racist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remark—my own or someone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else’s.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0" name="object 10"/>
          <p:cNvSpPr txBox="1"/>
          <p:nvPr/>
        </p:nvSpPr>
        <p:spPr>
          <a:xfrm>
            <a:off x="982566" y="5134241"/>
            <a:ext cx="399605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Pack-Brown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Williams 2003, p. 136.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perm</a:t>
            </a:r>
            <a:r>
              <a:rPr sz="1000" i="1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ission.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131311"/>
            <a:ext cx="286512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tasks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performance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evaluations, 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consistent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message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behav-  ior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responsive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valued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rewarded.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3409" y="4399279"/>
            <a:ext cx="2900680" cy="424688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20955" marR="1272540" indent="5715">
              <a:lnSpc>
                <a:spcPts val="2140"/>
              </a:lnSpc>
              <a:spcBef>
                <a:spcPts val="185"/>
              </a:spcBef>
            </a:pPr>
            <a:r>
              <a:rPr sz="1800" b="1" spc="60" dirty="0">
                <a:solidFill>
                  <a:srgbClr val="33617B"/>
                </a:solidFill>
                <a:latin typeface="Arial"/>
                <a:cs typeface="Arial"/>
              </a:rPr>
              <a:t>O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r</a:t>
            </a:r>
            <a:r>
              <a:rPr sz="1800" b="1" spc="20" dirty="0">
                <a:solidFill>
                  <a:srgbClr val="33617B"/>
                </a:solidFill>
                <a:latin typeface="Arial"/>
                <a:cs typeface="Arial"/>
              </a:rPr>
              <a:t>g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a</a:t>
            </a: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n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i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z</a:t>
            </a:r>
            <a:r>
              <a:rPr sz="1800" b="1" spc="50" dirty="0">
                <a:solidFill>
                  <a:srgbClr val="33617B"/>
                </a:solidFill>
                <a:latin typeface="Arial"/>
                <a:cs typeface="Arial"/>
              </a:rPr>
              <a:t>a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t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i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o</a:t>
            </a: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n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al 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Infrastructure</a:t>
            </a:r>
            <a:endParaRPr sz="1800">
              <a:latin typeface="Arial"/>
              <a:cs typeface="Arial"/>
            </a:endParaRPr>
          </a:p>
          <a:p>
            <a:pPr marL="12700" marR="75565" indent="4445">
              <a:lnSpc>
                <a:spcPct val="100699"/>
              </a:lnSpc>
              <a:spcBef>
                <a:spcPts val="930"/>
              </a:spcBef>
            </a:pPr>
            <a:r>
              <a:rPr sz="1400" b="1" spc="-50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Plan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Long-Range Fiscal  </a:t>
            </a:r>
            <a:r>
              <a:rPr sz="1400" b="1" spc="10" dirty="0">
                <a:solidFill>
                  <a:srgbClr val="33617B"/>
                </a:solidFill>
                <a:latin typeface="Arial"/>
                <a:cs typeface="Arial"/>
              </a:rPr>
              <a:t>Support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Competence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providing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succeed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if 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consistently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dedicated 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supporting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plan. Realistical-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funds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insuffi-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initially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meet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outlined in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</a:t>
            </a:r>
            <a:endParaRPr sz="1200">
              <a:latin typeface="Times New Roman"/>
              <a:cs typeface="Times New Roman"/>
            </a:endParaRPr>
          </a:p>
          <a:p>
            <a:pPr marL="18415" marR="5080" indent="190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than not, the committee,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executive staff,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prioritize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financially feasible.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However,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necessity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preclude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organiza-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soliciting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communi-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finding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creative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inexpensive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 make organizational changes,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using  strategic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financial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build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designated 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79582" y="3152648"/>
            <a:ext cx="2905125" cy="412242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 marR="5080" indent="4445">
              <a:lnSpc>
                <a:spcPct val="102699"/>
              </a:lnSpc>
              <a:spcBef>
                <a:spcPts val="55"/>
              </a:spcBef>
            </a:pPr>
            <a:r>
              <a:rPr sz="1400" b="1" spc="-50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Create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Environment That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Reflects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Populations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Served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include</a:t>
            </a:r>
            <a:endParaRPr sz="1200">
              <a:latin typeface="Times New Roman"/>
              <a:cs typeface="Times New Roman"/>
            </a:endParaRPr>
          </a:p>
          <a:p>
            <a:pPr marL="17780" marR="48260" indent="25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environmental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barriers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examined.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 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iden-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tified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deficits.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signage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languages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spoken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endParaRPr sz="1200">
              <a:latin typeface="Times New Roman"/>
              <a:cs typeface="Times New Roman"/>
            </a:endParaRPr>
          </a:p>
          <a:p>
            <a:pPr marL="17780" marR="13970" indent="5080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served;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 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literacy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guages.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possible,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signs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pictures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graphics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replace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structions.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design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includ-  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of space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décor,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inviting,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comfortable,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sensitive.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 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 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make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facilities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accessible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appropriate.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addition,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environment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reflects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culture(s)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business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community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vendors.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79509" y="7398511"/>
            <a:ext cx="2849245" cy="14077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64769" indent="4445">
              <a:lnSpc>
                <a:spcPct val="98900"/>
              </a:lnSpc>
              <a:spcBef>
                <a:spcPts val="120"/>
              </a:spcBef>
            </a:pP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Develop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Outreach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Strategies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Improve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Access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to 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Care</a:t>
            </a:r>
            <a:endParaRPr sz="1400">
              <a:latin typeface="Arial"/>
              <a:cs typeface="Arial"/>
            </a:endParaRPr>
          </a:p>
          <a:p>
            <a:pPr marL="18415" marR="5080" indent="8890">
              <a:lnSpc>
                <a:spcPct val="100000"/>
              </a:lnSpc>
              <a:spcBef>
                <a:spcPts val="12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best-laid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futile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outreach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83919" y="908301"/>
            <a:ext cx="5956300" cy="2161540"/>
            <a:chOff x="883919" y="908301"/>
            <a:chExt cx="5956300" cy="2161540"/>
          </a:xfrm>
        </p:grpSpPr>
        <p:sp>
          <p:nvSpPr>
            <p:cNvPr id="7" name="object 7"/>
            <p:cNvSpPr/>
            <p:nvPr/>
          </p:nvSpPr>
          <p:spPr>
            <a:xfrm>
              <a:off x="890015" y="914397"/>
              <a:ext cx="5943600" cy="2148840"/>
            </a:xfrm>
            <a:custGeom>
              <a:avLst/>
              <a:gdLst/>
              <a:ahLst/>
              <a:cxnLst/>
              <a:rect l="l" t="t" r="r" b="b"/>
              <a:pathLst>
                <a:path w="5943600" h="2148840">
                  <a:moveTo>
                    <a:pt x="5884291" y="0"/>
                  </a:moveTo>
                  <a:lnTo>
                    <a:pt x="59309" y="0"/>
                  </a:lnTo>
                  <a:lnTo>
                    <a:pt x="36224" y="4661"/>
                  </a:lnTo>
                  <a:lnTo>
                    <a:pt x="17372" y="17372"/>
                  </a:lnTo>
                  <a:lnTo>
                    <a:pt x="4661" y="36224"/>
                  </a:lnTo>
                  <a:lnTo>
                    <a:pt x="0" y="59308"/>
                  </a:lnTo>
                  <a:lnTo>
                    <a:pt x="0" y="2089530"/>
                  </a:lnTo>
                  <a:lnTo>
                    <a:pt x="4661" y="2112615"/>
                  </a:lnTo>
                  <a:lnTo>
                    <a:pt x="17372" y="2131467"/>
                  </a:lnTo>
                  <a:lnTo>
                    <a:pt x="36224" y="2144178"/>
                  </a:lnTo>
                  <a:lnTo>
                    <a:pt x="59309" y="2148839"/>
                  </a:lnTo>
                  <a:lnTo>
                    <a:pt x="5884291" y="2148839"/>
                  </a:lnTo>
                  <a:lnTo>
                    <a:pt x="5907375" y="2144178"/>
                  </a:lnTo>
                  <a:lnTo>
                    <a:pt x="5926227" y="2131467"/>
                  </a:lnTo>
                  <a:lnTo>
                    <a:pt x="5938938" y="2112615"/>
                  </a:lnTo>
                  <a:lnTo>
                    <a:pt x="5943600" y="2089530"/>
                  </a:lnTo>
                  <a:lnTo>
                    <a:pt x="5943600" y="59308"/>
                  </a:lnTo>
                  <a:lnTo>
                    <a:pt x="5938938" y="36224"/>
                  </a:lnTo>
                  <a:lnTo>
                    <a:pt x="5926227" y="17372"/>
                  </a:lnTo>
                  <a:lnTo>
                    <a:pt x="5907375" y="4661"/>
                  </a:lnTo>
                  <a:lnTo>
                    <a:pt x="5884291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90015" y="914397"/>
              <a:ext cx="5943600" cy="2148840"/>
            </a:xfrm>
            <a:custGeom>
              <a:avLst/>
              <a:gdLst/>
              <a:ahLst/>
              <a:cxnLst/>
              <a:rect l="l" t="t" r="r" b="b"/>
              <a:pathLst>
                <a:path w="5943600" h="2148840">
                  <a:moveTo>
                    <a:pt x="0" y="59308"/>
                  </a:moveTo>
                  <a:lnTo>
                    <a:pt x="4661" y="36224"/>
                  </a:lnTo>
                  <a:lnTo>
                    <a:pt x="17372" y="17372"/>
                  </a:lnTo>
                  <a:lnTo>
                    <a:pt x="36224" y="4661"/>
                  </a:lnTo>
                  <a:lnTo>
                    <a:pt x="59309" y="0"/>
                  </a:lnTo>
                  <a:lnTo>
                    <a:pt x="5884291" y="0"/>
                  </a:lnTo>
                  <a:lnTo>
                    <a:pt x="5907375" y="4661"/>
                  </a:lnTo>
                  <a:lnTo>
                    <a:pt x="5926227" y="17372"/>
                  </a:lnTo>
                  <a:lnTo>
                    <a:pt x="5938938" y="36224"/>
                  </a:lnTo>
                  <a:lnTo>
                    <a:pt x="5943600" y="59308"/>
                  </a:lnTo>
                  <a:lnTo>
                    <a:pt x="5943600" y="2089530"/>
                  </a:lnTo>
                  <a:lnTo>
                    <a:pt x="5938938" y="2112615"/>
                  </a:lnTo>
                  <a:lnTo>
                    <a:pt x="5926227" y="2131467"/>
                  </a:lnTo>
                  <a:lnTo>
                    <a:pt x="5907375" y="2144178"/>
                  </a:lnTo>
                  <a:lnTo>
                    <a:pt x="5884291" y="2148839"/>
                  </a:lnTo>
                  <a:lnTo>
                    <a:pt x="59309" y="2148839"/>
                  </a:lnTo>
                  <a:lnTo>
                    <a:pt x="36224" y="2144178"/>
                  </a:lnTo>
                  <a:lnTo>
                    <a:pt x="17372" y="2131467"/>
                  </a:lnTo>
                  <a:lnTo>
                    <a:pt x="4661" y="2112615"/>
                  </a:lnTo>
                  <a:lnTo>
                    <a:pt x="0" y="2089530"/>
                  </a:lnTo>
                  <a:lnTo>
                    <a:pt x="0" y="59308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01700" y="435355"/>
            <a:ext cx="5790565" cy="24847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>
              <a:latin typeface="Arial"/>
              <a:cs typeface="Arial"/>
            </a:endParaRPr>
          </a:p>
          <a:p>
            <a:pPr marL="52069" marR="586740" indent="3810">
              <a:lnSpc>
                <a:spcPts val="1360"/>
              </a:lnSpc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Administrators and Clinical </a:t>
            </a:r>
            <a:r>
              <a:rPr sz="1200" b="1" i="1" spc="-30" dirty="0">
                <a:solidFill>
                  <a:srgbClr val="33617B"/>
                </a:solidFill>
                <a:latin typeface="Arial"/>
                <a:cs typeface="Arial"/>
              </a:rPr>
              <a:t>Supervisors: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Responsive 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Performance Evaluation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Criteria</a:t>
            </a:r>
            <a:endParaRPr sz="1200">
              <a:latin typeface="Arial"/>
              <a:cs typeface="Arial"/>
            </a:endParaRPr>
          </a:p>
          <a:p>
            <a:pPr marL="53975" marR="80010" indent="1905">
              <a:lnSpc>
                <a:spcPct val="100000"/>
              </a:lnSpc>
              <a:spcBef>
                <a:spcPts val="55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measured by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degree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counselors,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administrators,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other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observable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attitudes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reflect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responsiveness.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examples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descriptive evaluation criteria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a few aspects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responsive  behavior:</a:t>
            </a:r>
            <a:endParaRPr sz="1000">
              <a:latin typeface="Arial"/>
              <a:cs typeface="Arial"/>
            </a:endParaRPr>
          </a:p>
          <a:p>
            <a:pPr marL="280670" indent="-224790">
              <a:lnSpc>
                <a:spcPct val="100000"/>
              </a:lnSpc>
              <a:buFont typeface="Symbol"/>
              <a:buChar char=""/>
              <a:tabLst>
                <a:tab pos="280670" algn="l"/>
                <a:tab pos="28130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ongoing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self-analysis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biases.</a:t>
            </a:r>
            <a:endParaRPr sz="1000">
              <a:latin typeface="Arial"/>
              <a:cs typeface="Arial"/>
            </a:endParaRPr>
          </a:p>
          <a:p>
            <a:pPr marL="285115" marR="114935" indent="-228600">
              <a:lnSpc>
                <a:spcPct val="100000"/>
              </a:lnSpc>
              <a:buFont typeface="Symbol"/>
              <a:buChar char=""/>
              <a:tabLst>
                <a:tab pos="287655" algn="l"/>
                <a:tab pos="28829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Actively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seeks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view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life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eyes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 doing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develops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greater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sensitivity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life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challenges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other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groups.</a:t>
            </a:r>
            <a:endParaRPr sz="1000">
              <a:latin typeface="Arial"/>
              <a:cs typeface="Arial"/>
            </a:endParaRPr>
          </a:p>
          <a:p>
            <a:pPr marL="285115" marR="5080" indent="-228600">
              <a:lnSpc>
                <a:spcPct val="100000"/>
              </a:lnSpc>
              <a:buFont typeface="Symbol"/>
              <a:buChar char=""/>
              <a:tabLst>
                <a:tab pos="280670" algn="l"/>
                <a:tab pos="28130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Participates 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hands-on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opportunities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seeks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feedback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build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toward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mastery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responsive needs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techniques.</a:t>
            </a:r>
            <a:endParaRPr sz="1000">
              <a:latin typeface="Arial"/>
              <a:cs typeface="Arial"/>
            </a:endParaRPr>
          </a:p>
          <a:p>
            <a:pPr marL="278130" indent="-222250">
              <a:lnSpc>
                <a:spcPts val="1190"/>
              </a:lnSpc>
              <a:buFont typeface="Symbol"/>
              <a:buChar char=""/>
              <a:tabLst>
                <a:tab pos="278130" algn="l"/>
                <a:tab pos="278765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Seeks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opportunities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 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cross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interactions.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052" y="9430156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908303" y="918973"/>
            <a:ext cx="5956300" cy="8208645"/>
            <a:chOff x="908303" y="918973"/>
            <a:chExt cx="5956300" cy="8208645"/>
          </a:xfrm>
        </p:grpSpPr>
        <p:sp>
          <p:nvSpPr>
            <p:cNvPr id="4" name="object 4"/>
            <p:cNvSpPr/>
            <p:nvPr/>
          </p:nvSpPr>
          <p:spPr>
            <a:xfrm>
              <a:off x="914399" y="925069"/>
              <a:ext cx="5943600" cy="8196580"/>
            </a:xfrm>
            <a:custGeom>
              <a:avLst/>
              <a:gdLst/>
              <a:ahLst/>
              <a:cxnLst/>
              <a:rect l="l" t="t" r="r" b="b"/>
              <a:pathLst>
                <a:path w="5943600" h="819658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032026"/>
                  </a:lnTo>
                  <a:lnTo>
                    <a:pt x="5859" y="8075636"/>
                  </a:lnTo>
                  <a:lnTo>
                    <a:pt x="22396" y="8114823"/>
                  </a:lnTo>
                  <a:lnTo>
                    <a:pt x="48047" y="8148024"/>
                  </a:lnTo>
                  <a:lnTo>
                    <a:pt x="81248" y="8173675"/>
                  </a:lnTo>
                  <a:lnTo>
                    <a:pt x="120435" y="8190212"/>
                  </a:lnTo>
                  <a:lnTo>
                    <a:pt x="164045" y="8196072"/>
                  </a:lnTo>
                  <a:lnTo>
                    <a:pt x="5779554" y="8196072"/>
                  </a:lnTo>
                  <a:lnTo>
                    <a:pt x="5823164" y="8190212"/>
                  </a:lnTo>
                  <a:lnTo>
                    <a:pt x="5862351" y="8173675"/>
                  </a:lnTo>
                  <a:lnTo>
                    <a:pt x="5895552" y="8148024"/>
                  </a:lnTo>
                  <a:lnTo>
                    <a:pt x="5921203" y="8114823"/>
                  </a:lnTo>
                  <a:lnTo>
                    <a:pt x="5937740" y="8075636"/>
                  </a:lnTo>
                  <a:lnTo>
                    <a:pt x="5943600" y="8032026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14399" y="925069"/>
              <a:ext cx="5943600" cy="8196580"/>
            </a:xfrm>
            <a:custGeom>
              <a:avLst/>
              <a:gdLst/>
              <a:ahLst/>
              <a:cxnLst/>
              <a:rect l="l" t="t" r="r" b="b"/>
              <a:pathLst>
                <a:path w="5943600" h="819658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032026"/>
                  </a:lnTo>
                  <a:lnTo>
                    <a:pt x="5937740" y="8075636"/>
                  </a:lnTo>
                  <a:lnTo>
                    <a:pt x="5921203" y="8114823"/>
                  </a:lnTo>
                  <a:lnTo>
                    <a:pt x="5895552" y="8148024"/>
                  </a:lnTo>
                  <a:lnTo>
                    <a:pt x="5862351" y="8173675"/>
                  </a:lnTo>
                  <a:lnTo>
                    <a:pt x="5823164" y="8190212"/>
                  </a:lnTo>
                  <a:lnTo>
                    <a:pt x="5779554" y="8196072"/>
                  </a:lnTo>
                  <a:lnTo>
                    <a:pt x="164045" y="8196072"/>
                  </a:lnTo>
                  <a:lnTo>
                    <a:pt x="120435" y="8190212"/>
                  </a:lnTo>
                  <a:lnTo>
                    <a:pt x="81248" y="8173675"/>
                  </a:lnTo>
                  <a:lnTo>
                    <a:pt x="48047" y="8148024"/>
                  </a:lnTo>
                  <a:lnTo>
                    <a:pt x="22396" y="8114823"/>
                  </a:lnTo>
                  <a:lnTo>
                    <a:pt x="5859" y="8075636"/>
                  </a:lnTo>
                  <a:lnTo>
                    <a:pt x="0" y="8032026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1001777" y="985519"/>
            <a:ext cx="5757545" cy="8038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Administrators: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Improving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Outreach and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Access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to</a:t>
            </a:r>
            <a:r>
              <a:rPr sz="1200" b="1" spc="16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Care</a:t>
            </a:r>
            <a:endParaRPr sz="1200">
              <a:latin typeface="Arial"/>
              <a:cs typeface="Arial"/>
            </a:endParaRPr>
          </a:p>
          <a:p>
            <a:pPr marL="17780" marR="135255" indent="-5080">
              <a:lnSpc>
                <a:spcPct val="100000"/>
              </a:lnSpc>
              <a:spcBef>
                <a:spcPts val="78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Whenever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feasible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neighborhoods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ties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where 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needed, 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consider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following:</a:t>
            </a:r>
            <a:endParaRPr sz="1000">
              <a:latin typeface="Arial"/>
              <a:cs typeface="Arial"/>
            </a:endParaRPr>
          </a:p>
          <a:p>
            <a:pPr marL="241300" marR="50800" indent="-228600">
              <a:lnSpc>
                <a:spcPct val="100000"/>
              </a:lnSpc>
              <a:buFont typeface="Symbol"/>
              <a:buChar char=""/>
              <a:tabLst>
                <a:tab pos="235585" algn="l"/>
                <a:tab pos="236220" algn="l"/>
              </a:tabLst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Referring clients </a:t>
            </a:r>
            <a:r>
              <a:rPr sz="1000" b="1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resources: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Ensure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referral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sources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know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refer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“bounce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around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”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system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seeking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already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difficult 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access.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linguistically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bro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chures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available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vices,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eligibility,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referral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process.</a:t>
            </a:r>
            <a:endParaRPr sz="1000">
              <a:latin typeface="Arial"/>
              <a:cs typeface="Arial"/>
            </a:endParaRPr>
          </a:p>
          <a:p>
            <a:pPr marL="241300" marR="56515" indent="-22860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38760" algn="l"/>
                <a:tab pos="240029" algn="l"/>
              </a:tabLst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Collaborating with other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b="1" dirty="0">
                <a:solidFill>
                  <a:srgbClr val="00395A"/>
                </a:solidFill>
                <a:latin typeface="Arial"/>
                <a:cs typeface="Arial"/>
              </a:rPr>
              <a:t>services: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Collaboration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other community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-based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essential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compensate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limitations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faced 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single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agency.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Be-  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service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larger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numbers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underserved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populations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team-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complementary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missions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and,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times,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funding,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programs dealing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fare-to-work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homelessness,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HIV/AIDS.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Additional collaboration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increase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includes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sending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agency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least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-time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basis,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 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agency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personnel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provide brief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interventions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referral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vices,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establishment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mutual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-help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translated/adapted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litera-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neighborhood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locations.</a:t>
            </a:r>
            <a:endParaRPr sz="1000">
              <a:latin typeface="Arial"/>
              <a:cs typeface="Arial"/>
            </a:endParaRPr>
          </a:p>
          <a:p>
            <a:pPr marL="238760" marR="14604" indent="-22606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Co-locating community 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(creatinga one-stop facility):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Co-locating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agencies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highly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desirable,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facilitate connections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various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provide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easy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central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location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access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substance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abuse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intensive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outpatient 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service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agency,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com-  munity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outpatient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health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program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offered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location).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people,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process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accessing services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complex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because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obtain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linguistically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overcome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barriers,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eco-  nomic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challenges,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surrounding eligibility,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cumbersome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repetition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completing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agency.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effective one-stop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facility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ensures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close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coordination bet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ween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participates while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ensuring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confidentiality.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-location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organization that already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solid,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positive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visibility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culturally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competent workforce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outreach 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efforts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had difficulty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connecting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</a:t>
            </a:r>
            <a:r>
              <a:rPr sz="1000" spc="1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serve.</a:t>
            </a:r>
            <a:endParaRPr sz="1000">
              <a:latin typeface="Arial"/>
              <a:cs typeface="Arial"/>
            </a:endParaRPr>
          </a:p>
          <a:p>
            <a:pPr marL="236220" marR="5080" indent="-224154">
              <a:lnSpc>
                <a:spcPct val="100000"/>
              </a:lnSpc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Eliciting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b="1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employing outreach 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workers: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easier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persuasive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people who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abuse substances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mental health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receive in-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formation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encouraged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persons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ethnically similar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speak the same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do.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especially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immigrants,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yet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way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around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new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country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unsure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trust.  When possible, outreach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workers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similar 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origin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being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familiar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working.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allo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advantages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ways,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speak 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lan-  guage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dialect,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the concerns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respect clients’ priorities  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Outreach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efforts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connections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ortant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community  who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encourage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disorders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families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seek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efforts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particularly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immigrants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face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legal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language barriers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limited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nderstanding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contemporary medicine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possibilities.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lay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trained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promotores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de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salud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(promoters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health)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successful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reaching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Latino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migrant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workers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(Azevedo and Bogue</a:t>
            </a:r>
            <a:r>
              <a:rPr sz="1000" spc="-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2001).</a:t>
            </a:r>
            <a:endParaRPr sz="1000">
              <a:latin typeface="Arial"/>
              <a:cs typeface="Arial"/>
            </a:endParaRPr>
          </a:p>
          <a:p>
            <a:pPr marL="238760" marR="38735" indent="-226695">
              <a:lnSpc>
                <a:spcPct val="99700"/>
              </a:lnSpc>
              <a:spcBef>
                <a:spcPts val="10"/>
              </a:spcBef>
              <a:buFont typeface="Symbol"/>
              <a:buChar char=""/>
              <a:tabLst>
                <a:tab pos="234950" algn="l"/>
                <a:tab pos="235585" algn="l"/>
              </a:tabLst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Supplying </a:t>
            </a:r>
            <a:r>
              <a:rPr sz="1000" b="1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services: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Providers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variety 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means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accessible 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strategy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transportation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clients’ neighbor-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hoods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site.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areas,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must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travel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long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distances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receive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 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limits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number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receive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treatment,</a:t>
            </a:r>
            <a:r>
              <a:rPr sz="1000" spc="1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especially</a:t>
            </a:r>
            <a:endParaRPr sz="1000">
              <a:latin typeface="Arial"/>
              <a:cs typeface="Arial"/>
            </a:endParaRPr>
          </a:p>
          <a:p>
            <a:pPr marR="15875" algn="r">
              <a:lnSpc>
                <a:spcPct val="100000"/>
              </a:lnSpc>
              <a:spcBef>
                <a:spcPts val="86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9197" y="3550411"/>
            <a:ext cx="2877820" cy="5248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communities, particularly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services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own.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Community-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Solutions for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(Aguilar-Gaxiola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outset,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outreach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should include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contacts 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izations, spiritual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media.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contacts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behav-  ioral health concerns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impediments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  <a:p>
            <a:pPr marL="12700" marR="81280" indent="381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Unfortunately,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lack sufficient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funding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outreach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 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overwhelmed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already,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outreach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underserved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priority,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away,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disappointed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disheart-</a:t>
            </a:r>
            <a:endParaRPr sz="1200">
              <a:latin typeface="Times New Roman"/>
              <a:cs typeface="Times New Roman"/>
            </a:endParaRPr>
          </a:p>
          <a:p>
            <a:pPr marL="12700" marR="20955" indent="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ened.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thoughtful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underserved populations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deserve.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mini-  mum,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outreach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5273" y="3550411"/>
            <a:ext cx="2861310" cy="534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accurate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information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referral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appropri-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community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  <a:p>
            <a:pPr marL="13335" marR="26670" indent="381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fiscal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funding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portunities, some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initiatives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support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outreach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integrated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ple,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(HRSA)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Integrated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Solutions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(CIHS)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promotes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integrated primary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better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 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screen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prob-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individuals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</a:t>
            </a:r>
            <a:endParaRPr sz="1200">
              <a:latin typeface="Times New Roman"/>
              <a:cs typeface="Times New Roman"/>
            </a:endParaRPr>
          </a:p>
          <a:p>
            <a:pPr marL="12700" marR="115570" indent="5080">
              <a:lnSpc>
                <a:spcPct val="100000"/>
              </a:lnSpc>
              <a:spcBef>
                <a:spcPts val="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SAMHSA’s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 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Targeted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Capacity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Expansion Program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outreach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endParaRPr sz="1200">
              <a:latin typeface="Times New Roman"/>
              <a:cs typeface="Times New Roman"/>
            </a:endParaRPr>
          </a:p>
          <a:p>
            <a:pPr marL="12700" marR="49530" indent="8890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challenges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outlined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burdensome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overcome. Many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journey, see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4-7).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well-defined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organized  plan,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coupled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consistent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initiate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accomplish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tasks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896111" y="908306"/>
            <a:ext cx="5956300" cy="2577465"/>
            <a:chOff x="896111" y="908306"/>
            <a:chExt cx="5956300" cy="2577465"/>
          </a:xfrm>
        </p:grpSpPr>
        <p:sp>
          <p:nvSpPr>
            <p:cNvPr id="5" name="object 5"/>
            <p:cNvSpPr/>
            <p:nvPr/>
          </p:nvSpPr>
          <p:spPr>
            <a:xfrm>
              <a:off x="902207" y="914402"/>
              <a:ext cx="5943600" cy="2565400"/>
            </a:xfrm>
            <a:custGeom>
              <a:avLst/>
              <a:gdLst/>
              <a:ahLst/>
              <a:cxnLst/>
              <a:rect l="l" t="t" r="r" b="b"/>
              <a:pathLst>
                <a:path w="5943600" h="2565400">
                  <a:moveTo>
                    <a:pt x="5872810" y="0"/>
                  </a:moveTo>
                  <a:lnTo>
                    <a:pt x="70789" y="0"/>
                  </a:lnTo>
                  <a:lnTo>
                    <a:pt x="43237" y="5562"/>
                  </a:lnTo>
                  <a:lnTo>
                    <a:pt x="20735" y="20731"/>
                  </a:lnTo>
                  <a:lnTo>
                    <a:pt x="5563" y="43232"/>
                  </a:lnTo>
                  <a:lnTo>
                    <a:pt x="0" y="70789"/>
                  </a:lnTo>
                  <a:lnTo>
                    <a:pt x="0" y="2494102"/>
                  </a:lnTo>
                  <a:lnTo>
                    <a:pt x="5563" y="2521654"/>
                  </a:lnTo>
                  <a:lnTo>
                    <a:pt x="20735" y="2544156"/>
                  </a:lnTo>
                  <a:lnTo>
                    <a:pt x="43237" y="2559328"/>
                  </a:lnTo>
                  <a:lnTo>
                    <a:pt x="70789" y="2564891"/>
                  </a:lnTo>
                  <a:lnTo>
                    <a:pt x="5872810" y="2564891"/>
                  </a:lnTo>
                  <a:lnTo>
                    <a:pt x="5900362" y="2559328"/>
                  </a:lnTo>
                  <a:lnTo>
                    <a:pt x="5922864" y="2544156"/>
                  </a:lnTo>
                  <a:lnTo>
                    <a:pt x="5938036" y="2521654"/>
                  </a:lnTo>
                  <a:lnTo>
                    <a:pt x="5943600" y="2494102"/>
                  </a:lnTo>
                  <a:lnTo>
                    <a:pt x="5943600" y="70789"/>
                  </a:lnTo>
                  <a:lnTo>
                    <a:pt x="5938036" y="43232"/>
                  </a:lnTo>
                  <a:lnTo>
                    <a:pt x="5922864" y="20731"/>
                  </a:lnTo>
                  <a:lnTo>
                    <a:pt x="5900362" y="5562"/>
                  </a:lnTo>
                  <a:lnTo>
                    <a:pt x="5872810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02207" y="914402"/>
              <a:ext cx="5943600" cy="2565400"/>
            </a:xfrm>
            <a:custGeom>
              <a:avLst/>
              <a:gdLst/>
              <a:ahLst/>
              <a:cxnLst/>
              <a:rect l="l" t="t" r="r" b="b"/>
              <a:pathLst>
                <a:path w="5943600" h="2565400">
                  <a:moveTo>
                    <a:pt x="0" y="70789"/>
                  </a:moveTo>
                  <a:lnTo>
                    <a:pt x="5563" y="43232"/>
                  </a:lnTo>
                  <a:lnTo>
                    <a:pt x="20735" y="20731"/>
                  </a:lnTo>
                  <a:lnTo>
                    <a:pt x="43237" y="5562"/>
                  </a:lnTo>
                  <a:lnTo>
                    <a:pt x="70789" y="0"/>
                  </a:lnTo>
                  <a:lnTo>
                    <a:pt x="5872810" y="0"/>
                  </a:lnTo>
                  <a:lnTo>
                    <a:pt x="5900362" y="5562"/>
                  </a:lnTo>
                  <a:lnTo>
                    <a:pt x="5922864" y="20731"/>
                  </a:lnTo>
                  <a:lnTo>
                    <a:pt x="5938036" y="43232"/>
                  </a:lnTo>
                  <a:lnTo>
                    <a:pt x="5943600" y="70789"/>
                  </a:lnTo>
                  <a:lnTo>
                    <a:pt x="5943600" y="2494102"/>
                  </a:lnTo>
                  <a:lnTo>
                    <a:pt x="5938036" y="2521654"/>
                  </a:lnTo>
                  <a:lnTo>
                    <a:pt x="5922864" y="2544156"/>
                  </a:lnTo>
                  <a:lnTo>
                    <a:pt x="5900362" y="2559328"/>
                  </a:lnTo>
                  <a:lnTo>
                    <a:pt x="5872810" y="2564891"/>
                  </a:lnTo>
                  <a:lnTo>
                    <a:pt x="70789" y="2564891"/>
                  </a:lnTo>
                  <a:lnTo>
                    <a:pt x="43237" y="2559328"/>
                  </a:lnTo>
                  <a:lnTo>
                    <a:pt x="20735" y="2544156"/>
                  </a:lnTo>
                  <a:lnTo>
                    <a:pt x="5563" y="2521654"/>
                  </a:lnTo>
                  <a:lnTo>
                    <a:pt x="0" y="2494102"/>
                  </a:lnTo>
                  <a:lnTo>
                    <a:pt x="0" y="70789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901700" y="435355"/>
            <a:ext cx="5873750" cy="29527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50">
              <a:latin typeface="Arial"/>
              <a:cs typeface="Arial"/>
            </a:endParaRPr>
          </a:p>
          <a:p>
            <a:pPr marL="73025">
              <a:lnSpc>
                <a:spcPct val="100000"/>
              </a:lnSpc>
              <a:spcBef>
                <a:spcPts val="5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Administrators: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Improving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Outreach and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Access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Care</a:t>
            </a:r>
            <a:r>
              <a:rPr sz="1200" b="1" spc="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  <a:p>
            <a:pPr marL="297180" marR="5080" indent="4445">
              <a:lnSpc>
                <a:spcPct val="100000"/>
              </a:lnSpc>
              <a:spcBef>
                <a:spcPts val="78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incomes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travel. 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addition,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lengthy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requirements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re-  duce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chances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person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early stages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change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motivation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reaching a coun-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selor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increase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motivation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toward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strategies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the inclusion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child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language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program.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addition,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home-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based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outpatient 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telemedicine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strategies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particularly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rural</a:t>
            </a:r>
            <a:r>
              <a:rPr sz="1000" spc="1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populations.</a:t>
            </a:r>
            <a:endParaRPr sz="1000">
              <a:latin typeface="Arial"/>
              <a:cs typeface="Arial"/>
            </a:endParaRPr>
          </a:p>
          <a:p>
            <a:pPr marL="299720" marR="35560" indent="-226695">
              <a:lnSpc>
                <a:spcPct val="99900"/>
              </a:lnSpc>
              <a:spcBef>
                <a:spcPts val="5"/>
              </a:spcBef>
              <a:buFont typeface="Symbol"/>
              <a:buChar char=""/>
              <a:tabLst>
                <a:tab pos="295910" algn="l"/>
                <a:tab pos="296545" algn="l"/>
              </a:tabLst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Selecting culturally appropriate </a:t>
            </a:r>
            <a:r>
              <a:rPr sz="1000" b="1" dirty="0">
                <a:solidFill>
                  <a:srgbClr val="00395A"/>
                </a:solidFill>
                <a:latin typeface="Arial"/>
                <a:cs typeface="Arial"/>
              </a:rPr>
              <a:t>strategies </a:t>
            </a:r>
            <a:r>
              <a:rPr sz="1000" b="1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provide community 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education: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Certain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outreach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successful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some populations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Chinese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Korean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fairs 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excellent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way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publicize treat-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Notices 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newspapers,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radio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television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channels,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billboards,  and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stores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languages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spoken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locally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potential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 chosen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deliver or represent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messages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situations should be someone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familiar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inspire trust.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serving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 Indian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expe-  rienced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success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publishing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monthly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newsletter that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 Indians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serving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48" y="9430348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908303" y="908300"/>
            <a:ext cx="5956300" cy="6021705"/>
            <a:chOff x="908303" y="908300"/>
            <a:chExt cx="5956300" cy="6021705"/>
          </a:xfrm>
        </p:grpSpPr>
        <p:sp>
          <p:nvSpPr>
            <p:cNvPr id="4" name="object 4"/>
            <p:cNvSpPr/>
            <p:nvPr/>
          </p:nvSpPr>
          <p:spPr>
            <a:xfrm>
              <a:off x="914399" y="914396"/>
              <a:ext cx="5943600" cy="6009640"/>
            </a:xfrm>
            <a:custGeom>
              <a:avLst/>
              <a:gdLst/>
              <a:ahLst/>
              <a:cxnLst/>
              <a:rect l="l" t="t" r="r" b="b"/>
              <a:pathLst>
                <a:path w="5943600" h="600964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5845098"/>
                  </a:lnTo>
                  <a:lnTo>
                    <a:pt x="5859" y="5888703"/>
                  </a:lnTo>
                  <a:lnTo>
                    <a:pt x="22396" y="5927887"/>
                  </a:lnTo>
                  <a:lnTo>
                    <a:pt x="48047" y="5961086"/>
                  </a:lnTo>
                  <a:lnTo>
                    <a:pt x="81248" y="5986735"/>
                  </a:lnTo>
                  <a:lnTo>
                    <a:pt x="120435" y="6003272"/>
                  </a:lnTo>
                  <a:lnTo>
                    <a:pt x="164045" y="6009132"/>
                  </a:lnTo>
                  <a:lnTo>
                    <a:pt x="5779554" y="6009132"/>
                  </a:lnTo>
                  <a:lnTo>
                    <a:pt x="5823164" y="6003272"/>
                  </a:lnTo>
                  <a:lnTo>
                    <a:pt x="5862351" y="5986735"/>
                  </a:lnTo>
                  <a:lnTo>
                    <a:pt x="5895552" y="5961086"/>
                  </a:lnTo>
                  <a:lnTo>
                    <a:pt x="5921203" y="5927887"/>
                  </a:lnTo>
                  <a:lnTo>
                    <a:pt x="5937740" y="5888703"/>
                  </a:lnTo>
                  <a:lnTo>
                    <a:pt x="5943600" y="5845098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14399" y="914396"/>
              <a:ext cx="5943600" cy="6009640"/>
            </a:xfrm>
            <a:custGeom>
              <a:avLst/>
              <a:gdLst/>
              <a:ahLst/>
              <a:cxnLst/>
              <a:rect l="l" t="t" r="r" b="b"/>
              <a:pathLst>
                <a:path w="5943600" h="600964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5845098"/>
                  </a:lnTo>
                  <a:lnTo>
                    <a:pt x="5937740" y="5888703"/>
                  </a:lnTo>
                  <a:lnTo>
                    <a:pt x="5921203" y="5927887"/>
                  </a:lnTo>
                  <a:lnTo>
                    <a:pt x="5895552" y="5961086"/>
                  </a:lnTo>
                  <a:lnTo>
                    <a:pt x="5862351" y="5986735"/>
                  </a:lnTo>
                  <a:lnTo>
                    <a:pt x="5823164" y="6003272"/>
                  </a:lnTo>
                  <a:lnTo>
                    <a:pt x="5779554" y="6009132"/>
                  </a:lnTo>
                  <a:lnTo>
                    <a:pt x="164045" y="6009132"/>
                  </a:lnTo>
                  <a:lnTo>
                    <a:pt x="120435" y="6003272"/>
                  </a:lnTo>
                  <a:lnTo>
                    <a:pt x="81248" y="5986735"/>
                  </a:lnTo>
                  <a:lnTo>
                    <a:pt x="48047" y="5961086"/>
                  </a:lnTo>
                  <a:lnTo>
                    <a:pt x="22396" y="5927887"/>
                  </a:lnTo>
                  <a:lnTo>
                    <a:pt x="5859" y="5888703"/>
                  </a:lnTo>
                  <a:lnTo>
                    <a:pt x="0" y="5845098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97477" y="974852"/>
            <a:ext cx="5758180" cy="5743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4-7: Cultural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Competence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Initiative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Across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Time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in One</a:t>
            </a:r>
            <a:r>
              <a:rPr sz="1200" b="1" spc="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Organization</a:t>
            </a:r>
            <a:endParaRPr sz="1200">
              <a:latin typeface="Arial"/>
              <a:cs typeface="Arial"/>
            </a:endParaRPr>
          </a:p>
          <a:p>
            <a:pPr marL="13335">
              <a:lnSpc>
                <a:spcPct val="100000"/>
              </a:lnSpc>
              <a:spcBef>
                <a:spcPts val="78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Late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1980s</a:t>
            </a:r>
            <a:endParaRPr sz="1000">
              <a:latin typeface="Arial"/>
              <a:cs typeface="Arial"/>
            </a:endParaRPr>
          </a:p>
          <a:p>
            <a:pPr marL="243204" marR="167005" indent="-226695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executive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director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board endorse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pursue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outline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agency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goals.</a:t>
            </a:r>
            <a:endParaRPr sz="1000">
              <a:latin typeface="Arial"/>
              <a:cs typeface="Arial"/>
            </a:endParaRPr>
          </a:p>
          <a:p>
            <a:pPr marL="245745" marR="250190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agency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committee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policies, procedures,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representation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established.</a:t>
            </a:r>
            <a:endParaRPr sz="1000">
              <a:latin typeface="Arial"/>
              <a:cs typeface="Arial"/>
            </a:endParaRPr>
          </a:p>
          <a:p>
            <a:pPr marL="248285" indent="-231775">
              <a:lnSpc>
                <a:spcPts val="1190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senior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member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hired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oversee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organization’s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efforts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diversify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2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Early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1990s</a:t>
            </a:r>
            <a:endParaRPr sz="1000">
              <a:latin typeface="Arial"/>
              <a:cs typeface="Arial"/>
            </a:endParaRPr>
          </a:p>
          <a:p>
            <a:pPr marL="245745" marR="412750" indent="-22860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executive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director,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board of directors,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advisory board endorse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pursue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competent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organization.</a:t>
            </a:r>
            <a:endParaRPr sz="1000">
              <a:latin typeface="Arial"/>
              <a:cs typeface="Arial"/>
            </a:endParaRPr>
          </a:p>
          <a:p>
            <a:pPr marL="240665" marR="153670" indent="-224154">
              <a:lnSpc>
                <a:spcPts val="1190"/>
              </a:lnSpc>
              <a:spcBef>
                <a:spcPts val="45"/>
              </a:spcBef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General goals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established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senior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management and 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begin educating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cultural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competence.</a:t>
            </a:r>
            <a:endParaRPr sz="1000">
              <a:latin typeface="Arial"/>
              <a:cs typeface="Arial"/>
            </a:endParaRPr>
          </a:p>
          <a:p>
            <a:pPr marL="21590">
              <a:lnSpc>
                <a:spcPct val="100000"/>
              </a:lnSpc>
              <a:spcBef>
                <a:spcPts val="76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Mid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1990s</a:t>
            </a:r>
            <a:endParaRPr sz="1000">
              <a:latin typeface="Arial"/>
              <a:cs typeface="Arial"/>
            </a:endParaRPr>
          </a:p>
          <a:p>
            <a:pPr marL="245110" indent="-22923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competent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standards 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implemented.</a:t>
            </a:r>
            <a:endParaRPr sz="1000">
              <a:latin typeface="Arial"/>
              <a:cs typeface="Arial"/>
            </a:endParaRPr>
          </a:p>
          <a:p>
            <a:pPr marL="245110" indent="-22923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Initial vision,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mission,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statements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modified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include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competence.</a:t>
            </a:r>
            <a:endParaRPr sz="1000">
              <a:latin typeface="Arial"/>
              <a:cs typeface="Arial"/>
            </a:endParaRPr>
          </a:p>
          <a:p>
            <a:pPr marL="243204" indent="-227329">
              <a:lnSpc>
                <a:spcPct val="100000"/>
              </a:lnSpc>
              <a:buFont typeface="Symbol"/>
              <a:buChar char=""/>
              <a:tabLst>
                <a:tab pos="242570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management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supervisors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incorporates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practice.</a:t>
            </a:r>
            <a:endParaRPr sz="1000">
              <a:latin typeface="Arial"/>
              <a:cs typeface="Arial"/>
            </a:endParaRPr>
          </a:p>
          <a:p>
            <a:pPr marL="250190" marR="133350" indent="-233679">
              <a:lnSpc>
                <a:spcPct val="100000"/>
              </a:lnSpc>
              <a:buFont typeface="Symbol"/>
              <a:buChar char=""/>
              <a:tabLst>
                <a:tab pos="242570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agency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begins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introduces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satisfaction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survey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gain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feedback 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current implementation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culturally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responsive practices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guide fu-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direction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focus.</a:t>
            </a:r>
            <a:endParaRPr sz="1000">
              <a:latin typeface="Arial"/>
              <a:cs typeface="Arial"/>
            </a:endParaRPr>
          </a:p>
          <a:p>
            <a:pPr marL="248920" indent="-233045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Ongoing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supervisor training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initiated.</a:t>
            </a:r>
            <a:endParaRPr sz="1000">
              <a:latin typeface="Arial"/>
              <a:cs typeface="Arial"/>
            </a:endParaRPr>
          </a:p>
          <a:p>
            <a:pPr marL="245110" marR="5080" indent="-228600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42570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committee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develops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recommendations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job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descriptions and perfor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mance appraisals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reflect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responsibilities.</a:t>
            </a:r>
            <a:endParaRPr sz="1000">
              <a:latin typeface="Arial"/>
              <a:cs typeface="Arial"/>
            </a:endParaRPr>
          </a:p>
          <a:p>
            <a:pPr marL="13335">
              <a:lnSpc>
                <a:spcPct val="100000"/>
              </a:lnSpc>
              <a:spcBef>
                <a:spcPts val="77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Late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1990s</a:t>
            </a:r>
            <a:endParaRPr sz="1000">
              <a:latin typeface="Arial"/>
              <a:cs typeface="Arial"/>
            </a:endParaRPr>
          </a:p>
          <a:p>
            <a:pPr marL="250190" marR="60960" indent="-233679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families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receive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now involved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groups, orientations, 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trainings.</a:t>
            </a:r>
            <a:endParaRPr sz="1000">
              <a:latin typeface="Arial"/>
              <a:cs typeface="Arial"/>
            </a:endParaRPr>
          </a:p>
          <a:p>
            <a:pPr marL="243204" marR="273685" indent="-226695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Partnerships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promote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community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strongly</a:t>
            </a:r>
            <a:r>
              <a:rPr sz="1000" spc="-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encouraged.</a:t>
            </a:r>
            <a:endParaRPr sz="1000">
              <a:latin typeface="Arial"/>
              <a:cs typeface="Arial"/>
            </a:endParaRPr>
          </a:p>
          <a:p>
            <a:pPr marL="243204" marR="215265" indent="-226695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curriculum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 all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foundations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developed  and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implemented.</a:t>
            </a:r>
            <a:endParaRPr sz="100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77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2000s</a:t>
            </a:r>
            <a:endParaRPr sz="1000">
              <a:latin typeface="Arial"/>
              <a:cs typeface="Arial"/>
            </a:endParaRPr>
          </a:p>
          <a:p>
            <a:pPr marL="245110" marR="236220" indent="-228600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organization, clinical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administrative programs engage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ence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review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goal-setting.</a:t>
            </a:r>
            <a:endParaRPr sz="1000">
              <a:latin typeface="Arial"/>
              <a:cs typeface="Arial"/>
            </a:endParaRPr>
          </a:p>
          <a:p>
            <a:pPr marL="247650" marR="82550" indent="-231140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mission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statement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redefined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formally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acknowledge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organization’s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respect 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differences,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recovery,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advocacy.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99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905635" marR="5080" indent="3175">
              <a:lnSpc>
                <a:spcPct val="99100"/>
              </a:lnSpc>
              <a:spcBef>
                <a:spcPts val="125"/>
              </a:spcBef>
            </a:pPr>
            <a:r>
              <a:rPr spc="-30" dirty="0"/>
              <a:t>Behavioral </a:t>
            </a:r>
            <a:r>
              <a:rPr spc="5" dirty="0"/>
              <a:t>Health  </a:t>
            </a:r>
            <a:r>
              <a:rPr spc="-35" dirty="0"/>
              <a:t>Treatment </a:t>
            </a:r>
            <a:r>
              <a:rPr spc="-5" dirty="0"/>
              <a:t>for </a:t>
            </a:r>
            <a:r>
              <a:rPr spc="-25" dirty="0"/>
              <a:t>Major  </a:t>
            </a:r>
            <a:r>
              <a:rPr spc="-65" dirty="0"/>
              <a:t>Racial </a:t>
            </a:r>
            <a:r>
              <a:rPr spc="-35" dirty="0"/>
              <a:t>and </a:t>
            </a:r>
            <a:r>
              <a:rPr spc="-30" dirty="0"/>
              <a:t>Ethnic</a:t>
            </a:r>
            <a:r>
              <a:rPr spc="85" dirty="0"/>
              <a:t> </a:t>
            </a:r>
            <a:r>
              <a:rPr spc="-60" dirty="0"/>
              <a:t>Groups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726144" y="3660140"/>
            <a:ext cx="4123690" cy="5350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46355" indent="-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Plains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Tribe.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outpatient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program in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midsized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Midwestern city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get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subsequent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mood. John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mixed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want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return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 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concerned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exception of 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girlfriend,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Sandy,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few neighbors)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friends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coworkers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“drinking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buddies.”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friends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recovery—including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uncle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best friend 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recovery—but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contact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infrequent.</a:t>
            </a:r>
            <a:endParaRPr sz="1200">
              <a:latin typeface="Times New Roman"/>
              <a:cs typeface="Times New Roman"/>
            </a:endParaRPr>
          </a:p>
          <a:p>
            <a:pPr marL="13970" marR="5080" indent="-1905">
              <a:lnSpc>
                <a:spcPct val="100000"/>
              </a:lnSpc>
              <a:spcBef>
                <a:spcPts val="8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entered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mostly because 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interfering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job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mechanic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girlfriend.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asks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 members 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brought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 to treatment, John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had motivated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having 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party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friends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watching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 coworkers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bowl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kept  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until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seizure,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John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disgusted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p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laughed.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says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event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“like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vision;”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 being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fashion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was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poison.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first began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rebel against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strict parents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Pentecostal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Christian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forbade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says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showed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controlling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benefit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others.</a:t>
            </a:r>
            <a:endParaRPr sz="1200">
              <a:latin typeface="Times New Roman"/>
              <a:cs typeface="Times New Roman"/>
            </a:endParaRPr>
          </a:p>
          <a:p>
            <a:pPr marL="16510" marR="104775" indent="381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Later,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one-on-one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session,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tells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afraid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won’t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plenty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spc="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073974" y="1372615"/>
            <a:ext cx="414020" cy="863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500" b="1" spc="-5" dirty="0">
                <a:solidFill>
                  <a:srgbClr val="00395A"/>
                </a:solidFill>
                <a:latin typeface="Arial"/>
                <a:cs typeface="Arial"/>
              </a:rPr>
              <a:t>5</a:t>
            </a:r>
            <a:endParaRPr sz="55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85216" y="3706365"/>
            <a:ext cx="1965960" cy="2853055"/>
          </a:xfrm>
          <a:custGeom>
            <a:avLst/>
            <a:gdLst/>
            <a:ahLst/>
            <a:cxnLst/>
            <a:rect l="l" t="t" r="r" b="b"/>
            <a:pathLst>
              <a:path w="1965960" h="2853054">
                <a:moveTo>
                  <a:pt x="1858987" y="0"/>
                </a:moveTo>
                <a:lnTo>
                  <a:pt x="106972" y="0"/>
                </a:lnTo>
                <a:lnTo>
                  <a:pt x="65333" y="8406"/>
                </a:lnTo>
                <a:lnTo>
                  <a:pt x="31330" y="31330"/>
                </a:lnTo>
                <a:lnTo>
                  <a:pt x="8406" y="65333"/>
                </a:lnTo>
                <a:lnTo>
                  <a:pt x="0" y="106972"/>
                </a:lnTo>
                <a:lnTo>
                  <a:pt x="0" y="2745955"/>
                </a:lnTo>
                <a:lnTo>
                  <a:pt x="8406" y="2787594"/>
                </a:lnTo>
                <a:lnTo>
                  <a:pt x="31330" y="2821597"/>
                </a:lnTo>
                <a:lnTo>
                  <a:pt x="65333" y="2844521"/>
                </a:lnTo>
                <a:lnTo>
                  <a:pt x="106972" y="2852928"/>
                </a:lnTo>
                <a:lnTo>
                  <a:pt x="1858987" y="2852928"/>
                </a:lnTo>
                <a:lnTo>
                  <a:pt x="1900626" y="2844521"/>
                </a:lnTo>
                <a:lnTo>
                  <a:pt x="1934629" y="2821597"/>
                </a:lnTo>
                <a:lnTo>
                  <a:pt x="1957553" y="2787594"/>
                </a:lnTo>
                <a:lnTo>
                  <a:pt x="1965960" y="2745955"/>
                </a:lnTo>
                <a:lnTo>
                  <a:pt x="1965960" y="106972"/>
                </a:lnTo>
                <a:lnTo>
                  <a:pt x="1957553" y="65333"/>
                </a:lnTo>
                <a:lnTo>
                  <a:pt x="1934629" y="31330"/>
                </a:lnTo>
                <a:lnTo>
                  <a:pt x="1900626" y="8406"/>
                </a:lnTo>
                <a:lnTo>
                  <a:pt x="1858987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31951" y="3762247"/>
            <a:ext cx="1522730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u="sng" spc="1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IN </a:t>
            </a:r>
            <a:r>
              <a:rPr sz="1400" u="sng" spc="-2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THIS</a:t>
            </a:r>
            <a:r>
              <a:rPr sz="1400" u="sng" spc="-7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 </a:t>
            </a:r>
            <a:r>
              <a:rPr sz="1400" u="sng" spc="-3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CHAPTER</a:t>
            </a:r>
            <a:endParaRPr sz="14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4812" y="4021889"/>
            <a:ext cx="1732914" cy="2399030"/>
          </a:xfrm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84785" indent="-172720">
              <a:lnSpc>
                <a:spcPct val="100000"/>
              </a:lnSpc>
              <a:spcBef>
                <a:spcPts val="375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Introduction</a:t>
            </a:r>
            <a:endParaRPr sz="1100">
              <a:latin typeface="Arial"/>
              <a:cs typeface="Arial"/>
            </a:endParaRPr>
          </a:p>
          <a:p>
            <a:pPr marL="183515" marR="156845" indent="-171450">
              <a:lnSpc>
                <a:spcPts val="1310"/>
              </a:lnSpc>
              <a:spcBef>
                <a:spcPts val="325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Counseling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African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Black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Americans</a:t>
            </a:r>
            <a:endParaRPr sz="1100">
              <a:latin typeface="Arial"/>
              <a:cs typeface="Arial"/>
            </a:endParaRPr>
          </a:p>
          <a:p>
            <a:pPr marL="180975" marR="188595" indent="-168910">
              <a:lnSpc>
                <a:spcPct val="98500"/>
              </a:lnSpc>
              <a:spcBef>
                <a:spcPts val="254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Counseling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Asian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Americans,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Native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Hawaiians,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Other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Pacific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Islanders</a:t>
            </a:r>
            <a:endParaRPr sz="1100">
              <a:latin typeface="Arial"/>
              <a:cs typeface="Arial"/>
            </a:endParaRPr>
          </a:p>
          <a:p>
            <a:pPr marL="184150" marR="5080" indent="-171450">
              <a:lnSpc>
                <a:spcPts val="1310"/>
              </a:lnSpc>
              <a:spcBef>
                <a:spcPts val="330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Counseling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Hispanics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 Latinos</a:t>
            </a:r>
            <a:endParaRPr sz="1100">
              <a:latin typeface="Arial"/>
              <a:cs typeface="Arial"/>
            </a:endParaRPr>
          </a:p>
          <a:p>
            <a:pPr marL="189230" marR="194310" indent="-176530">
              <a:lnSpc>
                <a:spcPts val="1300"/>
              </a:lnSpc>
              <a:spcBef>
                <a:spcPts val="290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Counseling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Native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Americans</a:t>
            </a:r>
            <a:endParaRPr sz="1100">
              <a:latin typeface="Arial"/>
              <a:cs typeface="Arial"/>
            </a:endParaRPr>
          </a:p>
          <a:p>
            <a:pPr marL="189230" marR="231775" indent="-176530">
              <a:lnSpc>
                <a:spcPts val="1280"/>
              </a:lnSpc>
              <a:spcBef>
                <a:spcPts val="320"/>
              </a:spcBef>
              <a:buFont typeface="Symbol"/>
              <a:buChar char=""/>
              <a:tabLst>
                <a:tab pos="186055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Counseling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White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Americans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9687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60325" indent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treatment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drugs.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doesn’t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 himself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tradition-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especially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nothing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“Indian”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program; 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plan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thinking 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 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poison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whole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  <a:p>
            <a:pPr marL="15240" marR="82550" indent="-1905">
              <a:lnSpc>
                <a:spcPct val="100000"/>
              </a:lnSpc>
              <a:spcBef>
                <a:spcPts val="805"/>
              </a:spcBef>
            </a:pP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John’s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connecting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healing.</a:t>
            </a:r>
            <a:endParaRPr sz="1200">
              <a:latin typeface="Times New Roman"/>
              <a:cs typeface="Times New Roman"/>
            </a:endParaRPr>
          </a:p>
          <a:p>
            <a:pPr marL="13335" marR="45720" indent="571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much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his counselor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larger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city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nearby.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puts  him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touch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John’s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city.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She, in  turn,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touch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another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staying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 house.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agrees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John’s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sponsor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meetings.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John’s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permission,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counse-  lor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arranges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session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includes his new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sponsor,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woman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local“clan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mother,”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John’s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girl-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friend,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via telephone,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John’s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uncle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mother,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brother.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John’s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permission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 new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arranges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sweat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lodge,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proves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valuable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some inner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peace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giving his fellow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members some insight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2700" marR="5080" indent="11430">
              <a:lnSpc>
                <a:spcPct val="100000"/>
              </a:lnSpc>
              <a:spcBef>
                <a:spcPts val="790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commit-  ted 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they serve. 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learn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influences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44165" cy="295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help-seeking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Adopting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Sue’s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identifies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relationship to 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domain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proficien-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(CODs),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involving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consider-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theoretical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States.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3843782"/>
            <a:ext cx="2891155" cy="5256530"/>
          </a:xfrm>
          <a:prstGeom prst="rect">
            <a:avLst/>
          </a:prstGeom>
        </p:spPr>
        <p:txBody>
          <a:bodyPr vert="horz" wrap="square" lIns="0" tIns="13335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50"/>
              </a:spcBef>
            </a:pP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Introduction</a:t>
            </a:r>
            <a:endParaRPr sz="1800">
              <a:latin typeface="Arial"/>
              <a:cs typeface="Arial"/>
            </a:endParaRPr>
          </a:p>
          <a:p>
            <a:pPr marL="12700" marR="5080" indent="8255">
              <a:lnSpc>
                <a:spcPct val="100000"/>
              </a:lnSpc>
              <a:spcBef>
                <a:spcPts val="64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primary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clients’identities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 cultural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life.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proposes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differ-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experiences, 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States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covered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Asian 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 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Indians),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4604" marR="60325" indent="762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addition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 epidemiological data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discusses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salient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aspects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drawing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literature. 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starting point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essential;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presented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individuals.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material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chapter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scientific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basis,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yet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beliefs,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95159" y="1291843"/>
            <a:ext cx="162877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" dirty="0"/>
              <a:t>F</a:t>
            </a:r>
            <a:r>
              <a:rPr spc="-10" dirty="0"/>
              <a:t>o</a:t>
            </a:r>
            <a:r>
              <a:rPr spc="-50" dirty="0"/>
              <a:t>r</a:t>
            </a:r>
            <a:r>
              <a:rPr spc="-5" dirty="0"/>
              <a:t>e</a:t>
            </a:r>
            <a:r>
              <a:rPr spc="10" dirty="0"/>
              <a:t>w</a:t>
            </a:r>
            <a:r>
              <a:rPr spc="-10" dirty="0"/>
              <a:t>o</a:t>
            </a:r>
            <a:r>
              <a:rPr spc="-50" dirty="0"/>
              <a:t>rd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8943" y="2620771"/>
            <a:ext cx="5916295" cy="4935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29870" indent="952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leads 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advance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nation.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SAMHSA’s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America’s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communities.</a:t>
            </a:r>
            <a:endParaRPr sz="1200">
              <a:latin typeface="Times New Roman"/>
              <a:cs typeface="Times New Roman"/>
            </a:endParaRPr>
          </a:p>
          <a:p>
            <a:pPr marL="15240" marR="32384" indent="635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fulfills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America’s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evidence-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clinicians, 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payers.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careful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all relevant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findings,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demonstration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implementation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requirements.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non-federal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researchers, clinicians,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administrators,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patient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advocates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debates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discusses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 particular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 of expertise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until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reach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consensus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panel’s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reviewed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critiqued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field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reviewers.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talent,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dedication,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hard 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panelists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bring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bridge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gap 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promise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practicing clinicians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administrators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scientifically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We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grateful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contribute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field.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6510" marR="4544060" indent="190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Pamela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Hyde,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J.D.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2225" marR="2469515" indent="2540">
              <a:lnSpc>
                <a:spcPct val="100000"/>
              </a:lnSpc>
              <a:spcBef>
                <a:spcPts val="5"/>
              </a:spcBef>
            </a:pP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H.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Westley</a:t>
            </a:r>
            <a:r>
              <a:rPr sz="1200" spc="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Clark,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M.D.,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J.D.,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M.P.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CAS,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FASAM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18452" y="9430004"/>
            <a:ext cx="1778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xiii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5858" y="908043"/>
            <a:ext cx="5956300" cy="5197475"/>
            <a:chOff x="895858" y="908043"/>
            <a:chExt cx="5956300" cy="5197475"/>
          </a:xfrm>
        </p:grpSpPr>
        <p:sp>
          <p:nvSpPr>
            <p:cNvPr id="4" name="object 4"/>
            <p:cNvSpPr/>
            <p:nvPr/>
          </p:nvSpPr>
          <p:spPr>
            <a:xfrm>
              <a:off x="902208" y="914393"/>
              <a:ext cx="5943600" cy="5184775"/>
            </a:xfrm>
            <a:custGeom>
              <a:avLst/>
              <a:gdLst/>
              <a:ahLst/>
              <a:cxnLst/>
              <a:rect l="l" t="t" r="r" b="b"/>
              <a:pathLst>
                <a:path w="5943600" h="5184775">
                  <a:moveTo>
                    <a:pt x="5800496" y="0"/>
                  </a:moveTo>
                  <a:lnTo>
                    <a:pt x="143103" y="0"/>
                  </a:lnTo>
                  <a:lnTo>
                    <a:pt x="97872" y="7295"/>
                  </a:lnTo>
                  <a:lnTo>
                    <a:pt x="58589" y="27611"/>
                  </a:lnTo>
                  <a:lnTo>
                    <a:pt x="27611" y="58589"/>
                  </a:lnTo>
                  <a:lnTo>
                    <a:pt x="7295" y="97872"/>
                  </a:lnTo>
                  <a:lnTo>
                    <a:pt x="0" y="143103"/>
                  </a:lnTo>
                  <a:lnTo>
                    <a:pt x="0" y="5041557"/>
                  </a:lnTo>
                  <a:lnTo>
                    <a:pt x="7295" y="5086788"/>
                  </a:lnTo>
                  <a:lnTo>
                    <a:pt x="27611" y="5126071"/>
                  </a:lnTo>
                  <a:lnTo>
                    <a:pt x="58589" y="5157049"/>
                  </a:lnTo>
                  <a:lnTo>
                    <a:pt x="97872" y="5177365"/>
                  </a:lnTo>
                  <a:lnTo>
                    <a:pt x="143103" y="5184660"/>
                  </a:lnTo>
                  <a:lnTo>
                    <a:pt x="5800496" y="5184660"/>
                  </a:lnTo>
                  <a:lnTo>
                    <a:pt x="5845727" y="5177365"/>
                  </a:lnTo>
                  <a:lnTo>
                    <a:pt x="5885010" y="5157049"/>
                  </a:lnTo>
                  <a:lnTo>
                    <a:pt x="5915988" y="5126071"/>
                  </a:lnTo>
                  <a:lnTo>
                    <a:pt x="5936304" y="5086788"/>
                  </a:lnTo>
                  <a:lnTo>
                    <a:pt x="5943600" y="5041557"/>
                  </a:lnTo>
                  <a:lnTo>
                    <a:pt x="5943600" y="143103"/>
                  </a:lnTo>
                  <a:lnTo>
                    <a:pt x="5936304" y="97872"/>
                  </a:lnTo>
                  <a:lnTo>
                    <a:pt x="5915988" y="58589"/>
                  </a:lnTo>
                  <a:lnTo>
                    <a:pt x="5885010" y="27611"/>
                  </a:lnTo>
                  <a:lnTo>
                    <a:pt x="5845727" y="7295"/>
                  </a:lnTo>
                  <a:lnTo>
                    <a:pt x="5800496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2208" y="914393"/>
              <a:ext cx="5943600" cy="5184775"/>
            </a:xfrm>
            <a:custGeom>
              <a:avLst/>
              <a:gdLst/>
              <a:ahLst/>
              <a:cxnLst/>
              <a:rect l="l" t="t" r="r" b="b"/>
              <a:pathLst>
                <a:path w="5943600" h="5184775">
                  <a:moveTo>
                    <a:pt x="0" y="143103"/>
                  </a:moveTo>
                  <a:lnTo>
                    <a:pt x="7295" y="97872"/>
                  </a:lnTo>
                  <a:lnTo>
                    <a:pt x="27611" y="58589"/>
                  </a:lnTo>
                  <a:lnTo>
                    <a:pt x="58589" y="27611"/>
                  </a:lnTo>
                  <a:lnTo>
                    <a:pt x="97872" y="7295"/>
                  </a:lnTo>
                  <a:lnTo>
                    <a:pt x="143103" y="0"/>
                  </a:lnTo>
                  <a:lnTo>
                    <a:pt x="5800496" y="0"/>
                  </a:lnTo>
                  <a:lnTo>
                    <a:pt x="5845727" y="7295"/>
                  </a:lnTo>
                  <a:lnTo>
                    <a:pt x="5885010" y="27611"/>
                  </a:lnTo>
                  <a:lnTo>
                    <a:pt x="5915988" y="58589"/>
                  </a:lnTo>
                  <a:lnTo>
                    <a:pt x="5936304" y="97872"/>
                  </a:lnTo>
                  <a:lnTo>
                    <a:pt x="5943600" y="143103"/>
                  </a:lnTo>
                  <a:lnTo>
                    <a:pt x="5943600" y="5041557"/>
                  </a:lnTo>
                  <a:lnTo>
                    <a:pt x="5936304" y="5086788"/>
                  </a:lnTo>
                  <a:lnTo>
                    <a:pt x="5915988" y="5126071"/>
                  </a:lnTo>
                  <a:lnTo>
                    <a:pt x="5885010" y="5157049"/>
                  </a:lnTo>
                  <a:lnTo>
                    <a:pt x="5845727" y="5177365"/>
                  </a:lnTo>
                  <a:lnTo>
                    <a:pt x="5800496" y="5184660"/>
                  </a:lnTo>
                  <a:lnTo>
                    <a:pt x="143103" y="5184660"/>
                  </a:lnTo>
                  <a:lnTo>
                    <a:pt x="97872" y="5177365"/>
                  </a:lnTo>
                  <a:lnTo>
                    <a:pt x="58589" y="5157049"/>
                  </a:lnTo>
                  <a:lnTo>
                    <a:pt x="27611" y="5126071"/>
                  </a:lnTo>
                  <a:lnTo>
                    <a:pt x="7295" y="5086788"/>
                  </a:lnTo>
                  <a:lnTo>
                    <a:pt x="0" y="5041557"/>
                  </a:lnTo>
                  <a:lnTo>
                    <a:pt x="0" y="143103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81163" y="968756"/>
            <a:ext cx="5080000" cy="37909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5080" indent="9525">
              <a:lnSpc>
                <a:spcPts val="1340"/>
              </a:lnSpc>
              <a:spcBef>
                <a:spcPts val="225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Multidimensional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Model for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Developing Cultural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Competence: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Knowledge 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Behavioral</a:t>
            </a:r>
            <a:r>
              <a:rPr sz="1200" b="1" spc="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98943" y="6159500"/>
            <a:ext cx="2854960" cy="287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9209" indent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broad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categories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greater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racial/ethnic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(Lamont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Small 2008;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Zuckerman 1998).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possi-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capture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acknowledge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variations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interact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85273" y="6159500"/>
            <a:ext cx="2894965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environmental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understanding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generalizations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necessary; thus,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broad  categories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chapter. Counselors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learn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serve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Sources listed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additional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79322" y="7976107"/>
            <a:ext cx="2919095" cy="101917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3810">
              <a:lnSpc>
                <a:spcPts val="2150"/>
              </a:lnSpc>
              <a:spcBef>
                <a:spcPts val="180"/>
              </a:spcBef>
            </a:pP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Counseling </a:t>
            </a: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African and 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Black</a:t>
            </a:r>
            <a:r>
              <a:rPr sz="1800" b="1" spc="-1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Americans</a:t>
            </a:r>
            <a:endParaRPr sz="1800">
              <a:latin typeface="Arial"/>
              <a:cs typeface="Arial"/>
            </a:endParaRPr>
          </a:p>
          <a:p>
            <a:pPr marL="22225" marR="22225">
              <a:lnSpc>
                <a:spcPct val="100000"/>
              </a:lnSpc>
              <a:spcBef>
                <a:spcPts val="56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definition, 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whose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178052" y="1543811"/>
            <a:ext cx="5358765" cy="4188460"/>
            <a:chOff x="1178052" y="1543811"/>
            <a:chExt cx="5358765" cy="4188460"/>
          </a:xfrm>
        </p:grpSpPr>
        <p:sp>
          <p:nvSpPr>
            <p:cNvPr id="11" name="object 11"/>
            <p:cNvSpPr/>
            <p:nvPr/>
          </p:nvSpPr>
          <p:spPr>
            <a:xfrm>
              <a:off x="1187196" y="1552955"/>
              <a:ext cx="5340096" cy="416966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82624" y="1548383"/>
              <a:ext cx="5349240" cy="4178935"/>
            </a:xfrm>
            <a:custGeom>
              <a:avLst/>
              <a:gdLst/>
              <a:ahLst/>
              <a:cxnLst/>
              <a:rect l="l" t="t" r="r" b="b"/>
              <a:pathLst>
                <a:path w="5349240" h="4178935">
                  <a:moveTo>
                    <a:pt x="0" y="0"/>
                  </a:moveTo>
                  <a:lnTo>
                    <a:pt x="5349239" y="0"/>
                  </a:lnTo>
                  <a:lnTo>
                    <a:pt x="5349239" y="4178808"/>
                  </a:lnTo>
                  <a:lnTo>
                    <a:pt x="0" y="4178808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73543" y="868171"/>
            <a:ext cx="2948305" cy="3500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Africa”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(Humes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term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descendants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slaves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brought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Africa,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Caribbean,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uals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regions, 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Spanish-speaking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iden-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primarily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term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“Black”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interchangeably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sometimes</a:t>
            </a:r>
            <a:endParaRPr sz="1200">
              <a:latin typeface="Times New Roman"/>
              <a:cs typeface="Times New Roman"/>
            </a:endParaRPr>
          </a:p>
          <a:p>
            <a:pPr marL="38100" marR="82550" indent="5715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American” 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specifi-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 people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 </a:t>
            </a:r>
            <a:r>
              <a:rPr sz="1050" spc="22" baseline="31746" dirty="0">
                <a:solidFill>
                  <a:srgbClr val="00395A"/>
                </a:solidFill>
                <a:latin typeface="Times New Roman"/>
                <a:cs typeface="Times New Roman"/>
              </a:rPr>
              <a:t>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century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distinct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“Black”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inclusive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distinct cultural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5087" y="4492244"/>
            <a:ext cx="2846705" cy="247650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9050" marR="433070" indent="-6985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About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Traditions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Involving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Substance</a:t>
            </a:r>
            <a:r>
              <a:rPr sz="14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Use</a:t>
            </a:r>
            <a:endParaRPr sz="1400">
              <a:latin typeface="Arial"/>
              <a:cs typeface="Arial"/>
            </a:endParaRPr>
          </a:p>
          <a:p>
            <a:pPr marL="16510" marR="5080" indent="5080">
              <a:lnSpc>
                <a:spcPct val="100000"/>
              </a:lnSpc>
              <a:spcBef>
                <a:spcPts val="6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communities,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unacceptable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weakness</a:t>
            </a:r>
            <a:endParaRPr sz="1200">
              <a:latin typeface="Times New Roman"/>
              <a:cs typeface="Times New Roman"/>
            </a:endParaRPr>
          </a:p>
          <a:p>
            <a:pPr marL="16510" marR="8255" indent="25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Wright 2001),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acceptable.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Overall,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are activities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personally responsible;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thus,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accepting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abuse/dependence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(Durant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3409" y="7090664"/>
            <a:ext cx="2921000" cy="192913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24130" marR="5080" indent="-12065">
              <a:lnSpc>
                <a:spcPts val="1670"/>
              </a:lnSpc>
              <a:spcBef>
                <a:spcPts val="16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8415" marR="77470" indent="8890">
              <a:lnSpc>
                <a:spcPct val="100000"/>
              </a:lnSpc>
              <a:spcBef>
                <a:spcPts val="60"/>
              </a:spcBef>
            </a:pP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analyzing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some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 exist.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alcohol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consumption among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wom-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increases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older,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Caribbean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consistently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2923" y="868171"/>
            <a:ext cx="288734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7048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[CSAT ]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Galvan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Caetano 2003).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overall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 significantly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Severalresearchers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observed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less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substances,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get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older,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tend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comparable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endParaRPr sz="1200">
              <a:latin typeface="Times New Roman"/>
              <a:cs typeface="Times New Roman"/>
            </a:endParaRPr>
          </a:p>
          <a:p>
            <a:pPr marL="17145" marR="5080" indent="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 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referred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crossover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effect.</a:t>
            </a:r>
            <a:endParaRPr sz="1200">
              <a:latin typeface="Times New Roman"/>
              <a:cs typeface="Times New Roman"/>
            </a:endParaRPr>
          </a:p>
          <a:p>
            <a:pPr marL="12700" marR="173355" indent="14604">
              <a:lnSpc>
                <a:spcPct val="100000"/>
              </a:lnSpc>
              <a:spcBef>
                <a:spcPts val="8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(2008),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analysis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 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(1999–2002),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</a:t>
            </a:r>
            <a:endParaRPr sz="1200">
              <a:latin typeface="Times New Roman"/>
              <a:cs typeface="Times New Roman"/>
            </a:endParaRPr>
          </a:p>
          <a:p>
            <a:pPr marL="14604" marR="35560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controlling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exposure,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marriage,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employment, education,  income,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family/social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disappeared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remained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adolescents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(i.e.,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concludes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lower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levels,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2700" marR="55244" indent="444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lower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marriage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rates,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contribute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adults. Additional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willing-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substances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and 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parents (Gibbons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2010).</a:t>
            </a:r>
            <a:endParaRPr sz="1200">
              <a:latin typeface="Times New Roman"/>
              <a:cs typeface="Times New Roman"/>
            </a:endParaRPr>
          </a:p>
          <a:p>
            <a:pPr marL="14604" marR="27305" indent="10160">
              <a:lnSpc>
                <a:spcPct val="100000"/>
              </a:lnSpc>
              <a:spcBef>
                <a:spcPts val="79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2012 suggest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somewhat  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illicit  drugs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alcohol. They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dence of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simi-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(Substance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[SAMHSA]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3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Crack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8290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35" marR="24130" indent="444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abuse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methamphetamine, inhalants,  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hallucinogens,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prescription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lower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Phencyclidine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appears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problem,  albeit affecting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small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group,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8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There appear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be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Bourgois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Schonberg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(2007)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observed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 inject-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Francisco,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tended to administer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quickly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could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vein,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 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fat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muscle tissue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higher 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abscesses.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injected heroin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methodical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took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to find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vein,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attempts.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This,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turn,  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syringes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already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bloodied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chances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contracting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HIV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/AIDS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blood-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borne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diseases.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inject-  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crack cocaine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injected heroin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(Bourgois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  <a:p>
            <a:pPr marL="12700" marR="10160" indent="3810">
              <a:lnSpc>
                <a:spcPct val="100000"/>
              </a:lnSpc>
              <a:spcBef>
                <a:spcPts val="7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use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ue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admission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admissions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injected heroin declined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12-year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period,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admissions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declined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14 percent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(Broz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Ouellet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Additionally,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during  this period,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peak 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injected heroin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yet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decreased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 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decrease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injectable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largely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due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decreased 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younger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77820" cy="3683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preliminary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 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following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use  (Falck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yet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variables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disorders.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</a:t>
            </a:r>
            <a:endParaRPr sz="1200">
              <a:latin typeface="Times New Roman"/>
              <a:cs typeface="Times New Roman"/>
            </a:endParaRPr>
          </a:p>
          <a:p>
            <a:pPr marL="12700" marR="21590" indent="1016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 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frequently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cirrhosis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alcohol-related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(Caetano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Polednak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tracking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Polednak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(2008)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magnitude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difference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decreased over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time;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nonetheless,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dispar-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ities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African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care,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problems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(Agency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Healthcare 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Quality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Smedley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4675123"/>
            <a:ext cx="2829560" cy="440563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8415" marR="683260" indent="4445">
              <a:lnSpc>
                <a:spcPts val="1660"/>
              </a:lnSpc>
              <a:spcBef>
                <a:spcPts val="17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Mental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Co-Occurring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2700" marR="5080" indent="3810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overdiag-  nosed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underdiagnosed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drug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(Hatzenbuehler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evaluating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posttraumatic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(PTSD)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 outpatient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clinic,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had documentation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referring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PTSD,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43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(Schwartz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diagnosed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(Burgess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Miranda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6510" marR="85090" indent="-635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diagnosed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schizophrenia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85440" cy="7808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3180" indent="10160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even 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 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populations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comparable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(Baker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Bell 1999; Bresnahan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2000;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Griffith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Baker 1993;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Stockdale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2008;  Strakowski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Americans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diagnosed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psychotic disorder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times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hospital-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ized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evaluating symptoms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(Bao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2008;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Trierweiler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Trierweiler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4604" marR="3937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2006). Clinicians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aware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should consid-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diagnostic accuracy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reducing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biases.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overview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populations,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(SAMHSA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39370" indent="508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communities,  incidence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exposure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ap-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exposure even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further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(Alim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Breslau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1995;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Curtis-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Jenkins-Monroe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high 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(Ross-Durow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Boyd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Trauma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histo-</a:t>
            </a:r>
            <a:endParaRPr sz="1200">
              <a:latin typeface="Times New Roman"/>
              <a:cs typeface="Times New Roman"/>
            </a:endParaRPr>
          </a:p>
          <a:p>
            <a:pPr marL="14604" marR="50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(Farley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few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integrated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approaches 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trau-  ma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evalu-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clients, and  although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reducing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great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(Amaro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2007; Hien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SAMHSA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900680" cy="4414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9050" indent="381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report lifetime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(Mericle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indi-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symptomatology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CODs.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Seventy-four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a past-year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episode  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marijuana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(Pacek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Miranda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(2005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American-  born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screened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depres-  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Caribbean-born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women, 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could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part,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How-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findings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strongly suggest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vary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Blacks. Differences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simply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reflections of  differences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  <a:p>
            <a:pPr marL="25400" marR="123825" indent="-69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Hampton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(2010).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4515" y="5391309"/>
            <a:ext cx="2891790" cy="355981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 Patterns</a:t>
            </a:r>
            <a:endParaRPr sz="1400">
              <a:latin typeface="Arial"/>
              <a:cs typeface="Arial"/>
            </a:endParaRPr>
          </a:p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ceive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 Epidemiologic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Catchment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 study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conducted  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1980s,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less  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follow-up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1990s,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respondents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practi-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specialists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(Cooper-Patrick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1999).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Stockdale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(2008) analyzed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Ambulatory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Survey;  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improvements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diag-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nosis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7344" y="868171"/>
            <a:ext cx="290639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172085" indent="190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between 1995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found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disparities persisted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diagnosis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  settings.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Fortuna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(2010)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persistent problems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evidenced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retention rates for treating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depression.</a:t>
            </a:r>
            <a:endParaRPr sz="1200">
              <a:latin typeface="Times New Roman"/>
              <a:cs typeface="Times New Roman"/>
            </a:endParaRPr>
          </a:p>
          <a:p>
            <a:pPr marL="12700" marR="33020" indent="10160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CODs.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records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Jersey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undetected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detected,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signifi-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cantly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Latinos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</a:t>
            </a:r>
            <a:endParaRPr sz="1200">
              <a:latin typeface="Times New Roman"/>
              <a:cs typeface="Times New Roman"/>
            </a:endParaRPr>
          </a:p>
          <a:p>
            <a:pPr marL="13970" marR="15240" indent="1905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(Hu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co-occurring mood 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significantly 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(Hatzenbuehler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obtain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mental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(Alvidrez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26670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Havassy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6510" marR="71120" indent="127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Episode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Sets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(TEDS)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 to 2011,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mari-</a:t>
            </a:r>
            <a:endParaRPr sz="1200">
              <a:latin typeface="Times New Roman"/>
              <a:cs typeface="Times New Roman"/>
            </a:endParaRPr>
          </a:p>
          <a:p>
            <a:pPr marL="15240" marR="5080" indent="-12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juana.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evident,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indicating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 report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broader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range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Quality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[CBHSQ],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2013). Most recent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sug-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eventually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are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(Hatzenbuehler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7464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985" indent="1905">
              <a:lnSpc>
                <a:spcPct val="100000"/>
              </a:lnSpc>
              <a:spcBef>
                <a:spcPts val="10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SAMHSA,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CBHSQ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Schmidt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analyzed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(2009)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indicate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diagnoses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20.8  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type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defined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broadly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attendance.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made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 more 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cans (15.5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(17.3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indicate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private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providers,they  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informal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(e.g.,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pastoral counseling,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mutual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help).</a:t>
            </a:r>
            <a:endParaRPr sz="1200">
              <a:latin typeface="Times New Roman"/>
              <a:cs typeface="Times New Roman"/>
            </a:endParaRPr>
          </a:p>
          <a:p>
            <a:pPr marL="12700" marR="35560" indent="381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 major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factor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lengthier  waiting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periods,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treatment participation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childcare, lack of insurance, lack of  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services),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shorter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lengths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</a:t>
            </a:r>
            <a:endParaRPr sz="1200">
              <a:latin typeface="Times New Roman"/>
              <a:cs typeface="Times New Roman"/>
            </a:endParaRPr>
          </a:p>
          <a:p>
            <a:pPr marL="15240" marR="30480" indent="762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(Acevedo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Feidler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1997;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Hatzenbuehler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Marsh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Schmidt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SAMHSA’s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33.5</a:t>
            </a:r>
            <a:endParaRPr sz="1200">
              <a:latin typeface="Times New Roman"/>
              <a:cs typeface="Times New Roman"/>
            </a:endParaRPr>
          </a:p>
          <a:p>
            <a:pPr marL="13335" marR="5080" indent="12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who had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lacked money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insurance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coverage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CBHSQ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 Economic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disadvantage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leave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uninsured;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approximately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16.1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non-Latino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 coverage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(Schiller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5240" marR="90170" indent="381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Likewise,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(Alegria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8607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9209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Bluthenthal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2007; Marsh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outpatient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serious substance  use 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(Bluthenthal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less 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enter 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equally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(Schmidt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overrepresented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incarcerated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prisons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jails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Fellner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incarcerated  (64.1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jail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inmates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substance use disorders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(Karberg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James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(SAMHSA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Karberg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2700" marR="6350" indent="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James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dependence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jail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Latinos to 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correctional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(32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participated  compared with 37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45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</a:t>
            </a:r>
            <a:endParaRPr sz="1200">
              <a:latin typeface="Times New Roman"/>
              <a:cs typeface="Times New Roman"/>
            </a:endParaRPr>
          </a:p>
          <a:p>
            <a:pPr marL="15240" marR="46990" indent="6350">
              <a:lnSpc>
                <a:spcPct val="100000"/>
              </a:lnSpc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TEDS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entering 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Hawaiians/Pacific Islanders,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American 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same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referred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criminal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system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CBHSQ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Notwithstand-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referred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</a:t>
            </a:r>
            <a:endParaRPr sz="1200">
              <a:latin typeface="Times New Roman"/>
              <a:cs typeface="Times New Roman"/>
            </a:endParaRPr>
          </a:p>
          <a:p>
            <a:pPr marL="15240" marR="24765" indent="-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settings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self-referred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(Delphin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-Rittmon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</a:t>
            </a:r>
            <a:endParaRPr sz="1200">
              <a:latin typeface="Times New Roman"/>
              <a:cs typeface="Times New Roman"/>
            </a:endParaRPr>
          </a:p>
          <a:p>
            <a:pPr marL="12700" marR="234315" indent="1905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Beyond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research  suggests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68171"/>
            <a:ext cx="2868295" cy="3317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specialized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limit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Hines-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Martin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(2004)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relationship between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famili-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arity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Additionally,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prejudices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(Ayalon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Alvidrez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2007; Mishra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Nadeem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fears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Jackson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 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contribute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acceptance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subsequent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step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decreasing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mental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sensitive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instruments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tools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(Baker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Bell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1187" y="4309363"/>
            <a:ext cx="2902585" cy="448818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5875" marR="546100" indent="-381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and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Attitudes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About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endParaRPr sz="1400">
              <a:latin typeface="Arial"/>
              <a:cs typeface="Arial"/>
            </a:endParaRPr>
          </a:p>
          <a:p>
            <a:pPr marL="19050" marR="152400" indent="1270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2011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data,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were, next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least likely of 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ethnic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need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specialized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sub-</a:t>
            </a:r>
            <a:endParaRPr sz="1200">
              <a:latin typeface="Times New Roman"/>
              <a:cs typeface="Times New Roman"/>
            </a:endParaRPr>
          </a:p>
          <a:p>
            <a:pPr marL="17145" marR="48260" indent="-127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CBHSQ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Still,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logistical barriers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pose a  greater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challenge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than  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ethnic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  regarding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need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but did 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indicate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  <a:p>
            <a:pPr marL="16510" marR="5080" indent="381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lacked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transportation to 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program 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insurance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cover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such treatment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(SAMHSA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challenges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accessing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19050" marR="65405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fears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about the therapist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 therapeutic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costs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(Holden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2012;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90957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228600" indent="952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Holden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Xanthos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Williams 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4604" marR="40640" indent="635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suspicions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established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institutions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Americans’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toward,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Pieterse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mental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shown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control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punish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(Boyd-Franklin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Karger 2012; Jackson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controlling 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factors,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significantly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poor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signifi-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discriminated against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 settings (Blendon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become 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psychological distress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creases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(Obasi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Leong 2009).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persistent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try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impose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distrust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tem (Larkin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Solomon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1990).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same amount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satisfied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(Tonigan 2003).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evidence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once engaged,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ethnic/racial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(Harris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distrust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make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Longshore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Grills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(2000)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enhancement strategies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ambivalence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Providers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craft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health-related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messages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(Larkin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3845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952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importantly, 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demon-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comparing outcomes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centers,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predicted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favorable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clinicians’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 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(Larrison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4486" y="2663444"/>
            <a:ext cx="2900045" cy="641731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109982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Issues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Considerations</a:t>
            </a:r>
            <a:endParaRPr sz="1400">
              <a:latin typeface="Arial"/>
              <a:cs typeface="Arial"/>
            </a:endParaRPr>
          </a:p>
          <a:p>
            <a:pPr marL="13335" marR="39370" indent="3810">
              <a:lnSpc>
                <a:spcPct val="100000"/>
              </a:lnSpc>
              <a:spcBef>
                <a:spcPts val="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respond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egalitarian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authentic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relation-  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Paniagua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initial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collaborative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rela-  tionship.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request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gradually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quickly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possible,  avoid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information-gathering methods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interrogation,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data-gathering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agenda (Paniagua 1998;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Wright 2001).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establish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credibility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(Boyd-Franklin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Next, 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disclosure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histories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experiencing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exacerbated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American men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whose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of racism 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(Reid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3970" marR="19685" indent="762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therefore,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race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validate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 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of racism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(Boyd-Franklin 2003;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Moreover,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racism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anger,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anxiety,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given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event;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908303" y="4684776"/>
            <a:ext cx="2874645" cy="4429125"/>
            <a:chOff x="908303" y="4684776"/>
            <a:chExt cx="2874645" cy="4429125"/>
          </a:xfrm>
        </p:grpSpPr>
        <p:sp>
          <p:nvSpPr>
            <p:cNvPr id="4" name="object 4"/>
            <p:cNvSpPr/>
            <p:nvPr/>
          </p:nvSpPr>
          <p:spPr>
            <a:xfrm>
              <a:off x="914399" y="4690872"/>
              <a:ext cx="2862580" cy="4417060"/>
            </a:xfrm>
            <a:custGeom>
              <a:avLst/>
              <a:gdLst/>
              <a:ahLst/>
              <a:cxnLst/>
              <a:rect l="l" t="t" r="r" b="b"/>
              <a:pathLst>
                <a:path w="2862579" h="4417059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4337558"/>
                  </a:lnTo>
                  <a:lnTo>
                    <a:pt x="6208" y="4368304"/>
                  </a:lnTo>
                  <a:lnTo>
                    <a:pt x="23137" y="4393414"/>
                  </a:lnTo>
                  <a:lnTo>
                    <a:pt x="48247" y="4410343"/>
                  </a:lnTo>
                  <a:lnTo>
                    <a:pt x="78994" y="4416552"/>
                  </a:lnTo>
                  <a:lnTo>
                    <a:pt x="2783078" y="4416552"/>
                  </a:lnTo>
                  <a:lnTo>
                    <a:pt x="2813824" y="4410343"/>
                  </a:lnTo>
                  <a:lnTo>
                    <a:pt x="2838934" y="4393414"/>
                  </a:lnTo>
                  <a:lnTo>
                    <a:pt x="2855863" y="4368304"/>
                  </a:lnTo>
                  <a:lnTo>
                    <a:pt x="2862072" y="4337558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14399" y="4690872"/>
              <a:ext cx="2862580" cy="4417060"/>
            </a:xfrm>
            <a:custGeom>
              <a:avLst/>
              <a:gdLst/>
              <a:ahLst/>
              <a:cxnLst/>
              <a:rect l="l" t="t" r="r" b="b"/>
              <a:pathLst>
                <a:path w="2862579" h="4417059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4337558"/>
                  </a:lnTo>
                  <a:lnTo>
                    <a:pt x="2855863" y="4368304"/>
                  </a:lnTo>
                  <a:lnTo>
                    <a:pt x="2838934" y="4393414"/>
                  </a:lnTo>
                  <a:lnTo>
                    <a:pt x="2813824" y="4410343"/>
                  </a:lnTo>
                  <a:lnTo>
                    <a:pt x="2783078" y="4416552"/>
                  </a:lnTo>
                  <a:lnTo>
                    <a:pt x="78994" y="4416552"/>
                  </a:lnTo>
                  <a:lnTo>
                    <a:pt x="48247" y="4410343"/>
                  </a:lnTo>
                  <a:lnTo>
                    <a:pt x="23137" y="4393414"/>
                  </a:lnTo>
                  <a:lnTo>
                    <a:pt x="6208" y="4368304"/>
                  </a:lnTo>
                  <a:lnTo>
                    <a:pt x="0" y="4337558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69352" y="4725415"/>
            <a:ext cx="2629535" cy="110871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29209" indent="2540">
              <a:lnSpc>
                <a:spcPct val="93800"/>
              </a:lnSpc>
              <a:spcBef>
                <a:spcPts val="19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5-1: Core Culturally 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Responsive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Principles in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Counseling 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African</a:t>
            </a:r>
            <a:r>
              <a:rPr sz="12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Americans</a:t>
            </a:r>
            <a:endParaRPr sz="1200">
              <a:latin typeface="Arial"/>
              <a:cs typeface="Arial"/>
            </a:endParaRPr>
          </a:p>
          <a:p>
            <a:pPr marL="14604" marR="5080" indent="6985">
              <a:lnSpc>
                <a:spcPct val="100000"/>
              </a:lnSpc>
              <a:spcBef>
                <a:spcPts val="78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According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Schiele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(2000),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respon-  sive counseling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American clients  involves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adherence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core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principles: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76375" y="5809048"/>
            <a:ext cx="2686685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4475" marR="5080" indent="-23241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Discussion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framed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context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recognizes the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totality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life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 faced by</a:t>
            </a:r>
            <a:r>
              <a:rPr sz="1000" spc="25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clients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76375" y="6266317"/>
            <a:ext cx="2722880" cy="1701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8760">
              <a:lnSpc>
                <a:spcPct val="100000"/>
              </a:lnSpc>
              <a:spcBef>
                <a:spcPts val="95"/>
              </a:spcBef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Americans.</a:t>
            </a:r>
            <a:endParaRPr sz="1000">
              <a:latin typeface="Arial"/>
              <a:cs typeface="Arial"/>
            </a:endParaRPr>
          </a:p>
          <a:p>
            <a:pPr marL="236220" marR="92075" indent="-224154">
              <a:lnSpc>
                <a:spcPct val="100000"/>
              </a:lnSpc>
              <a:buAutoNum type="arabicPeriod" startAt="2"/>
              <a:tabLst>
                <a:tab pos="236854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Equality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sought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therapeutic coun-  selor–client relationship,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distant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disclosing.</a:t>
            </a:r>
            <a:endParaRPr sz="1000">
              <a:latin typeface="Arial"/>
              <a:cs typeface="Arial"/>
            </a:endParaRPr>
          </a:p>
          <a:p>
            <a:pPr marL="240665" marR="5080" indent="-228600">
              <a:lnSpc>
                <a:spcPct val="100000"/>
              </a:lnSpc>
              <a:buAutoNum type="arabicPeriod" startAt="2"/>
              <a:tabLst>
                <a:tab pos="236854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Emphasis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placed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changing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one’s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environment—not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good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themselves,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for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good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</a:t>
            </a:r>
            <a:r>
              <a:rPr sz="1000" spc="1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marL="236220" marR="10795" indent="-224154">
              <a:lnSpc>
                <a:spcPct val="100000"/>
              </a:lnSpc>
              <a:buAutoNum type="arabicPeriod" startAt="2"/>
              <a:tabLst>
                <a:tab pos="23812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 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placed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alternatives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sub-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underscore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traditions,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well-being.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76375" y="7942968"/>
            <a:ext cx="2679700" cy="10902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 marR="5080" indent="-228600">
              <a:lnSpc>
                <a:spcPct val="100000"/>
              </a:lnSpc>
              <a:spcBef>
                <a:spcPts val="95"/>
              </a:spcBef>
              <a:buAutoNum type="arabicPeriod" startAt="5"/>
              <a:tabLst>
                <a:tab pos="2349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involves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gaining  power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forms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  insight, and community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health.</a:t>
            </a:r>
            <a:endParaRPr sz="1000">
              <a:latin typeface="Arial"/>
              <a:cs typeface="Arial"/>
            </a:endParaRPr>
          </a:p>
          <a:p>
            <a:pPr marL="243204" marR="95885" indent="-231140">
              <a:lnSpc>
                <a:spcPct val="99700"/>
              </a:lnSpc>
              <a:spcBef>
                <a:spcPts val="5"/>
              </a:spcBef>
              <a:buAutoNum type="arabicPeriod" startAt="5"/>
              <a:tabLst>
                <a:tab pos="2343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framed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broader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con-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text 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contributes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overall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advancement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American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99173" y="868171"/>
            <a:ext cx="2900045" cy="36023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rather,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pervasive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(Boyd-Franklin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 Counselors 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effects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challenge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  messages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generated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prejudice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(Good-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  <a:p>
            <a:pPr marL="14604" marR="115570" indent="127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enhance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en-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gagement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promote 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peer-supported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strategies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empowerment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emphasizing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strengths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deficits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(Paniagua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1998;</a:t>
            </a:r>
            <a:endParaRPr sz="1200">
              <a:latin typeface="Times New Roman"/>
              <a:cs typeface="Times New Roman"/>
            </a:endParaRPr>
          </a:p>
          <a:p>
            <a:pPr marL="12700" marR="293370" indent="88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Tondora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2010; Wright 2001).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strengths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brought them this</a:t>
            </a:r>
            <a:r>
              <a:rPr sz="1200" spc="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far.</a:t>
            </a:r>
            <a:endParaRPr sz="1200">
              <a:latin typeface="Times New Roman"/>
              <a:cs typeface="Times New Roman"/>
            </a:endParaRPr>
          </a:p>
          <a:p>
            <a:pPr marL="12700" marR="93345" indent="10160">
              <a:lnSpc>
                <a:spcPct val="100000"/>
              </a:lnSpc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personal, community,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strengths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helped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difficult  times?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strengths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efforts?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5-1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gives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87800" y="868171"/>
            <a:ext cx="27882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overview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guiding principles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work-  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984515" y="1383284"/>
            <a:ext cx="2874010" cy="769747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494030">
              <a:lnSpc>
                <a:spcPts val="1660"/>
              </a:lnSpc>
              <a:spcBef>
                <a:spcPts val="17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Theoretical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Approaches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Interventions</a:t>
            </a:r>
            <a:endParaRPr sz="1400">
              <a:latin typeface="Arial"/>
              <a:cs typeface="Arial"/>
            </a:endParaRPr>
          </a:p>
          <a:p>
            <a:pPr marL="15875" marR="86360" indent="1905">
              <a:lnSpc>
                <a:spcPct val="100000"/>
              </a:lnSpc>
              <a:spcBef>
                <a:spcPts val="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effective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(Longshore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Grills 2000;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Longshore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Longshore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2700" marR="23495" indent="2540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conflicting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interviewing 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(Montgomery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2011), 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(Bernstein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Longshore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Grills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Longshore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Grills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(2000)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 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nalism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affects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whole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affirms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“the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rights,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responsibili-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Americans…using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styles,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symbols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group”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(Longshore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319).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music,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artwork,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food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programs create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welcoming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 atmosphere, 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symbols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evaluated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partly composed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as  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(Milligan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nigan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 One intervention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(and Latino)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clients—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perhaps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improving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90131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3655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communication—is node-  link mapping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(visual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diagrams,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fill-in-the-blank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graph-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client-generated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visual maps).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approach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attendance,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ratings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confidence 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(Dansereau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1996;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Dansereau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Simpson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  <a:p>
            <a:pPr marL="15240" marR="5080" indent="508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(CBT)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advantages 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fosters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collabo-  rative relationship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recognizes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(Kelly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Maude-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Griffin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 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CBT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mostly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(80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cent)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homeless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CBT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achieved 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except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considered  themselves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better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</a:t>
            </a:r>
            <a:r>
              <a:rPr sz="1200" spc="-25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facilitation).</a:t>
            </a:r>
            <a:endParaRPr sz="1200">
              <a:latin typeface="Times New Roman"/>
              <a:cs typeface="Times New Roman"/>
            </a:endParaRPr>
          </a:p>
          <a:p>
            <a:pPr marL="17780" marR="38735" indent="6985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CBT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principles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contingency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management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predominantly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finding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effective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reducing cocaine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illicit opioid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employment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methadone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mainte-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(Silverman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2002;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Silverman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2700" marR="42545" indent="508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2007), reducing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after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self-reported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  of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life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(Petry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2004;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Petry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2005;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Petry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Balance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vention, which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psychoeducation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CBT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techniques,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evaluated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mostly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been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retention 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reduce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(Hoffman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1996).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68171"/>
            <a:ext cx="2886075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been evaluated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found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supportive–expressive psychotherapy,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reduces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psycho-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logical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functioning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metha-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done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maintenance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Woody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1987;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Woody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1995). Medications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study,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more 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metha-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(Gerstein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1997),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  another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methadone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 (Geisz 2007).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Schroeder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(2005)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African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methadone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 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infections,  gastrointestinal complaints)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participants.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treated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depend-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remained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if  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disulfiram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(Milligan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2700" marR="91440" indent="635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adaptations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evidence-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Bernal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Domenech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Rodriguez (2012).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over-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gender-specific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considera-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women,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Shorter-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Gooden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(2009).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965"/>
              </a:spcBef>
            </a:pP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Family</a:t>
            </a:r>
            <a:r>
              <a:rPr sz="1300" b="1" i="1" spc="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7780" marR="39370" indent="1270">
              <a:lnSpc>
                <a:spcPct val="100000"/>
              </a:lnSpc>
              <a:spcBef>
                <a:spcPts val="1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connected with 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through-  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course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Bourgois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(2006) reported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in compar-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injected heroin,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appeared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maintain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3982211" y="905252"/>
            <a:ext cx="2874645" cy="2910840"/>
            <a:chOff x="3982211" y="905252"/>
            <a:chExt cx="2874645" cy="2910840"/>
          </a:xfrm>
        </p:grpSpPr>
        <p:sp>
          <p:nvSpPr>
            <p:cNvPr id="4" name="object 4"/>
            <p:cNvSpPr/>
            <p:nvPr/>
          </p:nvSpPr>
          <p:spPr>
            <a:xfrm>
              <a:off x="3988307" y="911348"/>
              <a:ext cx="2862580" cy="2898775"/>
            </a:xfrm>
            <a:custGeom>
              <a:avLst/>
              <a:gdLst/>
              <a:ahLst/>
              <a:cxnLst/>
              <a:rect l="l" t="t" r="r" b="b"/>
              <a:pathLst>
                <a:path w="2862579" h="2898775">
                  <a:moveTo>
                    <a:pt x="2782963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2819666"/>
                  </a:lnTo>
                  <a:lnTo>
                    <a:pt x="6208" y="2850411"/>
                  </a:lnTo>
                  <a:lnTo>
                    <a:pt x="23137" y="2875516"/>
                  </a:lnTo>
                  <a:lnTo>
                    <a:pt x="48247" y="2892441"/>
                  </a:lnTo>
                  <a:lnTo>
                    <a:pt x="78994" y="2898648"/>
                  </a:lnTo>
                  <a:lnTo>
                    <a:pt x="2782963" y="2898648"/>
                  </a:lnTo>
                  <a:lnTo>
                    <a:pt x="2813710" y="2892441"/>
                  </a:lnTo>
                  <a:lnTo>
                    <a:pt x="2838819" y="2875516"/>
                  </a:lnTo>
                  <a:lnTo>
                    <a:pt x="2855749" y="2850411"/>
                  </a:lnTo>
                  <a:lnTo>
                    <a:pt x="2861957" y="2819666"/>
                  </a:lnTo>
                  <a:lnTo>
                    <a:pt x="2861957" y="78994"/>
                  </a:lnTo>
                  <a:lnTo>
                    <a:pt x="2855749" y="48247"/>
                  </a:lnTo>
                  <a:lnTo>
                    <a:pt x="2838819" y="23137"/>
                  </a:lnTo>
                  <a:lnTo>
                    <a:pt x="2813710" y="6208"/>
                  </a:lnTo>
                  <a:lnTo>
                    <a:pt x="278296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88307" y="911348"/>
              <a:ext cx="2862580" cy="2898775"/>
            </a:xfrm>
            <a:custGeom>
              <a:avLst/>
              <a:gdLst/>
              <a:ahLst/>
              <a:cxnLst/>
              <a:rect l="l" t="t" r="r" b="b"/>
              <a:pathLst>
                <a:path w="2862579" h="2898775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2963" y="0"/>
                  </a:lnTo>
                  <a:lnTo>
                    <a:pt x="2813710" y="6208"/>
                  </a:lnTo>
                  <a:lnTo>
                    <a:pt x="2838819" y="23137"/>
                  </a:lnTo>
                  <a:lnTo>
                    <a:pt x="2855749" y="48247"/>
                  </a:lnTo>
                  <a:lnTo>
                    <a:pt x="2861957" y="78994"/>
                  </a:lnTo>
                  <a:lnTo>
                    <a:pt x="2861957" y="2819666"/>
                  </a:lnTo>
                  <a:lnTo>
                    <a:pt x="2855749" y="2850411"/>
                  </a:lnTo>
                  <a:lnTo>
                    <a:pt x="2838819" y="2875516"/>
                  </a:lnTo>
                  <a:lnTo>
                    <a:pt x="2813710" y="2892441"/>
                  </a:lnTo>
                  <a:lnTo>
                    <a:pt x="2782963" y="2898648"/>
                  </a:lnTo>
                  <a:lnTo>
                    <a:pt x="78994" y="2898648"/>
                  </a:lnTo>
                  <a:lnTo>
                    <a:pt x="48247" y="2892441"/>
                  </a:lnTo>
                  <a:lnTo>
                    <a:pt x="23137" y="2875516"/>
                  </a:lnTo>
                  <a:lnTo>
                    <a:pt x="6208" y="2850411"/>
                  </a:lnTo>
                  <a:lnTo>
                    <a:pt x="0" y="2819666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4045603" y="945895"/>
            <a:ext cx="2719705" cy="200469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7145" marR="223520">
              <a:lnSpc>
                <a:spcPts val="1360"/>
              </a:lnSpc>
              <a:spcBef>
                <a:spcPts val="21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0" dirty="0">
                <a:solidFill>
                  <a:srgbClr val="33617B"/>
                </a:solidFill>
                <a:latin typeface="Arial"/>
                <a:cs typeface="Arial"/>
              </a:rPr>
              <a:t>Counselors: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Strengths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African American</a:t>
            </a:r>
            <a:r>
              <a:rPr sz="1200" b="1" spc="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Families</a:t>
            </a:r>
            <a:endParaRPr sz="1200">
              <a:latin typeface="Arial"/>
              <a:cs typeface="Arial"/>
            </a:endParaRPr>
          </a:p>
          <a:p>
            <a:pPr marL="12700" marR="5080" indent="6985">
              <a:lnSpc>
                <a:spcPct val="100000"/>
              </a:lnSpc>
              <a:spcBef>
                <a:spcPts val="75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African American kinship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bonds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historically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sources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strength. Although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abuse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lessens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strength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family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erode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relationships,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inherent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strengths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benefit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families (Boyd-Franklin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Karger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2012; Larkin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2003;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Reid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2000). Bell-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Tolliver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(2009)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Hill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(1972)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suggest that  strengths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African American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life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include:</a:t>
            </a:r>
            <a:endParaRPr sz="1000">
              <a:latin typeface="Arial"/>
              <a:cs typeface="Arial"/>
            </a:endParaRPr>
          </a:p>
          <a:p>
            <a:pPr marL="238760" indent="-22225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Strong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bonds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extensive kinship.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50031" y="2925594"/>
            <a:ext cx="2061210" cy="7854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3840" indent="-231775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3204" algn="l"/>
                <a:tab pos="24447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Adaptability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roles.</a:t>
            </a:r>
            <a:endParaRPr sz="1000">
              <a:latin typeface="Arial"/>
              <a:cs typeface="Arial"/>
            </a:endParaRPr>
          </a:p>
          <a:p>
            <a:pPr marL="243204" indent="-23114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strong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</a:t>
            </a:r>
            <a:r>
              <a:rPr sz="1000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hierarchy.</a:t>
            </a:r>
            <a:endParaRPr sz="1000">
              <a:latin typeface="Arial"/>
              <a:cs typeface="Arial"/>
            </a:endParaRPr>
          </a:p>
          <a:p>
            <a:pPr marL="243204" indent="-23114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strong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orientation.</a:t>
            </a:r>
            <a:endParaRPr sz="1000">
              <a:latin typeface="Arial"/>
              <a:cs typeface="Arial"/>
            </a:endParaRPr>
          </a:p>
          <a:p>
            <a:pPr marL="243204" indent="-231140">
              <a:lnSpc>
                <a:spcPts val="1195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high achievement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orientation.</a:t>
            </a:r>
            <a:endParaRPr sz="1000">
              <a:latin typeface="Arial"/>
              <a:cs typeface="Arial"/>
            </a:endParaRPr>
          </a:p>
          <a:p>
            <a:pPr marL="243204" indent="-231140">
              <a:lnSpc>
                <a:spcPts val="1195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strong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religious</a:t>
            </a:r>
            <a:r>
              <a:rPr sz="1000" spc="-1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98943" y="868171"/>
            <a:ext cx="288226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28270" indent="571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(Brower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Carey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  <a:p>
            <a:pPr marL="12700" marR="5080" indent="254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in 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embedded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kinship  network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biologically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unrelated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persons. Hence, 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kinship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(Boyd-Franklin  2003; Hines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Boyd-Franklin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asked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“like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family,”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them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homes,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Hines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Boyd-Franklin (2005)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blood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nonblood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kinship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support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start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(whether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biological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would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</a:t>
            </a:r>
            <a:endParaRPr sz="1200">
              <a:latin typeface="Times New Roman"/>
              <a:cs typeface="Times New Roman"/>
            </a:endParaRPr>
          </a:p>
          <a:p>
            <a:pPr marL="12700" marR="52069" indent="5080" algn="just">
              <a:lnSpc>
                <a:spcPct val="100000"/>
              </a:lnSpc>
              <a:spcBef>
                <a:spcPts val="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permis-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contact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  <a:p>
            <a:pPr marL="12700" marR="59055" indent="5715">
              <a:lnSpc>
                <a:spcPct val="100000"/>
              </a:lnSpc>
              <a:spcBef>
                <a:spcPts val="79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productive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with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(Boyd-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Franklin 2003; Hines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Boyd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-Franklin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Larkin 2003).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large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therefore,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community-wide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(Sue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reviewing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Boyd-Franklin (2003)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discusses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multisystem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approach,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incorporates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relationships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lives.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model,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considered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85273" y="3871976"/>
            <a:ext cx="2891155" cy="52470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clients’extended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networks,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 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added to  standard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(Keller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Galanter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1999).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Likewise,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conference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useful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engages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attempting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stimulate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extensive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mobilization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activity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informal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ents’families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(State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Jersey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Department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2700" marR="35560" indent="1905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reduce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primarily focused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(Santisteban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1997;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Santisteban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Szapocznik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 therapy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has increased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abstinence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adoles-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produced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lasting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CBT,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but it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evaluated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 clients (Liddle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reviewing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programs,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Larkin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(2003)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reports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promising preliminary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addresses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91758" y="1489964"/>
            <a:ext cx="3335654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20" dirty="0"/>
              <a:t>Executive</a:t>
            </a:r>
            <a:r>
              <a:rPr spc="-80" dirty="0"/>
              <a:t> </a:t>
            </a:r>
            <a:r>
              <a:rPr spc="-60" dirty="0"/>
              <a:t>Summary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8943" y="2814319"/>
            <a:ext cx="2886710" cy="6162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5265" indent="889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vital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12700" marR="5080" indent="4445">
              <a:lnSpc>
                <a:spcPct val="1000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(HHS),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“refers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honor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 languages,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interpersonal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styles,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services, as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staff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providing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such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dynamic,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developmental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long-term commitment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achieved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over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time”(HHS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 has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been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called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“a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set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policies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. . 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agency,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group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cross-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situations”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(Cross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1989,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13).</a:t>
            </a:r>
            <a:endParaRPr sz="1200">
              <a:latin typeface="Times New Roman"/>
              <a:cs typeface="Times New Roman"/>
            </a:endParaRPr>
          </a:p>
          <a:p>
            <a:pPr marL="12700" marR="39370" indent="952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multidimensional model 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Adapted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settings, 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frame-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targeting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three organizational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 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programmatic,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target specif-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ic racial,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considerations  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highlighted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 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primary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objective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3551" y="2814319"/>
            <a:ext cx="2876550" cy="6228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assist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(both generally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begins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introduc-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subheadings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summary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98450" indent="3810">
              <a:lnSpc>
                <a:spcPts val="2150"/>
              </a:lnSpc>
              <a:spcBef>
                <a:spcPts val="5"/>
              </a:spcBef>
            </a:pP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Introduction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to Cultural 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endParaRPr sz="1800">
              <a:latin typeface="Arial"/>
              <a:cs typeface="Arial"/>
            </a:endParaRPr>
          </a:p>
          <a:p>
            <a:pPr marL="16510" marR="31750" indent="7620">
              <a:lnSpc>
                <a:spcPct val="100000"/>
              </a:lnSpc>
              <a:spcBef>
                <a:spcPts val="560"/>
              </a:spcBef>
            </a:pP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Why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field?</a:t>
            </a:r>
            <a:endParaRPr sz="1200">
              <a:latin typeface="Times New Roman"/>
              <a:cs typeface="Times New Roman"/>
            </a:endParaRPr>
          </a:p>
          <a:p>
            <a:pPr marL="13970" marR="40640" indent="825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 engagement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therapeutic relation-  ships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3970" marR="187960" indent="5080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retention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outcomes. Cultural 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ingredient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health.</a:t>
            </a:r>
            <a:endParaRPr sz="1200">
              <a:latin typeface="Times New Roman"/>
              <a:cs typeface="Times New Roman"/>
            </a:endParaRPr>
          </a:p>
          <a:p>
            <a:pPr marL="13970" marR="7620" indent="8890">
              <a:lnSpc>
                <a:spcPct val="100000"/>
              </a:lnSpc>
              <a:spcBef>
                <a:spcPts val="7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far-reaching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improves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sustainability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reinforcing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of diver-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sity,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flexibility,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healthcare environment.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strategies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mitigate organi-  zational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cost-effective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part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48931" y="9430004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xv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97505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8419" indent="889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initially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engages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via  psychoeducation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strength-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small sample size,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admitted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completed treatment,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prob-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endParaRPr sz="1200">
              <a:latin typeface="Times New Roman"/>
              <a:cs typeface="Times New Roman"/>
            </a:endParaRPr>
          </a:p>
          <a:p>
            <a:pPr marL="17780" marR="151130" indent="38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preferred multiple-family therapy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single-family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preferred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delivered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housing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center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venues.</a:t>
            </a:r>
            <a:endParaRPr sz="1200">
              <a:latin typeface="Times New Roman"/>
              <a:cs typeface="Times New Roman"/>
            </a:endParaRPr>
          </a:p>
          <a:p>
            <a:pPr marL="12700" marR="5080" indent="10795">
              <a:lnSpc>
                <a:spcPct val="100000"/>
              </a:lnSpc>
              <a:spcBef>
                <a:spcPts val="8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Moms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family-oriented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specifi-  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mothers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shown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 (Dakof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interven-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women 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  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been identified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mobilizing 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 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mothers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enroll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remain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long-term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intervention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significantly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(88 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46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remain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weeks.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969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Group</a:t>
            </a:r>
            <a:r>
              <a:rPr sz="1300" b="1" i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4604" marR="27940" indent="2540">
              <a:lnSpc>
                <a:spcPct val="100000"/>
              </a:lnSpc>
              <a:spcBef>
                <a:spcPts val="1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communal, cooperative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group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component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(Sue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therefore, speaking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 acceptable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How-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Bibb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Casimer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(2000)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note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Caribbean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comfortable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re-  quirement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self-disclose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84170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strangers.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seem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disclose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settings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non-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Johnson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Richardson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sequently,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composed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beneficial.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Homoge-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good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venues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problems, 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economic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munity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Jones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2000).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  <a:spcBef>
                <a:spcPts val="980"/>
              </a:spcBef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Mutual-help</a:t>
            </a:r>
            <a:r>
              <a:rPr sz="1300" b="1" i="1" spc="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groups</a:t>
            </a:r>
            <a:endParaRPr sz="1300">
              <a:latin typeface="Arial"/>
              <a:cs typeface="Arial"/>
            </a:endParaRPr>
          </a:p>
          <a:p>
            <a:pPr marL="12700" marR="24765" indent="3810">
              <a:lnSpc>
                <a:spcPct val="100000"/>
              </a:lnSpc>
              <a:spcBef>
                <a:spcPts val="1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available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entering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(AA)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Narcotics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</a:t>
            </a:r>
            <a:endParaRPr sz="1200">
              <a:latin typeface="Times New Roman"/>
              <a:cs typeface="Times New Roman"/>
            </a:endParaRPr>
          </a:p>
          <a:p>
            <a:pPr marL="12700" marR="14604" indent="50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the 12-Step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warrants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careful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consideration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 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powerlessness over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of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 of powerlessness via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discrimination.</a:t>
            </a:r>
            <a:endParaRPr sz="1200">
              <a:latin typeface="Times New Roman"/>
              <a:cs typeface="Times New Roman"/>
            </a:endParaRPr>
          </a:p>
          <a:p>
            <a:pPr marL="12700" marR="8890" indent="38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Additionally,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 presented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(Durant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instances,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make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powering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participants.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additional 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Steps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visit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ics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(AAWS),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AA  for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Alcoholic,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available online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http://www.aa.org/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pdf/products/p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-51_CanAAHelpMeToo.pdf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715" indent="8890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emphasis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powerlessness,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12-Step programs are significant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AA’s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 membership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 (AAWS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Analysis of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2006–2007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87980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46990" indent="8255">
              <a:lnSpc>
                <a:spcPct val="100000"/>
              </a:lnSpc>
              <a:spcBef>
                <a:spcPts val="10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data showed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African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4604" marR="10795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11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did)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(about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67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did)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(about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did; 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 Epidemiologic 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Conditions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(NESARC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who had a lifetime 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diagnosis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had sought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three times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were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(Perron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  <a:p>
            <a:pPr marL="15240" marR="5080" indent="19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surveys suggest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alcohol-related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problem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likelihood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(Kingree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Sullivan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attended mutual-help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year,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approximately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Black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Afri-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 75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11.4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2010).</a:t>
            </a:r>
            <a:endParaRPr sz="1200">
              <a:latin typeface="Times New Roman"/>
              <a:cs typeface="Times New Roman"/>
            </a:endParaRPr>
          </a:p>
          <a:p>
            <a:pPr marL="12700" marR="29209" indent="1143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Durant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(2005)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observes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participate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  ently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meetings where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most-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meetings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where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 participants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meetings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entirely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composed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some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comfortable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ticipating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meetings.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Mutual-help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particularly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religious.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Maude-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Griffin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(1998)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viduals who identified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highly religious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12-Step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CBT,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reversed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highly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religious.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African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1697" y="868171"/>
            <a:ext cx="2898775" cy="81667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7112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comfort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shar-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meetings,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state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awakening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partic-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ipation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(Bibb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Casimer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Kaskutas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1999; Kingree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1997).</a:t>
            </a:r>
            <a:endParaRPr sz="1200">
              <a:latin typeface="Times New Roman"/>
              <a:cs typeface="Times New Roman"/>
            </a:endParaRPr>
          </a:p>
          <a:p>
            <a:pPr marL="15875" marR="138430" indent="444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affiliation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programs (Kingree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Sullivan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15875" marR="2159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to read program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materials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(Kaskutas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1999),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 attendance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(Timko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(Flynn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faith-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support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aid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transition-  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correctional institutions.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exam-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Islam 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successful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incarcerated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(Sanders  2002;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Sanders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2700" marR="933450" indent="2540">
              <a:lnSpc>
                <a:spcPct val="101499"/>
              </a:lnSpc>
              <a:spcBef>
                <a:spcPts val="940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Traditional healing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complementary</a:t>
            </a:r>
            <a:r>
              <a:rPr sz="1300" b="1" i="1" spc="-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methods</a:t>
            </a:r>
            <a:endParaRPr sz="1300">
              <a:latin typeface="Arial"/>
              <a:cs typeface="Arial"/>
            </a:endParaRPr>
          </a:p>
          <a:p>
            <a:pPr marL="15875" marR="5080" indent="5080">
              <a:lnSpc>
                <a:spcPct val="100000"/>
              </a:lnSpc>
              <a:spcBef>
                <a:spcPts val="1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make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comple-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Latinos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(Graham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8415" marR="19050" indent="9525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African 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steeped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passed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herbal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remedies,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medicines,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(Lynch 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Hanson 2011).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acceptance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practices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oppose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reject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modern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909827" y="5196840"/>
            <a:ext cx="5956300" cy="3919854"/>
            <a:chOff x="909827" y="5196840"/>
            <a:chExt cx="5956300" cy="3919854"/>
          </a:xfrm>
        </p:grpSpPr>
        <p:sp>
          <p:nvSpPr>
            <p:cNvPr id="4" name="object 4"/>
            <p:cNvSpPr/>
            <p:nvPr/>
          </p:nvSpPr>
          <p:spPr>
            <a:xfrm>
              <a:off x="915923" y="5202936"/>
              <a:ext cx="5943600" cy="3907790"/>
            </a:xfrm>
            <a:custGeom>
              <a:avLst/>
              <a:gdLst/>
              <a:ahLst/>
              <a:cxnLst/>
              <a:rect l="l" t="t" r="r" b="b"/>
              <a:pathLst>
                <a:path w="5943600" h="3907790">
                  <a:moveTo>
                    <a:pt x="5835751" y="0"/>
                  </a:moveTo>
                  <a:lnTo>
                    <a:pt x="107848" y="0"/>
                  </a:lnTo>
                  <a:lnTo>
                    <a:pt x="65868" y="8475"/>
                  </a:lnTo>
                  <a:lnTo>
                    <a:pt x="31588" y="31588"/>
                  </a:lnTo>
                  <a:lnTo>
                    <a:pt x="8475" y="65868"/>
                  </a:lnTo>
                  <a:lnTo>
                    <a:pt x="0" y="107848"/>
                  </a:lnTo>
                  <a:lnTo>
                    <a:pt x="0" y="3799687"/>
                  </a:lnTo>
                  <a:lnTo>
                    <a:pt x="8475" y="3841667"/>
                  </a:lnTo>
                  <a:lnTo>
                    <a:pt x="31588" y="3875947"/>
                  </a:lnTo>
                  <a:lnTo>
                    <a:pt x="65868" y="3899060"/>
                  </a:lnTo>
                  <a:lnTo>
                    <a:pt x="107848" y="3907536"/>
                  </a:lnTo>
                  <a:lnTo>
                    <a:pt x="5835751" y="3907536"/>
                  </a:lnTo>
                  <a:lnTo>
                    <a:pt x="5877731" y="3899060"/>
                  </a:lnTo>
                  <a:lnTo>
                    <a:pt x="5912011" y="3875947"/>
                  </a:lnTo>
                  <a:lnTo>
                    <a:pt x="5935124" y="3841667"/>
                  </a:lnTo>
                  <a:lnTo>
                    <a:pt x="5943600" y="3799687"/>
                  </a:lnTo>
                  <a:lnTo>
                    <a:pt x="5943600" y="107848"/>
                  </a:lnTo>
                  <a:lnTo>
                    <a:pt x="5935124" y="65868"/>
                  </a:lnTo>
                  <a:lnTo>
                    <a:pt x="5912011" y="31588"/>
                  </a:lnTo>
                  <a:lnTo>
                    <a:pt x="5877731" y="8475"/>
                  </a:lnTo>
                  <a:lnTo>
                    <a:pt x="5835751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15923" y="5202936"/>
              <a:ext cx="5943600" cy="3907790"/>
            </a:xfrm>
            <a:custGeom>
              <a:avLst/>
              <a:gdLst/>
              <a:ahLst/>
              <a:cxnLst/>
              <a:rect l="l" t="t" r="r" b="b"/>
              <a:pathLst>
                <a:path w="5943600" h="3907790">
                  <a:moveTo>
                    <a:pt x="0" y="107848"/>
                  </a:moveTo>
                  <a:lnTo>
                    <a:pt x="8475" y="65868"/>
                  </a:lnTo>
                  <a:lnTo>
                    <a:pt x="31588" y="31588"/>
                  </a:lnTo>
                  <a:lnTo>
                    <a:pt x="65868" y="8475"/>
                  </a:lnTo>
                  <a:lnTo>
                    <a:pt x="107848" y="0"/>
                  </a:lnTo>
                  <a:lnTo>
                    <a:pt x="5835751" y="0"/>
                  </a:lnTo>
                  <a:lnTo>
                    <a:pt x="5877731" y="8475"/>
                  </a:lnTo>
                  <a:lnTo>
                    <a:pt x="5912011" y="31588"/>
                  </a:lnTo>
                  <a:lnTo>
                    <a:pt x="5935124" y="65868"/>
                  </a:lnTo>
                  <a:lnTo>
                    <a:pt x="5943600" y="107848"/>
                  </a:lnTo>
                  <a:lnTo>
                    <a:pt x="5943600" y="3799687"/>
                  </a:lnTo>
                  <a:lnTo>
                    <a:pt x="5935124" y="3841667"/>
                  </a:lnTo>
                  <a:lnTo>
                    <a:pt x="5912011" y="3875947"/>
                  </a:lnTo>
                  <a:lnTo>
                    <a:pt x="5877731" y="3899060"/>
                  </a:lnTo>
                  <a:lnTo>
                    <a:pt x="5835751" y="3907536"/>
                  </a:lnTo>
                  <a:lnTo>
                    <a:pt x="107848" y="3907536"/>
                  </a:lnTo>
                  <a:lnTo>
                    <a:pt x="65868" y="3899060"/>
                  </a:lnTo>
                  <a:lnTo>
                    <a:pt x="31588" y="3875947"/>
                  </a:lnTo>
                  <a:lnTo>
                    <a:pt x="8475" y="3841667"/>
                  </a:lnTo>
                  <a:lnTo>
                    <a:pt x="0" y="3799687"/>
                  </a:lnTo>
                  <a:lnTo>
                    <a:pt x="0" y="107848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82237" y="5246623"/>
            <a:ext cx="5798820" cy="372999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4604" marR="331470" indent="2540">
              <a:lnSpc>
                <a:spcPts val="1360"/>
              </a:lnSpc>
              <a:spcBef>
                <a:spcPts val="21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40" dirty="0">
                <a:solidFill>
                  <a:srgbClr val="33617B"/>
                </a:solidFill>
                <a:latin typeface="Arial"/>
                <a:cs typeface="Arial"/>
              </a:rPr>
              <a:t>Counselors: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Role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African American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Religious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Institutions in 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Treatment and</a:t>
            </a:r>
            <a:r>
              <a:rPr sz="1200" b="1" spc="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Recovery</a:t>
            </a:r>
            <a:endParaRPr sz="1200">
              <a:latin typeface="Arial"/>
              <a:cs typeface="Arial"/>
            </a:endParaRPr>
          </a:p>
          <a:p>
            <a:pPr marL="17145" marR="163830">
              <a:lnSpc>
                <a:spcPct val="100000"/>
              </a:lnSpc>
              <a:spcBef>
                <a:spcPts val="750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American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communities, religious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institutions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clergy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often function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service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well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(Boyd-Franklin 2003;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Reid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2000; Taylor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2000).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uncom-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mon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approach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clergy first when faced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members ’  mental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substance abuse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African American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clergy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believe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-prepared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those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 (Neighbors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1998; Sexton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spc="-1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2006).</a:t>
            </a:r>
            <a:endParaRPr sz="1000">
              <a:latin typeface="Arial"/>
              <a:cs typeface="Arial"/>
            </a:endParaRPr>
          </a:p>
          <a:p>
            <a:pPr marL="17145" marR="5080" indent="1905">
              <a:lnSpc>
                <a:spcPts val="1190"/>
              </a:lnSpc>
              <a:spcBef>
                <a:spcPts val="5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According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NESARC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data, African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twice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Latinos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nearly three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times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White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receive pastoral counseling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(Perron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spc="1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2009).</a:t>
            </a:r>
            <a:endParaRPr sz="1000">
              <a:latin typeface="Arial"/>
              <a:cs typeface="Arial"/>
            </a:endParaRPr>
          </a:p>
          <a:p>
            <a:pPr marL="12700" marR="112395" indent="635">
              <a:lnSpc>
                <a:spcPct val="99800"/>
              </a:lnSpc>
              <a:spcBef>
                <a:spcPts val="780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African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churches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play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significant role in helping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maintain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abstinence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(Perron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2009).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Beyond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pastoral counseling,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research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suggests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engagement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church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lead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participation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religious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significantly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better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outcomes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American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 in continuing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court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-mandated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(Brown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2004). Stahler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(2007)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report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successful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mentors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drawn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churches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American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women 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treatment, marked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significantly fewer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-positive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urine samples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6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months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treatment.</a:t>
            </a:r>
            <a:endParaRPr sz="1000">
              <a:latin typeface="Arial"/>
              <a:cs typeface="Arial"/>
            </a:endParaRPr>
          </a:p>
          <a:p>
            <a:pPr marL="12700" marR="64135" indent="4445">
              <a:lnSpc>
                <a:spcPct val="99800"/>
              </a:lnSpc>
              <a:spcBef>
                <a:spcPts val="80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American 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prepare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include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churches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mosques,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other faith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therapeutic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list 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resources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consider involving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American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clergy 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clergy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’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prob-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lems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better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 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families.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Programs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conduct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outreach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local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faith-based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institutions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clergy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facilitate 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referrals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(Taylor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2000).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1700" y="868171"/>
            <a:ext cx="2890520" cy="4150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0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approaches. 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selectively,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problems.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said,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causes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addressed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(Boyd-Franklin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Moreover,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(Cooper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Dessio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Graham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Nadeem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  <a:p>
            <a:pPr marL="12700" marR="14604" indent="127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(see advice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box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below)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cope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problems are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nearly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twice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likely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complementary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alterna-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medicine (Dessio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2004).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Likewise,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churches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mosques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play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80214" y="868171"/>
            <a:ext cx="2877185" cy="4206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education,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politics,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recreation,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welfare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American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munities.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report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(87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(Kosmin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Keysar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Forum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Life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Christian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denominations (with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Baptist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Methodist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Episcopal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churches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ac-  counting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largest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percentages),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growing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(Boyd-Franklin 2003;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Life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  <a:p>
            <a:pPr marL="17780" marR="52069" indent="-5080">
              <a:lnSpc>
                <a:spcPct val="101699"/>
              </a:lnSpc>
              <a:spcBef>
                <a:spcPts val="950"/>
              </a:spcBef>
            </a:pP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Relapse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prevention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recovery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NESAR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(Dawson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92425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5875" indent="190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twice as  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maintain absti-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sumption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changing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drinking patterns. In  another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analyzing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in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Veterans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Affairs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system,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significantly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partici-  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(Harris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  <a:p>
            <a:pPr marL="12700" marR="5080" indent="1016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research evaluating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man-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outpatient treatment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parole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probation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almost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times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abstinent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using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weekly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6-month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follow-up  period 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(Brown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2700" marR="22225" indent="508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 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 Walton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leaving 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reported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cravings,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self-efficacy.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sober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leisure activities,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amounts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housing,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employment).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Walton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findings could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tendency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underestimate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difficulties they will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report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still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remain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substances.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positive effect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initially  managing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high-risk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failure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risk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consequences,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7401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 when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condu-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maintaining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coping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role-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playing,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confident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high-risk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1628" y="2136140"/>
            <a:ext cx="2883535" cy="696722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58800" indent="1905">
              <a:lnSpc>
                <a:spcPct val="99100"/>
              </a:lnSpc>
              <a:spcBef>
                <a:spcPts val="120"/>
              </a:spcBef>
            </a:pP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Counseling </a:t>
            </a: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800" b="1" spc="-85" dirty="0">
                <a:solidFill>
                  <a:srgbClr val="33617B"/>
                </a:solidFill>
                <a:latin typeface="Arial"/>
                <a:cs typeface="Arial"/>
              </a:rPr>
              <a:t>Asian 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Americans, 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Native  </a:t>
            </a:r>
            <a:r>
              <a:rPr sz="1800" b="1" spc="-40" dirty="0">
                <a:solidFill>
                  <a:srgbClr val="33617B"/>
                </a:solidFill>
                <a:latin typeface="Arial"/>
                <a:cs typeface="Arial"/>
              </a:rPr>
              <a:t>Hawaiians,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Other 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Pacific</a:t>
            </a:r>
            <a:r>
              <a:rPr sz="1800" b="1" spc="-5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Islanders</a:t>
            </a:r>
            <a:endParaRPr sz="1800">
              <a:latin typeface="Arial"/>
              <a:cs typeface="Arial"/>
            </a:endParaRPr>
          </a:p>
          <a:p>
            <a:pPr marL="15875" marR="21590" indent="3810">
              <a:lnSpc>
                <a:spcPct val="1000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per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Bureau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people whose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East, Southeast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(Humes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term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cludes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East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Asians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(e.g.,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Chinese,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Japanese,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Korean Americans),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Southeast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(e.g.,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Cambodian,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Laotian,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Vietnamese  Americans),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Filipinos,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Central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Mongolian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Uzbek  Americans).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Census,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solely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made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up</a:t>
            </a:r>
            <a:endParaRPr sz="1200">
              <a:latin typeface="Times New Roman"/>
              <a:cs typeface="Times New Roman"/>
            </a:endParaRPr>
          </a:p>
          <a:p>
            <a:pPr marL="18415" marR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4.8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identified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 along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0.9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percent. Census data includes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Filipino,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Japanese, Korean,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Vietnamese,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“other Asians.”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largest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States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endParaRPr sz="1200">
              <a:latin typeface="Times New Roman"/>
              <a:cs typeface="Times New Roman"/>
            </a:endParaRPr>
          </a:p>
          <a:p>
            <a:pPr marL="18415" marR="56515" indent="57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Filipino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 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Korean Americans,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Vietnamese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overwhelmingly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(51 percent)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(NY,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Hoeffel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5875" marR="79375" indent="8255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commonly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conceived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race.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reason,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careful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learn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42895" cy="3968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985" indent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national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claim.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rec-  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think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themselves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of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ancestry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deep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orphans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raised as 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little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bio-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logical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 2005).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generalizations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cultures;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quite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distinct.</a:t>
            </a:r>
            <a:endParaRPr sz="1200">
              <a:latin typeface="Times New Roman"/>
              <a:cs typeface="Times New Roman"/>
            </a:endParaRPr>
          </a:p>
          <a:p>
            <a:pPr marL="14604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Little literature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co-occurrence,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Hawaiians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Pacific Islanders;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thus,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text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box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section summarizes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available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information.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5087" y="4958588"/>
            <a:ext cx="2871470" cy="404114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9050" marR="457834" indent="-6985">
              <a:lnSpc>
                <a:spcPts val="1670"/>
              </a:lnSpc>
              <a:spcBef>
                <a:spcPts val="16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About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Traditions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Involving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Substance</a:t>
            </a:r>
            <a:r>
              <a:rPr sz="14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Use</a:t>
            </a:r>
            <a:endParaRPr sz="1400">
              <a:latin typeface="Arial"/>
              <a:cs typeface="Arial"/>
            </a:endParaRPr>
          </a:p>
          <a:p>
            <a:pPr marL="16510" marR="10160" indent="10160">
              <a:lnSpc>
                <a:spcPct val="100000"/>
              </a:lnSpc>
              <a:spcBef>
                <a:spcPts val="5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Asian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intox-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icants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tolerated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alco-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believed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curative,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ceremonial,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beneficial value.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pregnant Cambodian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small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amounts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herbal medicines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easier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delivery.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Following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childbirth,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medicines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blood circulation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(Amodeo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1997).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restores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qi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“doctor”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implies</a:t>
            </a:r>
            <a:endParaRPr sz="1200">
              <a:latin typeface="Times New Roman"/>
              <a:cs typeface="Times New Roman"/>
            </a:endParaRPr>
          </a:p>
          <a:p>
            <a:pPr marL="2222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purposes.</a:t>
            </a:r>
            <a:endParaRPr sz="1200">
              <a:latin typeface="Times New Roman"/>
              <a:cs typeface="Times New Roman"/>
            </a:endParaRPr>
          </a:p>
          <a:p>
            <a:pPr marL="19050" marR="508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make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allowances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Marijuana,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Southeast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886075" cy="36023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968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(Iversen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Martin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1975).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acceptable  behavior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readily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discussed.</a:t>
            </a:r>
            <a:endParaRPr sz="1200">
              <a:latin typeface="Times New Roman"/>
              <a:cs typeface="Times New Roman"/>
            </a:endParaRPr>
          </a:p>
          <a:p>
            <a:pPr marL="12700" marR="93345" indent="762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Nonetheless,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broad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cultures’ perspectives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 requiring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obtain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intake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encounters.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Acknowledging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shame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deny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inadvertently,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tionally,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isolate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(Chang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Cambodian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moral weak-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brings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shame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(Amodeo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Kwon-Ahn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9509" y="4592827"/>
            <a:ext cx="2908300" cy="430530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24130" marR="5080" indent="-12065">
              <a:lnSpc>
                <a:spcPts val="1670"/>
              </a:lnSpc>
              <a:spcBef>
                <a:spcPts val="16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8415" marR="12700" indent="3810">
              <a:lnSpc>
                <a:spcPct val="100000"/>
              </a:lnSpc>
              <a:spcBef>
                <a:spcPts val="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NSDUH,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cigarettes,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 substances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heavily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 group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surveys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undercount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are typically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Spanish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only</a:t>
            </a:r>
            <a:endParaRPr sz="1200">
              <a:latin typeface="Times New Roman"/>
              <a:cs typeface="Times New Roman"/>
            </a:endParaRPr>
          </a:p>
          <a:p>
            <a:pPr marL="18415" marR="36195" indent="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limitations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research,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reside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resembles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Excessive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intox-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ication,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disorders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prevalent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than among foreign-born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(Szaflarski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88615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9845" indent="381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entered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marijuana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CBHSQ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partic-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ularly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Hawaii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Coast  (OAS 2005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numerous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factors—such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birth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country,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history,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employment,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come—add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complexity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conclusions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groups.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acculturated,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unemployed,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generally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(Makimoto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(NLAAS),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acculturated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prescription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Watkins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groups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substance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ob-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scured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large-scale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surveys.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  drank more frequently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drank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quantities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schools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socially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acceptable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(Chang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study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District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Columbia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metro-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politan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Southeast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Cambodian, Laotian,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Vietnamese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Americans);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Vietnamese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Cambodian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highest 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2007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San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Francisco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to be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less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Vietnamese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Filipino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84805" cy="819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2230" indent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illicit drugs,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whereas Filipino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(Nemoto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1999). In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Filipino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immigrants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 significantly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begun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immigrating than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</a:t>
            </a:r>
            <a:endParaRPr sz="1200">
              <a:latin typeface="Times New Roman"/>
              <a:cs typeface="Times New Roman"/>
            </a:endParaRPr>
          </a:p>
          <a:p>
            <a:pPr marL="12700" marR="12700" indent="82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Vietnamese immigrants.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Filipino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  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Nemoto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  <a:p>
            <a:pPr marL="12700" marR="8255" indent="8890">
              <a:lnSpc>
                <a:spcPct val="100000"/>
              </a:lnSpc>
              <a:spcBef>
                <a:spcPts val="805"/>
              </a:spcBef>
            </a:pP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largest 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assess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NLAAS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(Takeuchi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2007). 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Filipino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2.38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lifetime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disorder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Chinese 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women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smaller.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 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 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pendence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(Ebberhart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  <a:p>
            <a:pPr marL="12700" marR="10160" indent="254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Besides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variations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cultures,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 appears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for young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(possibly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reflect-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showed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junior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drank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twice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daily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heavily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(Makimoto  1998).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later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  <a:p>
            <a:pPr marL="15240" marR="5080" indent="635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increased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over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73375" cy="5796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39065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has regularly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racial/ethnic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alcohol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(Grant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2004; 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This phenomenon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 typically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enzyme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aldehyde</a:t>
            </a:r>
            <a:endParaRPr sz="1200">
              <a:latin typeface="Times New Roman"/>
              <a:cs typeface="Times New Roman"/>
            </a:endParaRPr>
          </a:p>
          <a:p>
            <a:pPr marL="12700" marR="12065" indent="38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dehydrogenase,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chemically breaks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down 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(McKim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Thus,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acetaldehyde,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byproduct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metabo-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lism,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accumulate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unpleasant  flushing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(Yang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flushing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primarily manifests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flush-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nausea,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headaches, dizziness,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symptoms.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part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likelihood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use  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include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absence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ders,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are 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report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unfair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twice as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deny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strong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(Chae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who drink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heavily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friends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heavily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(Chi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1989).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594" y="6787388"/>
            <a:ext cx="2886075" cy="229362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20955" marR="737235" indent="4445">
              <a:lnSpc>
                <a:spcPts val="1670"/>
              </a:lnSpc>
              <a:spcBef>
                <a:spcPts val="16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Mental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Co-Occurring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2700" marR="69215" indent="12065">
              <a:lnSpc>
                <a:spcPct val="100000"/>
              </a:lnSpc>
              <a:spcBef>
                <a:spcPts val="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Overall,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distinct entities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Most Asian 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views focus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virtue,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maturity,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self-control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full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emo-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expression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ma-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turity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self-discipline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(Cheung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  <a:p>
            <a:pPr marL="14604" marR="5080" indent="952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shame 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holistic worldview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923" y="868171"/>
            <a:ext cx="2880995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present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somatic complaints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present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symptoms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impairment (Hsu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Folstein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7;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[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HHS]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Zhang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  appears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nearly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ethnic/racial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approximately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15.5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past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year,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percent reported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past-year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occurrence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(SAMHSA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). 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dence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groups  because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this population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lower.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2012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NSDUH,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0.3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 indicated co-occurring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disorders,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1.1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distress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disorder—the low-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any 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(SAMHSA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4604" marR="26034" indent="825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 disorders diagnosed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evident,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unclear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extent this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reflects diagnostic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self-selection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biases. 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Barreto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Segal (2005)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Southeast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treated 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treated for schizophrenia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(nearly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twice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Traumat-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particularly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uncover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 (e.g.,  wars experienced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first-generation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Vietnam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Cambodia)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lives,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respons-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trauma 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conceal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psychological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69049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stoic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most 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(Lee 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Mock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a,b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594" y="1733710"/>
            <a:ext cx="2882265" cy="731964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22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 Patterns</a:t>
            </a:r>
            <a:endParaRPr sz="1400">
              <a:latin typeface="Arial"/>
              <a:cs typeface="Arial"/>
            </a:endParaRPr>
          </a:p>
          <a:p>
            <a:pPr marL="12700" marR="11430" indent="1143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-seeking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for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low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varying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ethnic/cultural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heritage  and,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possibly,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(Abe-Kim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2007; Barreto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Segal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Lee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a,b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clergy,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profession-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(HHS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Spencer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amount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relatively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(Barreto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Segal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5240" marR="41275" indent="381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with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severe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stable living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situations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upon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(Niv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 system,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pronounced relation-  ship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early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1990s,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estimated 95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California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prisons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drug-related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crimes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(Kuramoto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1994).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SAMHSA’s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TEDS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48.5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referred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 system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that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year,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36.4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</a:t>
            </a:r>
            <a:endParaRPr sz="1200">
              <a:latin typeface="Times New Roman"/>
              <a:cs typeface="Times New Roman"/>
            </a:endParaRPr>
          </a:p>
          <a:p>
            <a:pPr marL="17780" marR="5080" indent="-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36.6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CBHSQ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2010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923" y="868171"/>
            <a:ext cx="277177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 marR="5080" indent="-3810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year,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report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afford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 insurance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coverage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CBHSQ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1187" y="1931923"/>
            <a:ext cx="2886075" cy="714883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5875" marR="529590" indent="-381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and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Attitudes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About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endParaRPr sz="1400">
              <a:latin typeface="Arial"/>
              <a:cs typeface="Arial"/>
            </a:endParaRPr>
          </a:p>
          <a:p>
            <a:pPr marL="16510" marR="5080" indent="8255">
              <a:lnSpc>
                <a:spcPct val="100000"/>
              </a:lnSpc>
              <a:spcBef>
                <a:spcPts val="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Compared with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practitioners, feel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respected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doctors,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decisions.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 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sufficient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backgrounds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Korean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  <a:p>
            <a:pPr marL="16510" marR="24765" indent="190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(Hughes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specialized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providers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(Abe-Kim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underuse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due 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confusion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eligibility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fears of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jeopard-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izing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residency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(HHS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3970" marR="8255" indent="6350">
              <a:lnSpc>
                <a:spcPct val="100000"/>
              </a:lnSpc>
              <a:spcBef>
                <a:spcPts val="79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genera-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status, 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large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and  treatment-seeking 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(Meyer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2012; Miller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NLAAS  found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although 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 use were lower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immigrated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general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population,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increased significantly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U.S.-born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third-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U.S.-born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individuals’rates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vice use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(Abe-Kim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those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who had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 diagnosis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prior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year,</a:t>
            </a:r>
            <a:endParaRPr sz="1200">
              <a:latin typeface="Times New Roman"/>
              <a:cs typeface="Times New Roman"/>
            </a:endParaRPr>
          </a:p>
          <a:p>
            <a:pPr marL="16510" marR="208915" indent="254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62.6 percent 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third -generation Americans  sought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 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compared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30.4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first-generation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40355" cy="5146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9845" indent="952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Overall,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popula-  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(Yu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Warner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Niv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(2007)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entering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California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expressed 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rated  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significantly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than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</a:t>
            </a:r>
            <a:endParaRPr sz="1200">
              <a:latin typeface="Times New Roman"/>
              <a:cs typeface="Times New Roman"/>
            </a:endParaRPr>
          </a:p>
          <a:p>
            <a:pPr marL="12700" marR="5080" indent="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others entering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Seeking 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seen,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weakness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shameful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itself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interference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obligations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(Masson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2013). Among 2010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respond-  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handle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prob-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would help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Combining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  to 2011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least likely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major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CBHSQ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386" y="6138163"/>
            <a:ext cx="2857500" cy="284226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105664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Issues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Considerations</a:t>
            </a:r>
            <a:endParaRPr sz="1400">
              <a:latin typeface="Arial"/>
              <a:cs typeface="Arial"/>
            </a:endParaRPr>
          </a:p>
          <a:p>
            <a:pPr marL="15875" marR="5080" indent="2540">
              <a:lnSpc>
                <a:spcPct val="100000"/>
              </a:lnSpc>
              <a:spcBef>
                <a:spcPts val="6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explanations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 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imposing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could alter 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acceptance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aspects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undifferentiated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</a:t>
            </a:r>
            <a:endParaRPr sz="1200">
              <a:latin typeface="Times New Roman"/>
              <a:cs typeface="Times New Roman"/>
            </a:endParaRPr>
          </a:p>
          <a:p>
            <a:pPr marL="12700" marR="20955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psycho-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logical aspect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Americans); thus, problems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remedies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handled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holisti-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cally.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 backgrounds 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readily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1410" y="868171"/>
            <a:ext cx="287845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 marR="10795" indent="190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biopsychosocial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explanations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discussions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presenting problems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 as 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Subsequently,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presenting prob-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lems 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reconceptualized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language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embraces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perspectives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imbalance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yin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yang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disruption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chi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Mock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a,b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advisable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 educate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counselor/therapist,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purpose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peutic interventions,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particular aspects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process (e.g., assessment)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presenting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problems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(Lee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Mock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2001). Asian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 who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such education  participate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longer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express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greater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satisfaction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2007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6510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warm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empathic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approach. Counselors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realize,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strong,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trusting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tionship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takes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time.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humiliation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shame can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permeate</a:t>
            </a:r>
            <a:endParaRPr sz="1200">
              <a:latin typeface="Times New Roman"/>
              <a:cs typeface="Times New Roman"/>
            </a:endParaRPr>
          </a:p>
          <a:p>
            <a:pPr marL="12700" marR="33655" indent="952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derail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Thus,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essential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assess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discuss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about shame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“Assessing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Shame 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Clients”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advice box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page).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self-disclosure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helpful,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lor should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self-disclose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threaten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6510" marR="76835" indent="381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look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counse-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expertise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authority. 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title,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displaying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diplomas,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mentioning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problems (Kim 1985;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Lee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Mock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a,b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comfortable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formalism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5092700"/>
            <a:ext cx="2881630" cy="3968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3660" indent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counselors,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 clients’ needs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(Paniagua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(Leong and Lee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Passivity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misinterpret-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confidence.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8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unaccustomed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encounter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 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theoretical worldview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deference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authority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avoidance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confrontation 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traditional 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hesitant 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tradict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voice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opinions.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Confrontation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something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whenever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possible.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Fur-</a:t>
            </a:r>
            <a:endParaRPr sz="1200">
              <a:latin typeface="Times New Roman"/>
              <a:cs typeface="Times New Roman"/>
            </a:endParaRPr>
          </a:p>
          <a:p>
            <a:pPr marL="15240" marR="46990" indent="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thermore,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high-context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styles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mean-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portance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nonverbal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68171"/>
            <a:ext cx="287401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52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verbal messages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explicit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messages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1976). Asian 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indirect communication,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relying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subtle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gestures,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word choices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openly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confronta-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tional. Counselors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observant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 about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verbal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nonverbal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styles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Gallardo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7780" marR="97155" indent="127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favorably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4604" marR="26670" indent="952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Takeuchi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(1995)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return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(98 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returned,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respectively).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demographic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controlled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predominantly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return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visit.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matched with 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regardless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attended. Sue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(1991)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 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counselor.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crucial  strategies include reducing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promotion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 addressing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woman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family seeing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flaw.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Home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visits,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agreed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client, 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appropriate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cases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show respect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successful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mixed-gender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883919" y="908298"/>
            <a:ext cx="2874645" cy="4117975"/>
            <a:chOff x="883919" y="908298"/>
            <a:chExt cx="2874645" cy="4117975"/>
          </a:xfrm>
        </p:grpSpPr>
        <p:sp>
          <p:nvSpPr>
            <p:cNvPr id="6" name="object 6"/>
            <p:cNvSpPr/>
            <p:nvPr/>
          </p:nvSpPr>
          <p:spPr>
            <a:xfrm>
              <a:off x="890015" y="914394"/>
              <a:ext cx="2862580" cy="4105910"/>
            </a:xfrm>
            <a:custGeom>
              <a:avLst/>
              <a:gdLst/>
              <a:ahLst/>
              <a:cxnLst/>
              <a:rect l="l" t="t" r="r" b="b"/>
              <a:pathLst>
                <a:path w="2862579" h="4105910">
                  <a:moveTo>
                    <a:pt x="2783357" y="0"/>
                  </a:moveTo>
                  <a:lnTo>
                    <a:pt x="79006" y="0"/>
                  </a:lnTo>
                  <a:lnTo>
                    <a:pt x="48252" y="6208"/>
                  </a:lnTo>
                  <a:lnTo>
                    <a:pt x="23139" y="23139"/>
                  </a:lnTo>
                  <a:lnTo>
                    <a:pt x="6208" y="48252"/>
                  </a:lnTo>
                  <a:lnTo>
                    <a:pt x="0" y="79006"/>
                  </a:lnTo>
                  <a:lnTo>
                    <a:pt x="0" y="4026662"/>
                  </a:lnTo>
                  <a:lnTo>
                    <a:pt x="6208" y="4057408"/>
                  </a:lnTo>
                  <a:lnTo>
                    <a:pt x="23139" y="4082518"/>
                  </a:lnTo>
                  <a:lnTo>
                    <a:pt x="48252" y="4099447"/>
                  </a:lnTo>
                  <a:lnTo>
                    <a:pt x="79006" y="4105656"/>
                  </a:lnTo>
                  <a:lnTo>
                    <a:pt x="2783357" y="4105656"/>
                  </a:lnTo>
                  <a:lnTo>
                    <a:pt x="2814111" y="4099447"/>
                  </a:lnTo>
                  <a:lnTo>
                    <a:pt x="2839224" y="4082518"/>
                  </a:lnTo>
                  <a:lnTo>
                    <a:pt x="2856155" y="4057408"/>
                  </a:lnTo>
                  <a:lnTo>
                    <a:pt x="2862364" y="4026662"/>
                  </a:lnTo>
                  <a:lnTo>
                    <a:pt x="2862364" y="79006"/>
                  </a:lnTo>
                  <a:lnTo>
                    <a:pt x="2856155" y="48252"/>
                  </a:lnTo>
                  <a:lnTo>
                    <a:pt x="2839224" y="23139"/>
                  </a:lnTo>
                  <a:lnTo>
                    <a:pt x="2814111" y="6208"/>
                  </a:lnTo>
                  <a:lnTo>
                    <a:pt x="2783357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90015" y="914394"/>
              <a:ext cx="2862580" cy="4105910"/>
            </a:xfrm>
            <a:custGeom>
              <a:avLst/>
              <a:gdLst/>
              <a:ahLst/>
              <a:cxnLst/>
              <a:rect l="l" t="t" r="r" b="b"/>
              <a:pathLst>
                <a:path w="2862579" h="4105910">
                  <a:moveTo>
                    <a:pt x="0" y="79006"/>
                  </a:moveTo>
                  <a:lnTo>
                    <a:pt x="6208" y="48252"/>
                  </a:lnTo>
                  <a:lnTo>
                    <a:pt x="23139" y="23139"/>
                  </a:lnTo>
                  <a:lnTo>
                    <a:pt x="48252" y="6208"/>
                  </a:lnTo>
                  <a:lnTo>
                    <a:pt x="79006" y="0"/>
                  </a:lnTo>
                  <a:lnTo>
                    <a:pt x="2783357" y="0"/>
                  </a:lnTo>
                  <a:lnTo>
                    <a:pt x="2814111" y="6208"/>
                  </a:lnTo>
                  <a:lnTo>
                    <a:pt x="2839224" y="23139"/>
                  </a:lnTo>
                  <a:lnTo>
                    <a:pt x="2856155" y="48252"/>
                  </a:lnTo>
                  <a:lnTo>
                    <a:pt x="2862364" y="79006"/>
                  </a:lnTo>
                  <a:lnTo>
                    <a:pt x="2862364" y="4026662"/>
                  </a:lnTo>
                  <a:lnTo>
                    <a:pt x="2856155" y="4057408"/>
                  </a:lnTo>
                  <a:lnTo>
                    <a:pt x="2839224" y="4082518"/>
                  </a:lnTo>
                  <a:lnTo>
                    <a:pt x="2814111" y="4099447"/>
                  </a:lnTo>
                  <a:lnTo>
                    <a:pt x="2783357" y="4105656"/>
                  </a:lnTo>
                  <a:lnTo>
                    <a:pt x="79006" y="4105656"/>
                  </a:lnTo>
                  <a:lnTo>
                    <a:pt x="48252" y="4099447"/>
                  </a:lnTo>
                  <a:lnTo>
                    <a:pt x="23139" y="4082518"/>
                  </a:lnTo>
                  <a:lnTo>
                    <a:pt x="6208" y="4057408"/>
                  </a:lnTo>
                  <a:lnTo>
                    <a:pt x="0" y="4026662"/>
                  </a:lnTo>
                  <a:lnTo>
                    <a:pt x="0" y="7900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44905" y="948943"/>
            <a:ext cx="2676525" cy="124269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294005" indent="6985">
              <a:lnSpc>
                <a:spcPts val="1360"/>
              </a:lnSpc>
              <a:spcBef>
                <a:spcPts val="21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Counselors: </a:t>
            </a:r>
            <a:r>
              <a:rPr sz="1200" b="1" spc="-55" dirty="0">
                <a:solidFill>
                  <a:srgbClr val="33617B"/>
                </a:solidFill>
                <a:latin typeface="Arial"/>
                <a:cs typeface="Arial"/>
              </a:rPr>
              <a:t>Assessing 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Shame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Asian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American</a:t>
            </a:r>
            <a:r>
              <a:rPr sz="1200" b="1" spc="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Clients</a:t>
            </a:r>
            <a:endParaRPr sz="1200">
              <a:latin typeface="Arial"/>
              <a:cs typeface="Arial"/>
            </a:endParaRPr>
          </a:p>
          <a:p>
            <a:pPr marL="19685" marR="5080" indent="-7620">
              <a:lnSpc>
                <a:spcPct val="100000"/>
              </a:lnSpc>
              <a:spcBef>
                <a:spcPts val="755"/>
              </a:spcBef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Shame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humiliation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significant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barri-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treatment engagement for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Asian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Ameri-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cans.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Gaw (1993)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suggests that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presence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factors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indicate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client 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shame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seeking</a:t>
            </a:r>
            <a:r>
              <a:rPr sz="1000" spc="-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treatment: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51738" y="2166733"/>
            <a:ext cx="2659380" cy="27673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 marR="889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a family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member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extremely  concerned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qualifications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counselor.</a:t>
            </a:r>
            <a:endParaRPr sz="1000">
              <a:latin typeface="Arial"/>
              <a:cs typeface="Arial"/>
            </a:endParaRPr>
          </a:p>
          <a:p>
            <a:pPr marL="245745" marR="141605" indent="-233679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hesitant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process.</a:t>
            </a:r>
            <a:endParaRPr sz="1000">
              <a:latin typeface="Arial"/>
              <a:cs typeface="Arial"/>
            </a:endParaRPr>
          </a:p>
          <a:p>
            <a:pPr marL="241300" marR="238125" indent="-22860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excessively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worried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confidentiality.</a:t>
            </a:r>
            <a:endParaRPr sz="1000">
              <a:latin typeface="Arial"/>
              <a:cs typeface="Arial"/>
            </a:endParaRPr>
          </a:p>
          <a:p>
            <a:pPr marL="244475" marR="73660" indent="-23241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refuses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cover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expenses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private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insurance.</a:t>
            </a:r>
            <a:endParaRPr sz="1000">
              <a:latin typeface="Arial"/>
              <a:cs typeface="Arial"/>
            </a:endParaRPr>
          </a:p>
          <a:p>
            <a:pPr marL="243204" marR="22860" indent="-23114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frequently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misses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arrives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late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treatment.</a:t>
            </a:r>
            <a:endParaRPr sz="1000">
              <a:latin typeface="Arial"/>
              <a:cs typeface="Arial"/>
            </a:endParaRPr>
          </a:p>
          <a:p>
            <a:pPr marL="241300" marR="132080" indent="-228600">
              <a:lnSpc>
                <a:spcPct val="100000"/>
              </a:lnSpc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members refuse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support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treat-  ment.</a:t>
            </a:r>
            <a:endParaRPr sz="1000">
              <a:latin typeface="Arial"/>
              <a:cs typeface="Arial"/>
            </a:endParaRPr>
          </a:p>
          <a:p>
            <a:pPr marL="240665" marR="5080" indent="-22860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insists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having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White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avoid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opening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Asian.</a:t>
            </a:r>
            <a:endParaRPr sz="1000">
              <a:latin typeface="Arial"/>
              <a:cs typeface="Arial"/>
            </a:endParaRPr>
          </a:p>
          <a:p>
            <a:pPr marL="236220" marR="172085" indent="-224154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refuses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severe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 are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evident.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2697" y="9430537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5877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4610" indent="444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outset.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poli-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establishing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training,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congruent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 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respond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appropriate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manner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clients’psychological,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</a:t>
            </a:r>
            <a:endParaRPr sz="1200">
              <a:latin typeface="Times New Roman"/>
              <a:cs typeface="Times New Roman"/>
            </a:endParaRPr>
          </a:p>
          <a:p>
            <a:pPr marL="14604" marR="5715" indent="10160">
              <a:lnSpc>
                <a:spcPct val="100000"/>
              </a:lnSpc>
              <a:spcBef>
                <a:spcPts val="805"/>
              </a:spcBef>
            </a:pP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becoming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organization?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 timeframe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learning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facts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populations; 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continuously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evolving.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begins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understanding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plays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understanding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Next, they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cultivate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 knowledge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clients’cultures.</a:t>
            </a:r>
            <a:endParaRPr sz="1200">
              <a:latin typeface="Times New Roman"/>
              <a:cs typeface="Times New Roman"/>
            </a:endParaRPr>
          </a:p>
          <a:p>
            <a:pPr marL="12700" marR="19050" indent="1143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learning 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andattitudes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help-seeking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incorpo-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standing, and attitudes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style, verbal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messages,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policies, services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offered),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veying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organizations’cultural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during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  <a:p>
            <a:pPr marL="12700" marR="5080" indent="12700">
              <a:lnSpc>
                <a:spcPct val="100000"/>
              </a:lnSpc>
              <a:spcBef>
                <a:spcPts val="790"/>
              </a:spcBef>
            </a:pP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culture? 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conceptual  system developed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community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structure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world.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set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beliefs,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ideas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relationships,  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82265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world.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definable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entity to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community,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negotiate multiple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spoken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unspoken rules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standards for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 whether a certain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or inappropriate.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“cul-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ture”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disability, sexual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interest,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proximity.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 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embraces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culture(s)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unique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considerable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ethnicities,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heritages.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larger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cultures.</a:t>
            </a:r>
            <a:endParaRPr sz="1200">
              <a:latin typeface="Times New Roman"/>
              <a:cs typeface="Times New Roman"/>
            </a:endParaRPr>
          </a:p>
          <a:p>
            <a:pPr marL="12700" marR="12065" indent="10160">
              <a:lnSpc>
                <a:spcPct val="100000"/>
              </a:lnSpc>
              <a:spcBef>
                <a:spcPts val="805"/>
              </a:spcBef>
            </a:pP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race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ethnicity?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referred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biological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category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genetic traits like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skin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color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reliable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biological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Race—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construct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characteristics—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tremendous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significance.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interchangeably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definition,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ethnicity—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unlike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race—implies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certain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belong-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exception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final  chapter,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U.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Census Bureau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States: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(including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Na-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Islanders),  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1797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9173" y="5022596"/>
            <a:ext cx="286004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strict gender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exist whereby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constricted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out-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family;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remain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silent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defer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(Chang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2000).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see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51,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Specif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ic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(CSAT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2009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6634988"/>
            <a:ext cx="2883535" cy="247650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3970" marR="504825">
              <a:lnSpc>
                <a:spcPts val="1660"/>
              </a:lnSpc>
              <a:spcBef>
                <a:spcPts val="17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Theoretical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Approaches and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Interventions</a:t>
            </a:r>
            <a:endParaRPr sz="1400">
              <a:latin typeface="Arial"/>
              <a:cs typeface="Arial"/>
            </a:endParaRPr>
          </a:p>
          <a:p>
            <a:pPr marL="12700" marR="5080" indent="5080">
              <a:lnSpc>
                <a:spcPct val="100000"/>
              </a:lnSpc>
              <a:spcBef>
                <a:spcPts val="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emphasize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cogni-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Buddhist tradition,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Chinese,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behavior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 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Thus,  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cognitive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affect behaviors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Some 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stoic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attitude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problems,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teaching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suppres-  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strong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(Amodeo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Castro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1999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a,b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 Treatment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5022596"/>
            <a:ext cx="2912745" cy="3968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5080" indent="-317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providers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target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instead</a:t>
            </a:r>
            <a:endParaRPr sz="1200">
              <a:latin typeface="Times New Roman"/>
              <a:cs typeface="Times New Roman"/>
            </a:endParaRPr>
          </a:p>
          <a:p>
            <a:pPr marL="12700" marR="41910" indent="19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indirect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saying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“that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make  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angry”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asking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feeling;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2700" marR="188595" indent="381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solution-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focused approach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concrete 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</a:t>
            </a:r>
            <a:endParaRPr sz="1200">
              <a:latin typeface="Times New Roman"/>
              <a:cs typeface="Times New Roman"/>
            </a:endParaRPr>
          </a:p>
          <a:p>
            <a:pPr marL="12700" marR="26670" indent="63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little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clinicians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recommend cognitive–behavioral,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solution-focused,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acceptance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(Chang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Iwamasa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Rastogi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Wadhwa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expect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CBT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5255" y="914393"/>
            <a:ext cx="5956300" cy="4060190"/>
            <a:chOff x="905255" y="914393"/>
            <a:chExt cx="5956300" cy="4060190"/>
          </a:xfrm>
        </p:grpSpPr>
        <p:sp>
          <p:nvSpPr>
            <p:cNvPr id="6" name="object 6"/>
            <p:cNvSpPr/>
            <p:nvPr/>
          </p:nvSpPr>
          <p:spPr>
            <a:xfrm>
              <a:off x="911351" y="920489"/>
              <a:ext cx="5943600" cy="4048125"/>
            </a:xfrm>
            <a:custGeom>
              <a:avLst/>
              <a:gdLst/>
              <a:ahLst/>
              <a:cxnLst/>
              <a:rect l="l" t="t" r="r" b="b"/>
              <a:pathLst>
                <a:path w="5943600" h="4048125">
                  <a:moveTo>
                    <a:pt x="5831878" y="0"/>
                  </a:moveTo>
                  <a:lnTo>
                    <a:pt x="111709" y="0"/>
                  </a:lnTo>
                  <a:lnTo>
                    <a:pt x="68226" y="8780"/>
                  </a:lnTo>
                  <a:lnTo>
                    <a:pt x="32718" y="32724"/>
                  </a:lnTo>
                  <a:lnTo>
                    <a:pt x="8778" y="68237"/>
                  </a:lnTo>
                  <a:lnTo>
                    <a:pt x="0" y="111721"/>
                  </a:lnTo>
                  <a:lnTo>
                    <a:pt x="0" y="3936034"/>
                  </a:lnTo>
                  <a:lnTo>
                    <a:pt x="8778" y="3979519"/>
                  </a:lnTo>
                  <a:lnTo>
                    <a:pt x="32718" y="4015031"/>
                  </a:lnTo>
                  <a:lnTo>
                    <a:pt x="68226" y="4038976"/>
                  </a:lnTo>
                  <a:lnTo>
                    <a:pt x="111709" y="4047756"/>
                  </a:lnTo>
                  <a:lnTo>
                    <a:pt x="5831878" y="4047756"/>
                  </a:lnTo>
                  <a:lnTo>
                    <a:pt x="5875368" y="4038976"/>
                  </a:lnTo>
                  <a:lnTo>
                    <a:pt x="5910880" y="4015031"/>
                  </a:lnTo>
                  <a:lnTo>
                    <a:pt x="5934821" y="3979519"/>
                  </a:lnTo>
                  <a:lnTo>
                    <a:pt x="5943600" y="3936034"/>
                  </a:lnTo>
                  <a:lnTo>
                    <a:pt x="5943600" y="111721"/>
                  </a:lnTo>
                  <a:lnTo>
                    <a:pt x="5934821" y="68237"/>
                  </a:lnTo>
                  <a:lnTo>
                    <a:pt x="5910880" y="32724"/>
                  </a:lnTo>
                  <a:lnTo>
                    <a:pt x="5875368" y="8780"/>
                  </a:lnTo>
                  <a:lnTo>
                    <a:pt x="58318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1351" y="920489"/>
              <a:ext cx="5943600" cy="4048125"/>
            </a:xfrm>
            <a:custGeom>
              <a:avLst/>
              <a:gdLst/>
              <a:ahLst/>
              <a:cxnLst/>
              <a:rect l="l" t="t" r="r" b="b"/>
              <a:pathLst>
                <a:path w="5943600" h="4048125">
                  <a:moveTo>
                    <a:pt x="0" y="111721"/>
                  </a:moveTo>
                  <a:lnTo>
                    <a:pt x="8778" y="68237"/>
                  </a:lnTo>
                  <a:lnTo>
                    <a:pt x="32718" y="32724"/>
                  </a:lnTo>
                  <a:lnTo>
                    <a:pt x="68226" y="8780"/>
                  </a:lnTo>
                  <a:lnTo>
                    <a:pt x="111709" y="0"/>
                  </a:lnTo>
                  <a:lnTo>
                    <a:pt x="5831878" y="0"/>
                  </a:lnTo>
                  <a:lnTo>
                    <a:pt x="5875368" y="8780"/>
                  </a:lnTo>
                  <a:lnTo>
                    <a:pt x="5910880" y="32724"/>
                  </a:lnTo>
                  <a:lnTo>
                    <a:pt x="5934821" y="68237"/>
                  </a:lnTo>
                  <a:lnTo>
                    <a:pt x="5943600" y="111721"/>
                  </a:lnTo>
                  <a:lnTo>
                    <a:pt x="5943600" y="3936034"/>
                  </a:lnTo>
                  <a:lnTo>
                    <a:pt x="5934821" y="3979519"/>
                  </a:lnTo>
                  <a:lnTo>
                    <a:pt x="5910880" y="4015031"/>
                  </a:lnTo>
                  <a:lnTo>
                    <a:pt x="5875368" y="4038976"/>
                  </a:lnTo>
                  <a:lnTo>
                    <a:pt x="5831878" y="4047756"/>
                  </a:lnTo>
                  <a:lnTo>
                    <a:pt x="111709" y="4047756"/>
                  </a:lnTo>
                  <a:lnTo>
                    <a:pt x="68226" y="4038976"/>
                  </a:lnTo>
                  <a:lnTo>
                    <a:pt x="32718" y="4015031"/>
                  </a:lnTo>
                  <a:lnTo>
                    <a:pt x="8778" y="3979519"/>
                  </a:lnTo>
                  <a:lnTo>
                    <a:pt x="0" y="3936034"/>
                  </a:lnTo>
                  <a:lnTo>
                    <a:pt x="0" y="111721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76217" y="435355"/>
            <a:ext cx="5888355" cy="444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908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5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Administrators: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Responsive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Program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Development</a:t>
            </a:r>
            <a:endParaRPr sz="1200">
              <a:latin typeface="Arial"/>
              <a:cs typeface="Arial"/>
            </a:endParaRPr>
          </a:p>
          <a:p>
            <a:pPr marL="17780" marR="283210">
              <a:lnSpc>
                <a:spcPct val="100000"/>
              </a:lnSpc>
              <a:spcBef>
                <a:spcPts val="79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service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administrators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improve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engagement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retention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Asian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making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accommodations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programs.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accommodations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required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according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groups, language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preferences,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acculturation in question.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 cult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urally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suggestions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initially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identified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Cambodian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adapted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unique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Asian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different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backgrounds:</a:t>
            </a:r>
            <a:endParaRPr sz="1000">
              <a:latin typeface="Arial"/>
              <a:cs typeface="Arial"/>
            </a:endParaRPr>
          </a:p>
          <a:p>
            <a:pPr marL="248920" indent="-229235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Create 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advisory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committee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representatives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community.</a:t>
            </a:r>
            <a:endParaRPr sz="1000">
              <a:latin typeface="Arial"/>
              <a:cs typeface="Arial"/>
            </a:endParaRPr>
          </a:p>
          <a:p>
            <a:pPr marL="248920" indent="-229235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Incorporate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maintain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flexible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attitudes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-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counselor.</a:t>
            </a:r>
            <a:endParaRPr sz="1000">
              <a:latin typeface="Arial"/>
              <a:cs typeface="Arial"/>
            </a:endParaRPr>
          </a:p>
          <a:p>
            <a:pPr marL="248920" indent="-229235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cotherapist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teams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member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Asian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bilingual.</a:t>
            </a:r>
            <a:endParaRPr sz="1000">
              <a:latin typeface="Arial"/>
              <a:cs typeface="Arial"/>
            </a:endParaRPr>
          </a:p>
          <a:p>
            <a:pPr marL="243840" indent="-224154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primary language.</a:t>
            </a:r>
            <a:endParaRPr sz="1000">
              <a:latin typeface="Arial"/>
              <a:cs typeface="Arial"/>
            </a:endParaRPr>
          </a:p>
          <a:p>
            <a:pPr marL="252095" marR="260985" indent="-23241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culturally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questionnaires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intake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capture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information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missed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standard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questionnaires.</a:t>
            </a:r>
            <a:endParaRPr sz="1000">
              <a:latin typeface="Arial"/>
              <a:cs typeface="Arial"/>
            </a:endParaRPr>
          </a:p>
          <a:p>
            <a:pPr marL="248920" marR="238760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Conduct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trauma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traumatic experiences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question.</a:t>
            </a:r>
            <a:endParaRPr sz="1000">
              <a:latin typeface="Arial"/>
              <a:cs typeface="Arial"/>
            </a:endParaRPr>
          </a:p>
          <a:p>
            <a:pPr marL="245110" indent="-22542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Visit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homes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treatment.</a:t>
            </a:r>
            <a:endParaRPr sz="1000">
              <a:latin typeface="Arial"/>
              <a:cs typeface="Arial"/>
            </a:endParaRPr>
          </a:p>
          <a:p>
            <a:pPr marL="243840" indent="-224154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transitions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professional</a:t>
            </a:r>
            <a:r>
              <a:rPr sz="1000" spc="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care.</a:t>
            </a:r>
            <a:endParaRPr sz="1000">
              <a:latin typeface="Arial"/>
              <a:cs typeface="Arial"/>
            </a:endParaRPr>
          </a:p>
          <a:p>
            <a:pPr marL="243840" indent="-224790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Emphasize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values.</a:t>
            </a:r>
            <a:endParaRPr sz="1000">
              <a:latin typeface="Arial"/>
              <a:cs typeface="Arial"/>
            </a:endParaRPr>
          </a:p>
          <a:p>
            <a:pPr marL="243840" indent="-224790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Explore client coping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mechanisms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draw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upon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strengths.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acupuncture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detoxifi</a:t>
            </a:r>
            <a:r>
              <a:rPr sz="1000" spc="2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cation.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Integrate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Buddhist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ideas,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appropriate.</a:t>
            </a:r>
            <a:endParaRPr sz="1000">
              <a:latin typeface="Arial"/>
              <a:cs typeface="Arial"/>
            </a:endParaRPr>
          </a:p>
          <a:p>
            <a:pPr marL="243840" indent="-224790">
              <a:lnSpc>
                <a:spcPts val="1195"/>
              </a:lnSpc>
              <a:buFont typeface="Symbol"/>
              <a:buChar char=""/>
              <a:tabLst>
                <a:tab pos="243204" algn="l"/>
                <a:tab pos="244475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Emphasize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relationship-building;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life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problems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beyond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concerns.</a:t>
            </a:r>
            <a:endParaRPr sz="1000">
              <a:latin typeface="Arial"/>
              <a:cs typeface="Arial"/>
            </a:endParaRPr>
          </a:p>
          <a:p>
            <a:pPr marL="243204" indent="-224154">
              <a:lnSpc>
                <a:spcPts val="1195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concrete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services, 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housing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assistance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legal</a:t>
            </a:r>
            <a:r>
              <a:rPr sz="1000" spc="-1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05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Amodeo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2004;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Park </a:t>
            </a:r>
            <a:r>
              <a:rPr sz="1000" i="1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i="1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2011.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668" y="868171"/>
            <a:ext cx="2896870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5080" indent="127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advantages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problem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 limited,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likely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appeal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therapy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failing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achieve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real goals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(Iwamasa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2006).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CBT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CBT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treating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depressive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(Dai</a:t>
            </a:r>
            <a:endParaRPr sz="1200">
              <a:latin typeface="Times New Roman"/>
              <a:cs typeface="Times New Roman"/>
            </a:endParaRPr>
          </a:p>
          <a:p>
            <a:pPr marL="12700" marR="36195" indent="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1999;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Fujisawa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China, 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Taoist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 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CBT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effective, especially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conjunction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(Zhang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Family</a:t>
            </a:r>
            <a:r>
              <a:rPr sz="1300" b="1" i="1" spc="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2700" marR="33655" indent="2540">
              <a:lnSpc>
                <a:spcPct val="100000"/>
              </a:lnSpc>
              <a:spcBef>
                <a:spcPts val="13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particularly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those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acculturated, prefer individual  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keep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privacy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(Kuramoto 1994).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enter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secretly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friends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knowing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initiated,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strongly reinforce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wisdom of seeking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statements 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“you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 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husband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help”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“you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obviously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caring father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help.”</a:t>
            </a:r>
            <a:endParaRPr sz="1200">
              <a:latin typeface="Times New Roman"/>
              <a:cs typeface="Times New Roman"/>
            </a:endParaRPr>
          </a:p>
          <a:p>
            <a:pPr marL="12700" marR="24130" indent="8890">
              <a:lnSpc>
                <a:spcPct val="1000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families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“all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prob-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shared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members”;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sharing with others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guilt,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exacerbating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(Paniagua 1998,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pp.</a:t>
            </a:r>
            <a:endParaRPr sz="1200">
              <a:latin typeface="Times New Roman"/>
              <a:cs typeface="Times New Roman"/>
            </a:endParaRPr>
          </a:p>
          <a:p>
            <a:pPr marL="12700" marR="98425" indent="25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59–60).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situations, anticipate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reassur-  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divulging sensitive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frame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discussions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 toward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resuming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full share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responsibility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8415" marR="6223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removing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feeling.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49245" cy="3134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those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successful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(Chang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Kim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Rastogi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Wadhwa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relationship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dynamics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style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family’s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(Meyer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2700" marR="5080" indent="25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essential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due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family’s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Nonetheless,  involving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difficult, as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female 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wish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fami-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brings.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3983735" y="4137659"/>
            <a:ext cx="2874645" cy="4989830"/>
            <a:chOff x="3983735" y="4137659"/>
            <a:chExt cx="2874645" cy="4989830"/>
          </a:xfrm>
        </p:grpSpPr>
        <p:sp>
          <p:nvSpPr>
            <p:cNvPr id="6" name="object 6"/>
            <p:cNvSpPr/>
            <p:nvPr/>
          </p:nvSpPr>
          <p:spPr>
            <a:xfrm>
              <a:off x="3989831" y="4143755"/>
              <a:ext cx="2862580" cy="4977765"/>
            </a:xfrm>
            <a:custGeom>
              <a:avLst/>
              <a:gdLst/>
              <a:ahLst/>
              <a:cxnLst/>
              <a:rect l="l" t="t" r="r" b="b"/>
              <a:pathLst>
                <a:path w="2862579" h="4977765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4898390"/>
                  </a:lnTo>
                  <a:lnTo>
                    <a:pt x="6208" y="4929136"/>
                  </a:lnTo>
                  <a:lnTo>
                    <a:pt x="23137" y="4954246"/>
                  </a:lnTo>
                  <a:lnTo>
                    <a:pt x="48247" y="4971175"/>
                  </a:lnTo>
                  <a:lnTo>
                    <a:pt x="78994" y="4977384"/>
                  </a:lnTo>
                  <a:lnTo>
                    <a:pt x="2783078" y="4977384"/>
                  </a:lnTo>
                  <a:lnTo>
                    <a:pt x="2813824" y="4971175"/>
                  </a:lnTo>
                  <a:lnTo>
                    <a:pt x="2838934" y="4954246"/>
                  </a:lnTo>
                  <a:lnTo>
                    <a:pt x="2855863" y="4929136"/>
                  </a:lnTo>
                  <a:lnTo>
                    <a:pt x="2862072" y="4898390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989831" y="4143755"/>
              <a:ext cx="2862580" cy="4977765"/>
            </a:xfrm>
            <a:custGeom>
              <a:avLst/>
              <a:gdLst/>
              <a:ahLst/>
              <a:cxnLst/>
              <a:rect l="l" t="t" r="r" b="b"/>
              <a:pathLst>
                <a:path w="2862579" h="4977765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4898390"/>
                  </a:lnTo>
                  <a:lnTo>
                    <a:pt x="2855863" y="4929136"/>
                  </a:lnTo>
                  <a:lnTo>
                    <a:pt x="2838934" y="4954246"/>
                  </a:lnTo>
                  <a:lnTo>
                    <a:pt x="2813824" y="4971175"/>
                  </a:lnTo>
                  <a:lnTo>
                    <a:pt x="2783078" y="4977384"/>
                  </a:lnTo>
                  <a:lnTo>
                    <a:pt x="78994" y="4977384"/>
                  </a:lnTo>
                  <a:lnTo>
                    <a:pt x="48247" y="4971175"/>
                  </a:lnTo>
                  <a:lnTo>
                    <a:pt x="23137" y="4954246"/>
                  </a:lnTo>
                  <a:lnTo>
                    <a:pt x="6208" y="4929136"/>
                  </a:lnTo>
                  <a:lnTo>
                    <a:pt x="0" y="4898390"/>
                  </a:lnTo>
                  <a:lnTo>
                    <a:pt x="0" y="78994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4044784" y="4178300"/>
            <a:ext cx="2686050" cy="171831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360045" indent="6985">
              <a:lnSpc>
                <a:spcPct val="93800"/>
              </a:lnSpc>
              <a:spcBef>
                <a:spcPts val="19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Counselors:</a:t>
            </a:r>
            <a:r>
              <a:rPr sz="1200" b="1" i="1" spc="-1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Culturally 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Responsive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Family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Therapy 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Guidelines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Asian</a:t>
            </a:r>
            <a:r>
              <a:rPr sz="1200" b="1" spc="-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Families</a:t>
            </a:r>
            <a:endParaRPr sz="1200">
              <a:latin typeface="Arial"/>
              <a:cs typeface="Arial"/>
            </a:endParaRPr>
          </a:p>
          <a:p>
            <a:pPr marL="17145" marR="5080">
              <a:lnSpc>
                <a:spcPct val="100000"/>
              </a:lnSpc>
              <a:spcBef>
                <a:spcPts val="78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Kim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(2004)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reviewed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 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guidelines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therapy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Korean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established 11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essen-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ingredients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applicable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Korean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other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Asian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families.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pro-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responsive therapy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Asian  Americans,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should: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51681" y="5871624"/>
            <a:ext cx="2701925" cy="29197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5745" marR="189865" indent="-233679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Assess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support from community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tended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systems.</a:t>
            </a:r>
            <a:endParaRPr sz="1000">
              <a:latin typeface="Arial"/>
              <a:cs typeface="Arial"/>
            </a:endParaRPr>
          </a:p>
          <a:p>
            <a:pPr marL="243204" indent="-23114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Assess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immigration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history,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appropriate.</a:t>
            </a:r>
            <a:endParaRPr sz="1000">
              <a:latin typeface="Arial"/>
              <a:cs typeface="Arial"/>
            </a:endParaRPr>
          </a:p>
          <a:p>
            <a:pPr marL="241300" marR="40640" indent="-22860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Establish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credibility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professional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initial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meeting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family.</a:t>
            </a:r>
            <a:endParaRPr sz="1000">
              <a:latin typeface="Arial"/>
              <a:cs typeface="Arial"/>
            </a:endParaRPr>
          </a:p>
          <a:p>
            <a:pPr marL="241300" marR="5080" indent="-22860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key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principles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expectations  of family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therapy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roles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(es-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pecially elders/decisionmakers)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pro- 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cess.</a:t>
            </a:r>
            <a:endParaRPr sz="1000">
              <a:latin typeface="Arial"/>
              <a:cs typeface="Arial"/>
            </a:endParaRPr>
          </a:p>
          <a:p>
            <a:pPr marL="244475" marR="124460" indent="-23241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clients, particularly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male elders 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decisionmakers,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save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face.</a:t>
            </a:r>
            <a:endParaRPr sz="1000">
              <a:latin typeface="Arial"/>
              <a:cs typeface="Arial"/>
            </a:endParaRPr>
          </a:p>
          <a:p>
            <a:pPr marL="237490" indent="-225425">
              <a:lnSpc>
                <a:spcPct val="100000"/>
              </a:lnSpc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Validate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address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somatic</a:t>
            </a:r>
            <a:r>
              <a:rPr sz="1000" spc="-1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complaints.</a:t>
            </a:r>
            <a:endParaRPr sz="1000">
              <a:latin typeface="Arial"/>
              <a:cs typeface="Arial"/>
            </a:endParaRPr>
          </a:p>
          <a:p>
            <a:pPr marL="243204" marR="280670" indent="-23114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both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focused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present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focused.</a:t>
            </a:r>
            <a:endParaRPr sz="1000">
              <a:latin typeface="Arial"/>
              <a:cs typeface="Arial"/>
            </a:endParaRPr>
          </a:p>
          <a:p>
            <a:pPr marL="238760" indent="-226695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directive 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guiding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therapy.</a:t>
            </a:r>
            <a:endParaRPr sz="1000">
              <a:latin typeface="Arial"/>
              <a:cs typeface="Arial"/>
            </a:endParaRPr>
          </a:p>
          <a:p>
            <a:pPr marL="233679" indent="-221615">
              <a:lnSpc>
                <a:spcPct val="100000"/>
              </a:lnSpc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family’s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hierarchy.</a:t>
            </a:r>
            <a:endParaRPr sz="1000">
              <a:latin typeface="Arial"/>
              <a:cs typeface="Arial"/>
            </a:endParaRPr>
          </a:p>
          <a:p>
            <a:pPr marL="240665" marR="132080" indent="-22860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Avoid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being confrontational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facilitate  interactions that are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nonconfrontational.</a:t>
            </a:r>
            <a:endParaRPr sz="1000">
              <a:latin typeface="Arial"/>
              <a:cs typeface="Arial"/>
            </a:endParaRPr>
          </a:p>
          <a:p>
            <a:pPr marL="233679" indent="-221615">
              <a:lnSpc>
                <a:spcPts val="1190"/>
              </a:lnSpc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Reframe problems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positive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terms.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44787" y="8869171"/>
            <a:ext cx="13817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Kim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i="1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2004.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84170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2860" indent="8890">
              <a:lnSpc>
                <a:spcPct val="100000"/>
              </a:lnSpc>
              <a:spcBef>
                <a:spcPts val="100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first 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familiar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functions.  Different acculturation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individu-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functions, producing  significant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generational status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patterns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child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ad-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parent,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relegation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authority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female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members).</a:t>
            </a:r>
            <a:endParaRPr sz="1200">
              <a:latin typeface="Times New Roman"/>
              <a:cs typeface="Times New Roman"/>
            </a:endParaRPr>
          </a:p>
          <a:p>
            <a:pPr marL="13335" marR="114300" indent="762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critical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“avoid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embarrassing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other.</a:t>
            </a:r>
            <a:endParaRPr sz="1200">
              <a:latin typeface="Times New Roman"/>
              <a:cs typeface="Times New Roman"/>
            </a:endParaRPr>
          </a:p>
          <a:p>
            <a:pPr marL="16510" marR="13335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protect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dignity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self-respect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family”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(Paniagua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71).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  <a:spcBef>
                <a:spcPts val="980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Group</a:t>
            </a:r>
            <a:r>
              <a:rPr sz="1300" b="1" i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5240" marR="46355" indent="6985">
              <a:lnSpc>
                <a:spcPct val="100000"/>
              </a:lnSpc>
              <a:spcBef>
                <a:spcPts val="1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a good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choice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(Lai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Sandhu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Malik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Paniagua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73)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“group  therapy…would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appropriate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(relatives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close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friends)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 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quickly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needed.”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therapy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assertive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setting, preferring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let others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talk.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abide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this context;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might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want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divulge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uncomfortable speaking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men,  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women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tradicting another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(especially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person).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strangers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  <a:p>
            <a:pPr marL="12700" marR="60325" indent="381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motivated 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group;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presenting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82900" cy="8046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 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garner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settings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amount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leader.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(1995) described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leader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authority 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credence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expertise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members.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large, because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small.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generally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appreci-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formal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 psychoeducation 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possible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choeducational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participants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comfortably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therapy.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  <a:spcBef>
                <a:spcPts val="980"/>
              </a:spcBef>
            </a:pP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Mutual-help</a:t>
            </a:r>
            <a:r>
              <a:rPr sz="1300" b="1" i="1" spc="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groups</a:t>
            </a:r>
            <a:endParaRPr sz="1300">
              <a:latin typeface="Arial"/>
              <a:cs typeface="Arial"/>
            </a:endParaRPr>
          </a:p>
          <a:p>
            <a:pPr marL="12700" marR="10160" indent="3810">
              <a:lnSpc>
                <a:spcPct val="100000"/>
              </a:lnSpc>
              <a:spcBef>
                <a:spcPts val="1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other racial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mutual-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year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challeng-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shaming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self-disclose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publicly.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emotion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candor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further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alienate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Furthermore,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always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English.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Highly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acculturated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in mutual-help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problem,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nevertheless, Asian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benefit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culture-specific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 where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interper-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interaction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shared.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 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locales.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client  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5597" y="868171"/>
            <a:ext cx="2891155" cy="8084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 marR="226695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encouragement 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without  sharing (Sandhu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Malik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5875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mut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sense,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mutual aid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mutual aid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ranging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financial loans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funerals.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associations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same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celebrations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Japanese,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Chinese, 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associations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province or village.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Koreans,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churches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primary 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vehi-  cles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assistance.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clients,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them.</a:t>
            </a:r>
            <a:endParaRPr sz="1200">
              <a:latin typeface="Times New Roman"/>
              <a:cs typeface="Times New Roman"/>
            </a:endParaRPr>
          </a:p>
          <a:p>
            <a:pPr marL="12700" marR="925830" indent="2540">
              <a:lnSpc>
                <a:spcPct val="101499"/>
              </a:lnSpc>
              <a:spcBef>
                <a:spcPts val="940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Traditional healing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complementary</a:t>
            </a:r>
            <a:r>
              <a:rPr sz="1300" b="1" i="1" spc="-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methods</a:t>
            </a:r>
            <a:endParaRPr sz="1300">
              <a:latin typeface="Arial"/>
              <a:cs typeface="Arial"/>
            </a:endParaRPr>
          </a:p>
          <a:p>
            <a:pPr marL="18415" marR="35560" indent="1270">
              <a:lnSpc>
                <a:spcPct val="100000"/>
              </a:lnSpc>
              <a:spcBef>
                <a:spcPts val="1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twice as likely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report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acupunc-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healers. 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variation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plementary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(Hughes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2002), 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highly regard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herbal preparations,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restoring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harmony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balance.</a:t>
            </a:r>
            <a:endParaRPr sz="1200">
              <a:latin typeface="Times New Roman"/>
              <a:cs typeface="Times New Roman"/>
            </a:endParaRPr>
          </a:p>
          <a:p>
            <a:pPr marL="18415" marR="39370" indent="9525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always readily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disclose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medicine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Ahn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(2006)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two-thirds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  <a:p>
            <a:pPr marL="15875" marR="90805" indent="82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Vietnamese Americans who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spoke 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limited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medicine,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7.6 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therapies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providers.</a:t>
            </a:r>
            <a:endParaRPr sz="1200">
              <a:latin typeface="Times New Roman"/>
              <a:cs typeface="Times New Roman"/>
            </a:endParaRPr>
          </a:p>
          <a:p>
            <a:pPr marL="18415" marR="15875" indent="6350">
              <a:lnSpc>
                <a:spcPct val="100000"/>
              </a:lnSpc>
              <a:spcBef>
                <a:spcPts val="79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restore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occurs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75280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2390" indent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culture-specific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interven-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Southeast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cao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gio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—massaging</a:t>
            </a:r>
            <a:endParaRPr sz="1200">
              <a:latin typeface="Times New Roman"/>
              <a:cs typeface="Times New Roman"/>
            </a:endParaRPr>
          </a:p>
          <a:p>
            <a:pPr marL="13335" marR="23495" indent="444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skin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ointment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coins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(Chan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Chinese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enormously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centuries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pragmatic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mentation.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herbal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precise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formulas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affected organs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body.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Acupuncture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techniques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regulating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energy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qi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body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inserting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precise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called acupuncture  points.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influenced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illness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imbalance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yin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yang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return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introducing  elements 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herbs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yin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yang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(Torsch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medicine, 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behav-  ioral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insufficient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families.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ple, 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Hmong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(whether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sidered spiritual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nature;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ignore</a:t>
            </a:r>
            <a:endParaRPr sz="1200">
              <a:latin typeface="Times New Roman"/>
              <a:cs typeface="Times New Roman"/>
            </a:endParaRPr>
          </a:p>
          <a:p>
            <a:pPr marL="12700" marR="8255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maladies,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 positive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(Fadiman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1997). 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feelings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 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associated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meditation,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yoga,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Eastern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traditions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disperse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experienced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r>
              <a:rPr sz="1200" spc="-2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few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897636" y="864105"/>
            <a:ext cx="5956300" cy="8242300"/>
            <a:chOff x="897636" y="864105"/>
            <a:chExt cx="5956300" cy="8242300"/>
          </a:xfrm>
        </p:grpSpPr>
        <p:sp>
          <p:nvSpPr>
            <p:cNvPr id="3" name="object 3"/>
            <p:cNvSpPr/>
            <p:nvPr/>
          </p:nvSpPr>
          <p:spPr>
            <a:xfrm>
              <a:off x="903732" y="870201"/>
              <a:ext cx="5943600" cy="8229600"/>
            </a:xfrm>
            <a:custGeom>
              <a:avLst/>
              <a:gdLst/>
              <a:ahLst/>
              <a:cxnLst/>
              <a:rect l="l" t="t" r="r" b="b"/>
              <a:pathLst>
                <a:path w="5943600" h="822960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065566"/>
                  </a:lnTo>
                  <a:lnTo>
                    <a:pt x="5859" y="8109171"/>
                  </a:lnTo>
                  <a:lnTo>
                    <a:pt x="22396" y="8148355"/>
                  </a:lnTo>
                  <a:lnTo>
                    <a:pt x="48047" y="8181554"/>
                  </a:lnTo>
                  <a:lnTo>
                    <a:pt x="81248" y="8207203"/>
                  </a:lnTo>
                  <a:lnTo>
                    <a:pt x="120435" y="8223740"/>
                  </a:lnTo>
                  <a:lnTo>
                    <a:pt x="164045" y="8229600"/>
                  </a:lnTo>
                  <a:lnTo>
                    <a:pt x="5779554" y="8229600"/>
                  </a:lnTo>
                  <a:lnTo>
                    <a:pt x="5823164" y="8223740"/>
                  </a:lnTo>
                  <a:lnTo>
                    <a:pt x="5862351" y="8207203"/>
                  </a:lnTo>
                  <a:lnTo>
                    <a:pt x="5895552" y="8181554"/>
                  </a:lnTo>
                  <a:lnTo>
                    <a:pt x="5921203" y="8148355"/>
                  </a:lnTo>
                  <a:lnTo>
                    <a:pt x="5937740" y="8109171"/>
                  </a:lnTo>
                  <a:lnTo>
                    <a:pt x="5943600" y="8065566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03732" y="870201"/>
              <a:ext cx="5943600" cy="8229600"/>
            </a:xfrm>
            <a:custGeom>
              <a:avLst/>
              <a:gdLst/>
              <a:ahLst/>
              <a:cxnLst/>
              <a:rect l="l" t="t" r="r" b="b"/>
              <a:pathLst>
                <a:path w="5943600" h="822960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065566"/>
                  </a:lnTo>
                  <a:lnTo>
                    <a:pt x="5937740" y="8109171"/>
                  </a:lnTo>
                  <a:lnTo>
                    <a:pt x="5921203" y="8148355"/>
                  </a:lnTo>
                  <a:lnTo>
                    <a:pt x="5895552" y="8181554"/>
                  </a:lnTo>
                  <a:lnTo>
                    <a:pt x="5862351" y="8207203"/>
                  </a:lnTo>
                  <a:lnTo>
                    <a:pt x="5823164" y="8223740"/>
                  </a:lnTo>
                  <a:lnTo>
                    <a:pt x="5779554" y="8229600"/>
                  </a:lnTo>
                  <a:lnTo>
                    <a:pt x="164045" y="8229600"/>
                  </a:lnTo>
                  <a:lnTo>
                    <a:pt x="120435" y="8223740"/>
                  </a:lnTo>
                  <a:lnTo>
                    <a:pt x="81248" y="8207203"/>
                  </a:lnTo>
                  <a:lnTo>
                    <a:pt x="48047" y="8181554"/>
                  </a:lnTo>
                  <a:lnTo>
                    <a:pt x="22396" y="8148355"/>
                  </a:lnTo>
                  <a:lnTo>
                    <a:pt x="5859" y="8109171"/>
                  </a:lnTo>
                  <a:lnTo>
                    <a:pt x="0" y="8065566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982945" y="435355"/>
            <a:ext cx="5882005" cy="84753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2095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</a:pP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Behavioral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Counseling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Native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Hawaiians and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Other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Pacific</a:t>
            </a:r>
            <a:r>
              <a:rPr sz="1200" b="1" spc="2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Islanders</a:t>
            </a:r>
            <a:endParaRPr sz="1200">
              <a:latin typeface="Arial"/>
              <a:cs typeface="Arial"/>
            </a:endParaRPr>
          </a:p>
          <a:p>
            <a:pPr marL="14604" marR="135890" indent="1905">
              <a:lnSpc>
                <a:spcPct val="99800"/>
              </a:lnSpc>
              <a:spcBef>
                <a:spcPts val="79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ancestors of 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Islanders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original inhabitants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Hawaii,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Guam,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Samoa,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Pacific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islands. The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population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Pacific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Islanders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three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times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faster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total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U.S.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 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2000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2010.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half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Native Hawaiian and 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Pacific Islanders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California.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largest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Pacific Islander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populations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comprise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Samoans,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Chamorros—the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indigenous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Mariana Islands,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Guam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largest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(Hixson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spc="2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2012).</a:t>
            </a:r>
            <a:endParaRPr sz="1000">
              <a:latin typeface="Arial"/>
              <a:cs typeface="Arial"/>
            </a:endParaRPr>
          </a:p>
          <a:p>
            <a:pPr marL="12700" marR="162560" indent="10160">
              <a:lnSpc>
                <a:spcPct val="99800"/>
              </a:lnSpc>
              <a:spcBef>
                <a:spcPts val="819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Islanders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relatively small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proportion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total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the 2010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Census,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540,000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0.2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reported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Pacific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Islander,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another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685,000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(0.2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of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population)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were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Islander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(Hixson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2012).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largest concentration of 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Pacific Islanders 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Hawaii, where individuals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least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ancestry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made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23.3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population.</a:t>
            </a:r>
            <a:endParaRPr sz="1000">
              <a:latin typeface="Arial"/>
              <a:cs typeface="Arial"/>
            </a:endParaRPr>
          </a:p>
          <a:p>
            <a:pPr marL="14604" marR="144780" indent="4445">
              <a:lnSpc>
                <a:spcPct val="99900"/>
              </a:lnSpc>
              <a:spcBef>
                <a:spcPts val="81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2012,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according to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NSDUH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data, 5.4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of 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other Pacific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Islanders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interviewed had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disorder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prior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year,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7.8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engaged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current illicit  drug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(SAMHSA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2013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Binge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heavy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drinking appear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relatively high,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especially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Native Hawaiian/Pacific Islander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women. Data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2001–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2011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TEDS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surveys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indicate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most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primary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substances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abuse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Pacific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Islanders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entering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cannabis,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methamphetamine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(SAMHSA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2013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).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Because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its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relatively small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size, many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studies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either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ignored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been unable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 conclu-  sions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abuse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population; 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research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Native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Islanders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together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(more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sake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convenience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than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underlying cultural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similarities).</a:t>
            </a:r>
            <a:endParaRPr sz="1000">
              <a:latin typeface="Arial"/>
              <a:cs typeface="Arial"/>
            </a:endParaRPr>
          </a:p>
          <a:p>
            <a:pPr marL="15875" marR="201930" indent="5715">
              <a:lnSpc>
                <a:spcPct val="99800"/>
              </a:lnSpc>
              <a:spcBef>
                <a:spcPts val="81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According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NSDUH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data,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1.8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adult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Islanders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report-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serious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illness.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Insufficient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data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available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analyze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past-year mental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illness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rates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(SAMHSA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2013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).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Similar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data,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data 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limited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across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studies, primarily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because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Asians.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However,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evidence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available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suggests that Native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racial/ethnic  groups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access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even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though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experience higher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rates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mental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problems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review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Mokuau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Tauili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’ili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2011).</a:t>
            </a:r>
            <a:endParaRPr sz="1000">
              <a:latin typeface="Arial"/>
              <a:cs typeface="Arial"/>
            </a:endParaRPr>
          </a:p>
          <a:p>
            <a:pPr marL="16510" marR="129539" indent="4445">
              <a:lnSpc>
                <a:spcPct val="99900"/>
              </a:lnSpc>
              <a:spcBef>
                <a:spcPts val="81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few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examples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interventions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 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been presented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literature.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Hawai’i 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Program,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abuse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mental health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living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rural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areas,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incorporates Native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program,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emphasizing 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‘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ohana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(family)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relations,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respecting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honoring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ancestors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elders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 cultural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ways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next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generation. Program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spirituality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essential value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graciousness,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honoring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mana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(life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energy), healing rituals 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pule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(prayer),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herbs,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causes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illness,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wrongdoing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physical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disruption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(Oliveira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2006).</a:t>
            </a:r>
            <a:endParaRPr sz="1000">
              <a:latin typeface="Arial"/>
              <a:cs typeface="Arial"/>
            </a:endParaRPr>
          </a:p>
          <a:p>
            <a:pPr marL="16510" marR="163830" indent="2540">
              <a:lnSpc>
                <a:spcPct val="99900"/>
              </a:lnSpc>
              <a:spcBef>
                <a:spcPts val="820"/>
              </a:spcBef>
            </a:pPr>
            <a:r>
              <a:rPr sz="1000" i="1" spc="15" dirty="0">
                <a:solidFill>
                  <a:srgbClr val="00395A"/>
                </a:solidFill>
                <a:latin typeface="Arial"/>
                <a:cs typeface="Arial"/>
              </a:rPr>
              <a:t>Ho’oponopono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form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therapy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Hawaiians;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involves family members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facilitated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a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Küpuna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(elder).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qualitative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study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Morelli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Fong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(2000)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Ho </a:t>
            </a:r>
            <a:r>
              <a:rPr sz="1000" i="1" spc="15" dirty="0">
                <a:solidFill>
                  <a:srgbClr val="00395A"/>
                </a:solidFill>
                <a:latin typeface="Arial"/>
                <a:cs typeface="Arial"/>
              </a:rPr>
              <a:t>’oponopono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pregnant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postpartum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women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disorders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(primarily methamphetamine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abuse)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reported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high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satisfaction and positive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outcomes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(80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were abstinent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years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Wahine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Makalapua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Project,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sponsored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Department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 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Abuse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Division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SAMHSA’s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Center 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Prevention,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uses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elements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women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disorders,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having 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Küpuna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younger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generations.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4114" y="868171"/>
            <a:ext cx="2892425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examples 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pro-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religious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over-  seas,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Thai Buddhist 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Barrett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(1997).</a:t>
            </a:r>
            <a:endParaRPr sz="1200">
              <a:latin typeface="Times New Roman"/>
              <a:cs typeface="Times New Roman"/>
            </a:endParaRPr>
          </a:p>
          <a:p>
            <a:pPr marL="17145" marR="52705" indent="381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label  themselves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secular,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agnostic,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atheist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Keysar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Life 2008).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said,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still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affiliations.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Protestant;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 percent, Catholic; 14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cent,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Hindu;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 percent,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Buddhist;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cent,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Life 2008). More acculturated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enter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treatment</a:t>
            </a:r>
            <a:endParaRPr sz="1200">
              <a:latin typeface="Times New Roman"/>
              <a:cs typeface="Times New Roman"/>
            </a:endParaRPr>
          </a:p>
          <a:p>
            <a:pPr marL="19685" marR="92075" indent="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settings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comforta-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model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</a:t>
            </a:r>
            <a:endParaRPr sz="1200">
              <a:latin typeface="Times New Roman"/>
              <a:cs typeface="Times New Roman"/>
            </a:endParaRPr>
          </a:p>
          <a:p>
            <a:pPr marL="17145" marR="29845" indent="57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foreign-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treatment (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Yuen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Reli-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important part 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Kwon-Ahn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particu-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larly more recent immigrants,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turn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Chris-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clergy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church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problems, 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seeking professional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Amodeo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(2004)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Cambodian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immigrants,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integrate Buddhist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philosophy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practic-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possible,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partner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temples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entry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choose 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Buddhist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temples.</a:t>
            </a:r>
            <a:endParaRPr sz="1200">
              <a:latin typeface="Times New Roman"/>
              <a:cs typeface="Times New Roman"/>
            </a:endParaRPr>
          </a:p>
          <a:p>
            <a:pPr marL="17780" marR="26034" indent="-5080">
              <a:lnSpc>
                <a:spcPct val="102400"/>
              </a:lnSpc>
              <a:spcBef>
                <a:spcPts val="930"/>
              </a:spcBef>
            </a:pP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Relapse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prevention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recovery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Little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has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evaluated 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specifi-  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Americans.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shame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adjustment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65120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Counse-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take 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account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 difficulties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arise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fami-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shame 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suitable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approaches,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planned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Recovery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Promotion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Services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planned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1410" y="3050540"/>
            <a:ext cx="2878455" cy="605790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9050" marR="174625" indent="-4445">
              <a:lnSpc>
                <a:spcPts val="2140"/>
              </a:lnSpc>
              <a:spcBef>
                <a:spcPts val="185"/>
              </a:spcBef>
            </a:pP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Counseling </a:t>
            </a: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Hispanics 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800" b="1" spc="-8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Latinos</a:t>
            </a:r>
            <a:endParaRPr sz="1800">
              <a:latin typeface="Arial"/>
              <a:cs typeface="Arial"/>
            </a:endParaRPr>
          </a:p>
          <a:p>
            <a:pPr marL="12700" marR="5080" indent="13335">
              <a:lnSpc>
                <a:spcPct val="100000"/>
              </a:lnSpc>
              <a:spcBef>
                <a:spcPts val="56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“Hispanic”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“Latino”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whose cultural origins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Spain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Portugal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Western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Hemisphere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Spanish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Portuguese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coloniza-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tion.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Technically,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distinction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drawn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(literally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its former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colonies)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Latino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(which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countries ranging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Mexico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Caribbean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colonized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Portugal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 former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colonies); 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more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inclusive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(Latino),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except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other.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“Latina”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descent.</a:t>
            </a:r>
            <a:endParaRPr sz="1200">
              <a:latin typeface="Times New Roman"/>
              <a:cs typeface="Times New Roman"/>
            </a:endParaRPr>
          </a:p>
          <a:p>
            <a:pPr marL="19050" marR="15875" indent="381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race. According 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data, 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made 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total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population;  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fastest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growing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(Ennis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2011). Latinos include 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30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national origin,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generational status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United States,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status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(Padilla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Salgado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Snyder 1992;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Rodriguez-Andrew 1998).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Ennis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(2011),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United States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(excluding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0036" y="868171"/>
            <a:ext cx="285623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territories),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largest 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(63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percent),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followed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Central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(13.4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Puerto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(9.2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Cubans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(3.5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percent).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5087" y="1749044"/>
            <a:ext cx="2886075" cy="7331709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9050" marR="220979" indent="-6985">
              <a:lnSpc>
                <a:spcPct val="102699"/>
              </a:lnSpc>
              <a:spcBef>
                <a:spcPts val="5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About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Traditions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Involving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Substance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endParaRPr sz="1200">
              <a:latin typeface="Times New Roman"/>
              <a:cs typeface="Times New Roman"/>
            </a:endParaRPr>
          </a:p>
          <a:p>
            <a:pPr marL="16510" marR="145415" indent="635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 substance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signifi-  cantly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negative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Similarly,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Hadjicostandi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Cheurprakobkit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(2002)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 Latinos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prescription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dangerous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(85.7 percent),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whole 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suffer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(81.4 percent),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</a:t>
            </a:r>
            <a:endParaRPr sz="1200">
              <a:latin typeface="Times New Roman"/>
              <a:cs typeface="Times New Roman"/>
            </a:endParaRPr>
          </a:p>
          <a:p>
            <a:pPr marL="19050" marR="5524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violent crime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(74.9 percent)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violently toward 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(78.9  percent). Driving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serious substance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Latino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  <a:p>
            <a:pPr marL="16510" marR="5080" indent="9525">
              <a:lnSpc>
                <a:spcPct val="100000"/>
              </a:lnSpc>
              <a:spcBef>
                <a:spcPts val="7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Latinos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hold 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expectancies.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comparing drinking patterns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expectancies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students,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Velez-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Blasini (1997)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Puerto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partic-  ipants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 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increased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sociability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expectan-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drinking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impairment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expectancy.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Rican partici-  pants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also 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report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another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study comparing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Irish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Rican participants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 when drinking had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alcohol-related problems, whereas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Irish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88290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4097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Glassman 1999).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concluded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“losing control” 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turn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affects how 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alcohol.</a:t>
            </a:r>
            <a:endParaRPr sz="1200">
              <a:latin typeface="Times New Roman"/>
              <a:cs typeface="Times New Roman"/>
            </a:endParaRPr>
          </a:p>
          <a:p>
            <a:pPr marL="12700" marR="37465" indent="5715">
              <a:lnSpc>
                <a:spcPct val="100000"/>
              </a:lnSpc>
              <a:spcBef>
                <a:spcPts val="8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occasions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celebrations.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contrast,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solitary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discouraged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deviant.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 norms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Latinas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quite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judged much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harshly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men.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ceived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promiscuous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delinquent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meet-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(Hernandez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Amaro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Aguiar (1995)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note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emphasis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idealization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motherhood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contributes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of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Latinas.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injection drugs feel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maintain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daughters,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mothers,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partners,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members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separating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(Andrade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Estrada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women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  unrecognized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Latino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(Hadjicostandi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Cheurprakobkit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  <a:p>
            <a:pPr marL="12700" marR="55880" indent="381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disapproval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adoles-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either 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(Flores-</a:t>
            </a:r>
            <a:r>
              <a:rPr sz="1200" spc="-2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Ortiz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1994).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disapprove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 (Rodriguez-Andrew 1998).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(1990)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which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multi-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were  rarely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 members.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tal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mixed;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 correlation between parental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 alcohol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youth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(Rodriguez-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Andrew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2829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not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magnitude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Latinas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(Corbin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3409" y="1749044"/>
            <a:ext cx="2920365" cy="229362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24130" marR="5080" indent="-12065">
              <a:lnSpc>
                <a:spcPts val="1660"/>
              </a:lnSpc>
              <a:spcBef>
                <a:spcPts val="17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9050" marR="129539" indent="3175">
              <a:lnSpc>
                <a:spcPct val="100000"/>
              </a:lnSpc>
              <a:spcBef>
                <a:spcPts val="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data, 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past-month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drink-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drinking 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lower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data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showed</a:t>
            </a:r>
            <a:endParaRPr sz="1200">
              <a:latin typeface="Times New Roman"/>
              <a:cs typeface="Times New Roman"/>
            </a:endParaRPr>
          </a:p>
          <a:p>
            <a:pPr marL="20955" marR="85725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8.3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reported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month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9.2 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11.3 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884805" cy="3134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patterns, 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targeted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unravel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complexities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subgroups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(Rodriguez-Andrew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studies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show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disorder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(Caetano</a:t>
            </a:r>
            <a:endParaRPr sz="1200">
              <a:latin typeface="Times New Roman"/>
              <a:cs typeface="Times New Roman"/>
            </a:endParaRPr>
          </a:p>
          <a:p>
            <a:pPr marL="14604" marR="32384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2003),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reverse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true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(Schmidt 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Disparities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results may 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varying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efforts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criteria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(Carle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Hasin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table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Exhibit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5-2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prevalence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  use 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based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6111" y="4174239"/>
            <a:ext cx="5956300" cy="5153025"/>
            <a:chOff x="896111" y="4174239"/>
            <a:chExt cx="5956300" cy="5153025"/>
          </a:xfrm>
        </p:grpSpPr>
        <p:sp>
          <p:nvSpPr>
            <p:cNvPr id="7" name="object 7"/>
            <p:cNvSpPr/>
            <p:nvPr/>
          </p:nvSpPr>
          <p:spPr>
            <a:xfrm>
              <a:off x="902207" y="4180335"/>
              <a:ext cx="5943600" cy="5140960"/>
            </a:xfrm>
            <a:custGeom>
              <a:avLst/>
              <a:gdLst/>
              <a:ahLst/>
              <a:cxnLst/>
              <a:rect l="l" t="t" r="r" b="b"/>
              <a:pathLst>
                <a:path w="5943600" h="5140959">
                  <a:moveTo>
                    <a:pt x="5801728" y="0"/>
                  </a:moveTo>
                  <a:lnTo>
                    <a:pt x="141871" y="0"/>
                  </a:lnTo>
                  <a:lnTo>
                    <a:pt x="97032" y="7232"/>
                  </a:lnTo>
                  <a:lnTo>
                    <a:pt x="58087" y="27371"/>
                  </a:lnTo>
                  <a:lnTo>
                    <a:pt x="27375" y="58081"/>
                  </a:lnTo>
                  <a:lnTo>
                    <a:pt x="7233" y="97027"/>
                  </a:lnTo>
                  <a:lnTo>
                    <a:pt x="0" y="141871"/>
                  </a:lnTo>
                  <a:lnTo>
                    <a:pt x="0" y="4998567"/>
                  </a:lnTo>
                  <a:lnTo>
                    <a:pt x="7233" y="5043413"/>
                  </a:lnTo>
                  <a:lnTo>
                    <a:pt x="27375" y="5082361"/>
                  </a:lnTo>
                  <a:lnTo>
                    <a:pt x="58087" y="5113076"/>
                  </a:lnTo>
                  <a:lnTo>
                    <a:pt x="97032" y="5133218"/>
                  </a:lnTo>
                  <a:lnTo>
                    <a:pt x="141871" y="5140452"/>
                  </a:lnTo>
                  <a:lnTo>
                    <a:pt x="5801728" y="5140452"/>
                  </a:lnTo>
                  <a:lnTo>
                    <a:pt x="5846567" y="5133218"/>
                  </a:lnTo>
                  <a:lnTo>
                    <a:pt x="5885512" y="5113076"/>
                  </a:lnTo>
                  <a:lnTo>
                    <a:pt x="5916224" y="5082361"/>
                  </a:lnTo>
                  <a:lnTo>
                    <a:pt x="5936366" y="5043413"/>
                  </a:lnTo>
                  <a:lnTo>
                    <a:pt x="5943600" y="4998567"/>
                  </a:lnTo>
                  <a:lnTo>
                    <a:pt x="5943600" y="141871"/>
                  </a:lnTo>
                  <a:lnTo>
                    <a:pt x="5936366" y="97027"/>
                  </a:lnTo>
                  <a:lnTo>
                    <a:pt x="5916224" y="58081"/>
                  </a:lnTo>
                  <a:lnTo>
                    <a:pt x="5885512" y="27371"/>
                  </a:lnTo>
                  <a:lnTo>
                    <a:pt x="5846567" y="7232"/>
                  </a:lnTo>
                  <a:lnTo>
                    <a:pt x="580172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2207" y="4180335"/>
              <a:ext cx="5943600" cy="5140960"/>
            </a:xfrm>
            <a:custGeom>
              <a:avLst/>
              <a:gdLst/>
              <a:ahLst/>
              <a:cxnLst/>
              <a:rect l="l" t="t" r="r" b="b"/>
              <a:pathLst>
                <a:path w="5943600" h="5140959">
                  <a:moveTo>
                    <a:pt x="0" y="141871"/>
                  </a:moveTo>
                  <a:lnTo>
                    <a:pt x="7233" y="97027"/>
                  </a:lnTo>
                  <a:lnTo>
                    <a:pt x="27375" y="58081"/>
                  </a:lnTo>
                  <a:lnTo>
                    <a:pt x="58087" y="27371"/>
                  </a:lnTo>
                  <a:lnTo>
                    <a:pt x="97032" y="7232"/>
                  </a:lnTo>
                  <a:lnTo>
                    <a:pt x="141871" y="0"/>
                  </a:lnTo>
                  <a:lnTo>
                    <a:pt x="5801728" y="0"/>
                  </a:lnTo>
                  <a:lnTo>
                    <a:pt x="5846567" y="7232"/>
                  </a:lnTo>
                  <a:lnTo>
                    <a:pt x="5885512" y="27371"/>
                  </a:lnTo>
                  <a:lnTo>
                    <a:pt x="5916224" y="58081"/>
                  </a:lnTo>
                  <a:lnTo>
                    <a:pt x="5936366" y="97027"/>
                  </a:lnTo>
                  <a:lnTo>
                    <a:pt x="5943600" y="141871"/>
                  </a:lnTo>
                  <a:lnTo>
                    <a:pt x="5943600" y="4998567"/>
                  </a:lnTo>
                  <a:lnTo>
                    <a:pt x="5936366" y="5043413"/>
                  </a:lnTo>
                  <a:lnTo>
                    <a:pt x="5916224" y="5082361"/>
                  </a:lnTo>
                  <a:lnTo>
                    <a:pt x="5885512" y="5113076"/>
                  </a:lnTo>
                  <a:lnTo>
                    <a:pt x="5846567" y="5133218"/>
                  </a:lnTo>
                  <a:lnTo>
                    <a:pt x="5801728" y="5140452"/>
                  </a:lnTo>
                  <a:lnTo>
                    <a:pt x="141871" y="5140452"/>
                  </a:lnTo>
                  <a:lnTo>
                    <a:pt x="97032" y="5133218"/>
                  </a:lnTo>
                  <a:lnTo>
                    <a:pt x="58087" y="5113076"/>
                  </a:lnTo>
                  <a:lnTo>
                    <a:pt x="27375" y="5082361"/>
                  </a:lnTo>
                  <a:lnTo>
                    <a:pt x="7233" y="5043413"/>
                  </a:lnTo>
                  <a:lnTo>
                    <a:pt x="0" y="4998567"/>
                  </a:lnTo>
                  <a:lnTo>
                    <a:pt x="0" y="141871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75386" y="4233164"/>
            <a:ext cx="5786120" cy="37909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5080" indent="2540">
              <a:lnSpc>
                <a:spcPts val="1340"/>
              </a:lnSpc>
              <a:spcBef>
                <a:spcPts val="22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5-2: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Lifetime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Prevalence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Substance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Use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Disorders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According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Ethnic 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Subgroup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Immigration</a:t>
            </a:r>
            <a:r>
              <a:rPr sz="1200" b="1" spc="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Status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19556" y="4692382"/>
            <a:ext cx="5709285" cy="572135"/>
          </a:xfrm>
          <a:custGeom>
            <a:avLst/>
            <a:gdLst/>
            <a:ahLst/>
            <a:cxnLst/>
            <a:rect l="l" t="t" r="r" b="b"/>
            <a:pathLst>
              <a:path w="5709284" h="572135">
                <a:moveTo>
                  <a:pt x="1208532" y="0"/>
                </a:moveTo>
                <a:lnTo>
                  <a:pt x="0" y="0"/>
                </a:lnTo>
                <a:lnTo>
                  <a:pt x="0" y="6108"/>
                </a:lnTo>
                <a:lnTo>
                  <a:pt x="0" y="565416"/>
                </a:lnTo>
                <a:lnTo>
                  <a:pt x="0" y="571512"/>
                </a:lnTo>
                <a:lnTo>
                  <a:pt x="1208532" y="571512"/>
                </a:lnTo>
                <a:lnTo>
                  <a:pt x="1208532" y="565416"/>
                </a:lnTo>
                <a:lnTo>
                  <a:pt x="1208532" y="6108"/>
                </a:lnTo>
                <a:lnTo>
                  <a:pt x="1208532" y="0"/>
                </a:lnTo>
                <a:close/>
              </a:path>
              <a:path w="5709284" h="572135">
                <a:moveTo>
                  <a:pt x="2221992" y="6108"/>
                </a:moveTo>
                <a:lnTo>
                  <a:pt x="2221979" y="0"/>
                </a:lnTo>
                <a:lnTo>
                  <a:pt x="1214628" y="0"/>
                </a:lnTo>
                <a:lnTo>
                  <a:pt x="1214628" y="6108"/>
                </a:lnTo>
                <a:lnTo>
                  <a:pt x="1216152" y="6108"/>
                </a:lnTo>
                <a:lnTo>
                  <a:pt x="1216152" y="565416"/>
                </a:lnTo>
                <a:lnTo>
                  <a:pt x="1214628" y="565416"/>
                </a:lnTo>
                <a:lnTo>
                  <a:pt x="1214628" y="571512"/>
                </a:lnTo>
                <a:lnTo>
                  <a:pt x="2221979" y="571512"/>
                </a:lnTo>
                <a:lnTo>
                  <a:pt x="2221979" y="565416"/>
                </a:lnTo>
                <a:lnTo>
                  <a:pt x="2221992" y="6108"/>
                </a:lnTo>
                <a:close/>
              </a:path>
              <a:path w="5709284" h="572135">
                <a:moveTo>
                  <a:pt x="3081528" y="0"/>
                </a:moveTo>
                <a:lnTo>
                  <a:pt x="2228088" y="0"/>
                </a:lnTo>
                <a:lnTo>
                  <a:pt x="2228088" y="6108"/>
                </a:lnTo>
                <a:lnTo>
                  <a:pt x="2228088" y="565416"/>
                </a:lnTo>
                <a:lnTo>
                  <a:pt x="2228088" y="571512"/>
                </a:lnTo>
                <a:lnTo>
                  <a:pt x="3081528" y="571512"/>
                </a:lnTo>
                <a:lnTo>
                  <a:pt x="3081528" y="565416"/>
                </a:lnTo>
                <a:lnTo>
                  <a:pt x="3081528" y="6108"/>
                </a:lnTo>
                <a:lnTo>
                  <a:pt x="3081528" y="0"/>
                </a:lnTo>
                <a:close/>
              </a:path>
              <a:path w="5709284" h="572135">
                <a:moveTo>
                  <a:pt x="4011168" y="0"/>
                </a:moveTo>
                <a:lnTo>
                  <a:pt x="3087624" y="0"/>
                </a:lnTo>
                <a:lnTo>
                  <a:pt x="3087624" y="6108"/>
                </a:lnTo>
                <a:lnTo>
                  <a:pt x="3087624" y="565416"/>
                </a:lnTo>
                <a:lnTo>
                  <a:pt x="3087624" y="571512"/>
                </a:lnTo>
                <a:lnTo>
                  <a:pt x="4011168" y="571512"/>
                </a:lnTo>
                <a:lnTo>
                  <a:pt x="4011168" y="565416"/>
                </a:lnTo>
                <a:lnTo>
                  <a:pt x="4011168" y="6108"/>
                </a:lnTo>
                <a:lnTo>
                  <a:pt x="4011168" y="0"/>
                </a:lnTo>
                <a:close/>
              </a:path>
              <a:path w="5709284" h="572135">
                <a:moveTo>
                  <a:pt x="4736592" y="0"/>
                </a:moveTo>
                <a:lnTo>
                  <a:pt x="4017264" y="0"/>
                </a:lnTo>
                <a:lnTo>
                  <a:pt x="4017264" y="6108"/>
                </a:lnTo>
                <a:lnTo>
                  <a:pt x="4017264" y="565416"/>
                </a:lnTo>
                <a:lnTo>
                  <a:pt x="4017264" y="571512"/>
                </a:lnTo>
                <a:lnTo>
                  <a:pt x="4736592" y="571512"/>
                </a:lnTo>
                <a:lnTo>
                  <a:pt x="4736592" y="565416"/>
                </a:lnTo>
                <a:lnTo>
                  <a:pt x="4736592" y="6108"/>
                </a:lnTo>
                <a:lnTo>
                  <a:pt x="4736592" y="0"/>
                </a:lnTo>
                <a:close/>
              </a:path>
              <a:path w="5709284" h="572135">
                <a:moveTo>
                  <a:pt x="5708904" y="6108"/>
                </a:moveTo>
                <a:lnTo>
                  <a:pt x="5707380" y="6108"/>
                </a:lnTo>
                <a:lnTo>
                  <a:pt x="5707380" y="0"/>
                </a:lnTo>
                <a:lnTo>
                  <a:pt x="4742688" y="0"/>
                </a:lnTo>
                <a:lnTo>
                  <a:pt x="4742688" y="6108"/>
                </a:lnTo>
                <a:lnTo>
                  <a:pt x="4742688" y="565416"/>
                </a:lnTo>
                <a:lnTo>
                  <a:pt x="4742688" y="571512"/>
                </a:lnTo>
                <a:lnTo>
                  <a:pt x="5707380" y="571512"/>
                </a:lnTo>
                <a:lnTo>
                  <a:pt x="5707380" y="565416"/>
                </a:lnTo>
                <a:lnTo>
                  <a:pt x="5708904" y="565416"/>
                </a:lnTo>
                <a:lnTo>
                  <a:pt x="5708904" y="6108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1013460" y="4692383"/>
          <a:ext cx="5723255" cy="43059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147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34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97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296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51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7028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7151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07975" marR="308610" indent="111760">
                        <a:lnSpc>
                          <a:spcPct val="115999"/>
                        </a:lnSpc>
                      </a:pPr>
                      <a:r>
                        <a:rPr sz="1000" b="1" spc="-2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Ethnic  </a:t>
                      </a:r>
                      <a:r>
                        <a:rPr sz="1000" b="1" spc="-6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1000" b="1" spc="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up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Any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8580" marR="56515" algn="ctr">
                        <a:lnSpc>
                          <a:spcPts val="1400"/>
                        </a:lnSpc>
                        <a:spcBef>
                          <a:spcPts val="70"/>
                        </a:spcBef>
                      </a:pPr>
                      <a:r>
                        <a:rPr sz="10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Substance 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Use 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Disorder,</a:t>
                      </a:r>
                      <a:r>
                        <a:rPr sz="1000" b="1" spc="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47320" marR="141605" indent="57785">
                        <a:lnSpc>
                          <a:spcPct val="100000"/>
                        </a:lnSpc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Alcohol  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Abuse,</a:t>
                      </a:r>
                      <a:r>
                        <a:rPr sz="10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81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70485" marR="68580" indent="15240" algn="ctr">
                        <a:lnSpc>
                          <a:spcPct val="117000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Alcohol 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algn="ctr">
                        <a:lnSpc>
                          <a:spcPts val="119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80645" marR="74930" indent="134620">
                        <a:lnSpc>
                          <a:spcPct val="100000"/>
                        </a:lnSpc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Drug  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Abuse,</a:t>
                      </a:r>
                      <a:r>
                        <a:rPr sz="1000" b="1" spc="-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81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90170" marR="89535" indent="6985" algn="ctr">
                        <a:lnSpc>
                          <a:spcPct val="117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Drug 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,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algn="ctr">
                        <a:lnSpc>
                          <a:spcPts val="119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0533">
                <a:tc>
                  <a:txBody>
                    <a:bodyPr/>
                    <a:lstStyle/>
                    <a:p>
                      <a:pPr marL="64769" marR="224790" indent="-1270">
                        <a:lnSpc>
                          <a:spcPct val="99500"/>
                        </a:lnSpc>
                        <a:spcBef>
                          <a:spcPts val="60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Puerto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Ricans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(born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U.S.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mainland)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762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37592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15.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33464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7.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5.6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4.6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39116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495">
                <a:tc>
                  <a:txBody>
                    <a:bodyPr/>
                    <a:lstStyle/>
                    <a:p>
                      <a:pPr marL="64769" marR="349250" indent="-127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Puerto</a:t>
                      </a:r>
                      <a:r>
                        <a:rPr sz="1000" spc="-1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Ricans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(born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3500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Puerto</a:t>
                      </a:r>
                      <a:r>
                        <a:rPr sz="1000" spc="-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Rico)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37592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11.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33464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5.3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4.3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39116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94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Cuban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3025" marR="71755" indent="-2540">
                        <a:lnSpc>
                          <a:spcPts val="1190"/>
                        </a:lnSpc>
                        <a:spcBef>
                          <a:spcPts val="26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(born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U.S.)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37592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33464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6.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8.2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3.6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39116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102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Cuban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4769" marR="351155" indent="5715">
                        <a:lnSpc>
                          <a:spcPts val="119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spc="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spc="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41084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6.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33464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2.2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2.2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39116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3588">
                <a:tc>
                  <a:txBody>
                    <a:bodyPr/>
                    <a:lstStyle/>
                    <a:p>
                      <a:pPr marL="68580" marR="197485" indent="4445">
                        <a:lnSpc>
                          <a:spcPct val="99500"/>
                        </a:lnSpc>
                        <a:spcBef>
                          <a:spcPts val="8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Ameri-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(born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1000" spc="-9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U.S.)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37592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21.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33464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9.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7.7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5.8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39116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2705">
                <a:tc>
                  <a:txBody>
                    <a:bodyPr/>
                    <a:lstStyle/>
                    <a:p>
                      <a:pPr marL="68580" marR="64769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Ameri-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cans</a:t>
                      </a:r>
                      <a:r>
                        <a:rPr sz="1000" spc="-9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(foreign-born)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34645" algn="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2.8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2.0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91160" algn="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188">
                <a:tc>
                  <a:txBody>
                    <a:bodyPr/>
                    <a:lstStyle/>
                    <a:p>
                      <a:pPr marL="68580" marR="84455" indent="3175">
                        <a:lnSpc>
                          <a:spcPts val="1190"/>
                        </a:lnSpc>
                        <a:spcBef>
                          <a:spcPts val="125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</a:t>
                      </a:r>
                      <a:r>
                        <a:rPr sz="1000" spc="-114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(born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U.S.)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75920" algn="r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63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299720" algn="r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10.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63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5.3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63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8.4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63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91160" algn="r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63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2718">
                <a:tc>
                  <a:txBody>
                    <a:bodyPr/>
                    <a:lstStyle/>
                    <a:p>
                      <a:pPr marL="64769" marR="351155" indent="698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(foreign-</a:t>
                      </a:r>
                      <a:r>
                        <a:rPr sz="1000" spc="-2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born)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410845" algn="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34645" algn="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2.2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2.1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91160" algn="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1.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673072" y="9042907"/>
            <a:ext cx="1941830" cy="564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1496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Alegria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2008a</a:t>
            </a:r>
            <a:r>
              <a:rPr sz="1000" i="1" spc="-1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823" y="868171"/>
            <a:ext cx="2868930" cy="80111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389255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subgroup  (Alegria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4604" marR="7620" indent="381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exist.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(having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frequently,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quantities)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frequently (Caetano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Clark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also differences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entering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methamphetamine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espe-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respectively.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has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 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 during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course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do other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(Singer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1999).</a:t>
            </a:r>
            <a:endParaRPr sz="1200">
              <a:latin typeface="Times New Roman"/>
              <a:cs typeface="Times New Roman"/>
            </a:endParaRPr>
          </a:p>
          <a:p>
            <a:pPr marL="12700" marR="12700" indent="8255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linked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(Castro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Wahl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Eitle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great-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 acculturation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women,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yet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(Markides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Zemore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endParaRPr sz="1200">
              <a:latin typeface="Times New Roman"/>
              <a:cs typeface="Times New Roman"/>
            </a:endParaRPr>
          </a:p>
          <a:p>
            <a:pPr marL="17145" marR="3492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differently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“age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out”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frequent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alco-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Latinos,  drinking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peaks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39.</a:t>
            </a:r>
            <a:endParaRPr sz="1200">
              <a:latin typeface="Times New Roman"/>
              <a:cs typeface="Times New Roman"/>
            </a:endParaRPr>
          </a:p>
          <a:p>
            <a:pPr marL="14604" marR="5080" indent="63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age range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abstention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proportions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frequent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age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(Caetano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Clark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same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years of  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disorders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923" y="868171"/>
            <a:ext cx="2882900" cy="553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139065" indent="254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same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endParaRPr sz="1200">
              <a:latin typeface="Times New Roman"/>
              <a:cs typeface="Times New Roman"/>
            </a:endParaRPr>
          </a:p>
          <a:p>
            <a:pPr marL="12700" marR="48895" indent="825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youth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start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earlier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ethnic/racial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Cumulative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Monitoring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Future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eighth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graders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marijuana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grade.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youth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similar,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Latinos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highest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crack cocaine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injected heroin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Johnston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  <a:p>
            <a:pPr marL="17145" marR="20955" indent="381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vary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Latinos’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backgrounds.</a:t>
            </a:r>
            <a:endParaRPr sz="1200">
              <a:latin typeface="Times New Roman"/>
              <a:cs typeface="Times New Roman"/>
            </a:endParaRPr>
          </a:p>
          <a:p>
            <a:pPr marL="17145" marR="5080" indent="127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past-year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Mexican 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(15.3 percent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15.1 percent,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respectively)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endParaRPr sz="1200">
              <a:latin typeface="Times New Roman"/>
              <a:cs typeface="Times New Roman"/>
            </a:endParaRPr>
          </a:p>
          <a:p>
            <a:pPr marL="17145" marR="1587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South/Central 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Cuban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(9 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5.3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respectively).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Latinas, past-year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dependence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Puerto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(6.4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percent)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Mexican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(2.1 percent),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Cuban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(1.6  percent),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South/Central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(0.8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percent)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(Caetano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6523735"/>
            <a:ext cx="2847975" cy="247650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8415" marR="702310" indent="4445">
              <a:lnSpc>
                <a:spcPts val="1660"/>
              </a:lnSpc>
              <a:spcBef>
                <a:spcPts val="17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Mental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Co-Occurring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5240" marR="119380" indent="1270">
              <a:lnSpc>
                <a:spcPct val="100000"/>
              </a:lnSpc>
              <a:spcBef>
                <a:spcPts val="6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higher 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dropout (Amodeo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diagnostic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sug-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gesting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underreported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overreported.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Minsky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(2003)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site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Jersey,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overdiagnosed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Latinas,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symptoms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68295" cy="48825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63830" indent="-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ignored.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CODs, 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preceded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time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(Vega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Overall, 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(Alegria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Vega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indicate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magnitude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decreasing;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1.2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had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year,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(0.9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percent;</a:t>
            </a:r>
            <a:endParaRPr sz="1200">
              <a:latin typeface="Times New Roman"/>
              <a:cs typeface="Times New Roman"/>
            </a:endParaRPr>
          </a:p>
          <a:p>
            <a:pPr marL="12700" marR="12700" indent="1905">
              <a:lnSpc>
                <a:spcPct val="100000"/>
              </a:lnSpc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symptoms co-occurring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diagnosis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evaluated,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had 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slightly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co-occurrence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(3.4  percent)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(3.3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percent;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subgroup (Alegria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confounding,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inconsistent,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(Alegria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415" y="5855870"/>
            <a:ext cx="2831465" cy="319722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3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 Patterns</a:t>
            </a:r>
            <a:endParaRPr sz="1400">
              <a:latin typeface="Arial"/>
              <a:cs typeface="Arial"/>
            </a:endParaRPr>
          </a:p>
          <a:p>
            <a:pPr marL="12700" marR="5080" indent="2540">
              <a:lnSpc>
                <a:spcPct val="100000"/>
              </a:lnSpc>
              <a:spcBef>
                <a:spcPts val="1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entry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clude,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limited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Spanish-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speaking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providers,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English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proficiency,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financial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constraints,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losing custody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  while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 providers,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(Alegria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5875" marR="88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Mora 2002).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nos 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had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a program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endParaRPr sz="1200">
              <a:latin typeface="Times New Roman"/>
              <a:cs typeface="Times New Roman"/>
            </a:endParaRPr>
          </a:p>
          <a:p>
            <a:pPr marL="12700" marR="42545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type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because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openings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wished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attend,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8671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8415" indent="63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twice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state the former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four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state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make such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statements.</a:t>
            </a:r>
            <a:endParaRPr sz="1200">
              <a:latin typeface="Times New Roman"/>
              <a:cs typeface="Times New Roman"/>
            </a:endParaRPr>
          </a:p>
          <a:p>
            <a:pPr marL="12700" marR="50165" indent="381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problem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prohibiting participa-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insurance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coverage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SAMHSA’s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lacked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insurance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coverage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pay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compared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29.5 percent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33.5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  <a:p>
            <a:pPr marL="12700" marR="5080" indent="190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surveys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-identified  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either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logistical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barriers, 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funds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unable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obtain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(Schmidt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</a:t>
            </a:r>
            <a:endParaRPr sz="1200">
              <a:latin typeface="Times New Roman"/>
              <a:cs typeface="Times New Roman"/>
            </a:endParaRPr>
          </a:p>
          <a:p>
            <a:pPr marL="15240" marR="28575" indent="3810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(Hser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2700" marR="95250" indent="19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1998;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Perron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2009;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Schmidt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2006).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enter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younger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either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(Marsh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treatment-seeking  patterns 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 heroin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participate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methadone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main-tenance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enter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less-effective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detoxification programs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Dominicans,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2700" marR="25400" indent="190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(Reynoso-Vallejo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could 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Ricans,  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options.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28100" y="435355"/>
            <a:ext cx="11499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Executive</a:t>
            </a:r>
            <a:r>
              <a:rPr sz="1000" spc="-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Summary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79725" cy="608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9370" indent="10160">
              <a:lnSpc>
                <a:spcPct val="100000"/>
              </a:lnSpc>
              <a:spcBef>
                <a:spcPts val="100"/>
              </a:spcBef>
            </a:pP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constitutes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identity?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 identity,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simplest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terms,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 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larger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individual traits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attrib-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 ethnicity, language, life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events,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  geographic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environmental influ-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Thus, 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uals will possess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exactly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group(s).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static;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develop, evolve,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change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cycle.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planning,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cross-cutting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shape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including,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not limited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kinships,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immigra-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migration.</a:t>
            </a:r>
            <a:endParaRPr sz="1200">
              <a:latin typeface="Times New Roman"/>
              <a:cs typeface="Times New Roman"/>
            </a:endParaRPr>
          </a:p>
          <a:p>
            <a:pPr marL="12700" marR="134620" indent="10160">
              <a:lnSpc>
                <a:spcPct val="100000"/>
              </a:lnSpc>
              <a:spcBef>
                <a:spcPts val="790"/>
              </a:spcBef>
            </a:pP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assumptions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foun- 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TIP?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assumptions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upon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structure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6923023"/>
            <a:ext cx="2872105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8760" marR="89535" indent="-226695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necessary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appreciate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dy-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namics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 clients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effectively.</a:t>
            </a:r>
            <a:endParaRPr sz="1200">
              <a:latin typeface="Times New Roman"/>
              <a:cs typeface="Times New Roman"/>
            </a:endParaRPr>
          </a:p>
          <a:p>
            <a:pPr marL="238760" marR="38735" indent="-226695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improves therapeutic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deci-  sionmaking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offers alternative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a treatment 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firm-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supporting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868171"/>
            <a:ext cx="2861310" cy="295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8760" marR="15240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adequate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allocation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sustaining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staff.</a:t>
            </a:r>
            <a:endParaRPr sz="1200">
              <a:latin typeface="Times New Roman"/>
              <a:cs typeface="Times New Roman"/>
            </a:endParaRPr>
          </a:p>
          <a:p>
            <a:pPr marL="241300" marR="42545" indent="-228600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Advocating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agency,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staff.</a:t>
            </a:r>
            <a:endParaRPr sz="1200">
              <a:latin typeface="Times New Roman"/>
              <a:cs typeface="Times New Roman"/>
            </a:endParaRPr>
          </a:p>
          <a:p>
            <a:pPr marL="241300" marR="19685" indent="-228600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Achieving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requires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ethnically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underserved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implementa-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activities.</a:t>
            </a:r>
            <a:endParaRPr sz="1200">
              <a:latin typeface="Times New Roman"/>
              <a:cs typeface="Times New Roman"/>
            </a:endParaRPr>
          </a:p>
          <a:p>
            <a:pPr marL="239395" marR="5080" indent="-227329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Consideration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 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recovery.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3551" y="3964940"/>
            <a:ext cx="2884170" cy="504888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363220">
              <a:lnSpc>
                <a:spcPct val="99200"/>
              </a:lnSpc>
              <a:spcBef>
                <a:spcPts val="114"/>
              </a:spcBef>
            </a:pP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Core Competencies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for 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Counselors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Other 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Clinical</a:t>
            </a:r>
            <a:r>
              <a:rPr sz="1800" b="1" spc="-8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Staff</a:t>
            </a:r>
            <a:endParaRPr sz="1800">
              <a:latin typeface="Arial"/>
              <a:cs typeface="Arial"/>
            </a:endParaRPr>
          </a:p>
          <a:p>
            <a:pPr marL="13970" marR="89535" indent="8255">
              <a:lnSpc>
                <a:spcPct val="100000"/>
              </a:lnSpc>
              <a:spcBef>
                <a:spcPts val="6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discrete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base;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practitioner.</a:t>
            </a:r>
            <a:endParaRPr sz="1200">
              <a:latin typeface="Times New Roman"/>
              <a:cs typeface="Times New Roman"/>
            </a:endParaRPr>
          </a:p>
          <a:p>
            <a:pPr marL="14604" marR="5080" indent="76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acknowledge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Moreover,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strive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 affect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ability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clients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cultures.</a:t>
            </a:r>
            <a:endParaRPr sz="1200">
              <a:latin typeface="Times New Roman"/>
              <a:cs typeface="Times New Roman"/>
            </a:endParaRPr>
          </a:p>
          <a:p>
            <a:pPr marL="13970" marR="32384" indent="8255">
              <a:lnSpc>
                <a:spcPct val="100000"/>
              </a:lnSpc>
              <a:spcBef>
                <a:spcPts val="7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begin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heritage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clinical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worldview,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uncovering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shape their per-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addition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possess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887971" y="9430004"/>
            <a:ext cx="2095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5087" y="889508"/>
            <a:ext cx="2890520" cy="806450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5875" marR="534670" indent="-3810">
              <a:lnSpc>
                <a:spcPts val="1670"/>
              </a:lnSpc>
              <a:spcBef>
                <a:spcPts val="16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and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Attitudes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About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endParaRPr sz="1400">
              <a:latin typeface="Arial"/>
              <a:cs typeface="Arial"/>
            </a:endParaRPr>
          </a:p>
          <a:p>
            <a:pPr marL="16510" marR="6350" indent="5080">
              <a:lnSpc>
                <a:spcPct val="100000"/>
              </a:lnSpc>
              <a:spcBef>
                <a:spcPts val="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regular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quality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afford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help-seeking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Mexicans  dwelling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Rogers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2010).  DeNavas-Walt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(2006)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insurance  (32.7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uninsured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</a:t>
            </a:r>
            <a:endParaRPr sz="1200">
              <a:latin typeface="Times New Roman"/>
              <a:cs typeface="Times New Roman"/>
            </a:endParaRPr>
          </a:p>
          <a:p>
            <a:pPr marL="16510" marR="17780" indent="190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either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non-Latino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(11.3 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uninsured)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(19.6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uninsured). 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regular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conventional 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(Schiller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6510" marR="36195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obstacle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(Vega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Murguia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(2000) identified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barriers,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acculturation,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 profi-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ciency,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accessibility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procedures; 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 medical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serious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illnesses.</a:t>
            </a:r>
            <a:endParaRPr sz="1200">
              <a:latin typeface="Times New Roman"/>
              <a:cs typeface="Times New Roman"/>
            </a:endParaRPr>
          </a:p>
          <a:p>
            <a:pPr marL="19050" marR="12065" indent="190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unfavorable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(Brower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did 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Latinos</a:t>
            </a:r>
            <a:endParaRPr sz="1200">
              <a:latin typeface="Times New Roman"/>
              <a:cs typeface="Times New Roman"/>
            </a:endParaRPr>
          </a:p>
          <a:p>
            <a:pPr marL="19050" marR="5080" indent="-317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likely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(Hser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8163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Schmidt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 Latinos 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satisfaction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2700" marR="20320" indent="50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dissatisfied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(Tonigan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694" y="2663444"/>
            <a:ext cx="2875280" cy="641731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3970" marR="107315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Issues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Considerations</a:t>
            </a:r>
            <a:endParaRPr sz="1400">
              <a:latin typeface="Arial"/>
              <a:cs typeface="Arial"/>
            </a:endParaRPr>
          </a:p>
          <a:p>
            <a:pPr marL="13970" marR="30480" indent="6985">
              <a:lnSpc>
                <a:spcPct val="100000"/>
              </a:lnSpc>
              <a:spcBef>
                <a:spcPts val="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charac-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teristics,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worldview,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of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orientation,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personality traits.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alliance 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Foremost,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importance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of—and  integrate 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counseling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style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ap-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proach—expressions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clients’families,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warmth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person-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alismo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Ishikawa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2010).</a:t>
            </a:r>
            <a:endParaRPr sz="1200">
              <a:latin typeface="Times New Roman"/>
              <a:cs typeface="Times New Roman"/>
            </a:endParaRPr>
          </a:p>
          <a:p>
            <a:pPr marL="12700" marR="5080" indent="10795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educated 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attributes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interpretation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view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structured; thus,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interpreting the client 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keeping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strict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schedules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appointment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adopt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scheduling 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(Alvarez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Ruiz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 advise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 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aim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arriving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appointment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session.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selors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framing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noncompli-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resistance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anger.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7274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8740" indent="1905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often,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instead,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pelea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nonga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(relaxed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fight)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misunderstood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respeto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(respect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encompasses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duty)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counselor’s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authority  (Barón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Medina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4604" marR="8890" indent="127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Unfortunately,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continue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hindrance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rather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 strength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(Quintero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 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Latinas,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endorsement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possibly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harmful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endParaRPr sz="1200">
              <a:latin typeface="Times New Roman"/>
              <a:cs typeface="Times New Roman"/>
            </a:endParaRPr>
          </a:p>
          <a:p>
            <a:pPr marL="12700" marR="23495" indent="190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into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provide(Mora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transformative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phasized: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perseverance,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flexibility,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(Gloria 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Peregoy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Respecting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women’s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choices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empowerment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pursue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choices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guilt,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discrimination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(Mora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 reinvigorating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positivity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while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maintaining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roles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(Gloria 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Peregoy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1996).</a:t>
            </a:r>
            <a:endParaRPr sz="1200">
              <a:latin typeface="Times New Roman"/>
              <a:cs typeface="Times New Roman"/>
            </a:endParaRPr>
          </a:p>
          <a:p>
            <a:pPr marL="12700" marR="40005" indent="1905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dropout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(Amaro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should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retention 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out-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retention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Latinos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similar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popu-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(Amodeo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better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retention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Latinos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(Hohman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Galt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Research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favorable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12-month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follow-up when 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ethnically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matched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88615" cy="7198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61594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(Field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Caetano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2010). Available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highlight four main themes sur-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rounding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counseling 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grammatic strategies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Latinos,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follows.</a:t>
            </a:r>
            <a:endParaRPr sz="1200">
              <a:latin typeface="Times New Roman"/>
              <a:cs typeface="Times New Roman"/>
            </a:endParaRPr>
          </a:p>
          <a:p>
            <a:pPr marL="12700" marR="81280" indent="1905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Socializing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components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services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(Organista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  <a:p>
            <a:pPr marL="12700" marR="5080" indent="4445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Reassurance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Regardless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 confidentiality.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undocumented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fearful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discovered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Citizenship  and Immigration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subsequently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deported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countries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(Ramos-Sanchez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  <a:p>
            <a:pPr marL="12700" marR="13335" indent="8255">
              <a:lnSpc>
                <a:spcPct val="100000"/>
              </a:lnSpc>
              <a:spcBef>
                <a:spcPts val="80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gen-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der: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sistent findings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How-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alone appears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ethnicities (Fiorentine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Hillh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ouse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1999).</a:t>
            </a:r>
            <a:endParaRPr sz="1200">
              <a:latin typeface="Times New Roman"/>
              <a:cs typeface="Times New Roman"/>
            </a:endParaRPr>
          </a:p>
          <a:p>
            <a:pPr marL="12700" marR="61594" indent="825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Client–program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matching: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ethnicity-specific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Takeuchi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(1995)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68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Mexican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returned  after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session 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97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cent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programs where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4515" y="8189468"/>
            <a:ext cx="2788285" cy="83058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 marR="407670">
              <a:lnSpc>
                <a:spcPts val="1670"/>
              </a:lnSpc>
              <a:spcBef>
                <a:spcPts val="16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Theoretical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Approaches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Interventions</a:t>
            </a:r>
            <a:endParaRPr sz="1400">
              <a:latin typeface="Arial"/>
              <a:cs typeface="Arial"/>
            </a:endParaRPr>
          </a:p>
          <a:p>
            <a:pPr marL="15875" marR="5080" indent="6985">
              <a:lnSpc>
                <a:spcPct val="100000"/>
              </a:lnSpc>
              <a:spcBef>
                <a:spcPts val="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Overall, research evaluating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adoption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promising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evidence-based practices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81630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Latinos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scarce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(Carvajal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 empirical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CBT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specifical-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quite limited. Still, a 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authors recommend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CBT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oriented,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didactic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(Alvarez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Ruiz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Muñoz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CBT’s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didactic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component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educate Latinos 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frame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shameful)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Organista’s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(2006)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CBT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Latinos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suggests</a:t>
            </a:r>
            <a:endParaRPr sz="1200">
              <a:latin typeface="Times New Roman"/>
              <a:cs typeface="Times New Roman"/>
            </a:endParaRPr>
          </a:p>
          <a:p>
            <a:pPr marL="14604" marR="193675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always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endParaRPr sz="1200">
              <a:latin typeface="Times New Roman"/>
              <a:cs typeface="Times New Roman"/>
            </a:endParaRPr>
          </a:p>
          <a:p>
            <a:pPr marL="12700" marR="22225" indent="1206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contin-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viewing; 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Amaro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(2006)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interventions. Methadone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maintenance,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 long-term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 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drugs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opioid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33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cohort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died before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22-year longitudinal study  concluded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(Goldstein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Herrera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1995).</a:t>
            </a:r>
            <a:endParaRPr sz="1200">
              <a:latin typeface="Times New Roman"/>
              <a:cs typeface="Times New Roman"/>
            </a:endParaRPr>
          </a:p>
          <a:p>
            <a:pPr marL="12700" marR="34925" indent="635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Latino 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 mapping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(visual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diagrams,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fill-in-the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blank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graph-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client-generated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visual maps),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opioid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attendance,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higher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methadone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maintenance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(Dansereau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1996;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Dansereau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Simp-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Jani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leagues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(2009).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923" y="870622"/>
            <a:ext cx="2882265" cy="8227059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254"/>
              </a:spcBef>
            </a:pP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Family</a:t>
            </a:r>
            <a:r>
              <a:rPr sz="1300" b="1" i="1" spc="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2700" marR="5080" indent="7620">
              <a:lnSpc>
                <a:spcPct val="100000"/>
              </a:lnSpc>
              <a:spcBef>
                <a:spcPts val="15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recommended for  treating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(Amaro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Barón 2000;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Hernandez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little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ating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family 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(Liddle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thera-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(Santisteban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1997;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Santisteban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Szapocznik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prove psychological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functioning 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youth.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familismo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valuing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protecting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specting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elderly,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preserving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consulting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another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before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decisions.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highlighted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study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consider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poten-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tially pivotal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support-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are 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obligation 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helping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ders. Even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mental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varies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cohesion,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(Alegria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Reynoso-Vallejo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(2008)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concluded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 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homelessness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countries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inject-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stem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tolerance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injec-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endParaRPr sz="1200">
              <a:latin typeface="Times New Roman"/>
              <a:cs typeface="Times New Roman"/>
            </a:endParaRPr>
          </a:p>
          <a:p>
            <a:pPr marL="15240" marR="54610" indent="4445">
              <a:lnSpc>
                <a:spcPct val="100000"/>
              </a:lnSpc>
              <a:spcBef>
                <a:spcPts val="79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understand-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easy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simply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label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judge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families’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enabling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codependent.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Instead,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move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away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labeling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 help-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9173" y="5702300"/>
            <a:ext cx="2853055" cy="3293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35" marR="48260" indent="127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member’s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handle it.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box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guidelines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980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Group</a:t>
            </a:r>
            <a:r>
              <a:rPr sz="1300" b="1" i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2700" marR="5080" indent="6350">
              <a:lnSpc>
                <a:spcPct val="100000"/>
              </a:lnSpc>
              <a:spcBef>
                <a:spcPts val="1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Little 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Latinos’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in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States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significantly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 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(Nadeem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Paniagua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Latino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emphasize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problem-focused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approach. 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allow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learn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func-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representative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5273" y="5702300"/>
            <a:ext cx="2879090" cy="3293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0795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Otherwise,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oppressive.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consisting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mostly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responsibil-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loyalty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preferences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so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Spanish-speaking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made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needed.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  <a:spcBef>
                <a:spcPts val="980"/>
              </a:spcBef>
            </a:pP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Mutual-help</a:t>
            </a:r>
            <a:r>
              <a:rPr sz="1300" b="1" i="1" spc="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groups</a:t>
            </a:r>
            <a:endParaRPr sz="1300">
              <a:latin typeface="Arial"/>
              <a:cs typeface="Arial"/>
            </a:endParaRPr>
          </a:p>
          <a:p>
            <a:pPr marL="12700" marR="5080" indent="5715">
              <a:lnSpc>
                <a:spcPct val="100000"/>
              </a:lnSpc>
              <a:spcBef>
                <a:spcPts val="1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Findings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usefulness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inconsistent.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Member-  ship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AA 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 comprise about 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AA membership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(AAWS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inpatient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(Arroyo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1998).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908303" y="908297"/>
            <a:ext cx="5956300" cy="4729480"/>
            <a:chOff x="908303" y="908297"/>
            <a:chExt cx="5956300" cy="4729480"/>
          </a:xfrm>
        </p:grpSpPr>
        <p:sp>
          <p:nvSpPr>
            <p:cNvPr id="5" name="object 5"/>
            <p:cNvSpPr/>
            <p:nvPr/>
          </p:nvSpPr>
          <p:spPr>
            <a:xfrm>
              <a:off x="914399" y="914393"/>
              <a:ext cx="5943600" cy="4716780"/>
            </a:xfrm>
            <a:custGeom>
              <a:avLst/>
              <a:gdLst/>
              <a:ahLst/>
              <a:cxnLst/>
              <a:rect l="l" t="t" r="r" b="b"/>
              <a:pathLst>
                <a:path w="5943600" h="4716780">
                  <a:moveTo>
                    <a:pt x="5813412" y="0"/>
                  </a:moveTo>
                  <a:lnTo>
                    <a:pt x="130187" y="0"/>
                  </a:lnTo>
                  <a:lnTo>
                    <a:pt x="79509" y="10231"/>
                  </a:lnTo>
                  <a:lnTo>
                    <a:pt x="38128" y="38133"/>
                  </a:lnTo>
                  <a:lnTo>
                    <a:pt x="10229" y="79515"/>
                  </a:lnTo>
                  <a:lnTo>
                    <a:pt x="0" y="130187"/>
                  </a:lnTo>
                  <a:lnTo>
                    <a:pt x="0" y="4586605"/>
                  </a:lnTo>
                  <a:lnTo>
                    <a:pt x="10229" y="4637275"/>
                  </a:lnTo>
                  <a:lnTo>
                    <a:pt x="38128" y="4678653"/>
                  </a:lnTo>
                  <a:lnTo>
                    <a:pt x="79509" y="4706550"/>
                  </a:lnTo>
                  <a:lnTo>
                    <a:pt x="130187" y="4716780"/>
                  </a:lnTo>
                  <a:lnTo>
                    <a:pt x="5813412" y="4716780"/>
                  </a:lnTo>
                  <a:lnTo>
                    <a:pt x="5864090" y="4706550"/>
                  </a:lnTo>
                  <a:lnTo>
                    <a:pt x="5905471" y="4678653"/>
                  </a:lnTo>
                  <a:lnTo>
                    <a:pt x="5933370" y="4637275"/>
                  </a:lnTo>
                  <a:lnTo>
                    <a:pt x="5943600" y="4586605"/>
                  </a:lnTo>
                  <a:lnTo>
                    <a:pt x="5943600" y="130187"/>
                  </a:lnTo>
                  <a:lnTo>
                    <a:pt x="5933370" y="79515"/>
                  </a:lnTo>
                  <a:lnTo>
                    <a:pt x="5905471" y="38133"/>
                  </a:lnTo>
                  <a:lnTo>
                    <a:pt x="5864090" y="10231"/>
                  </a:lnTo>
                  <a:lnTo>
                    <a:pt x="5813412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14399" y="914393"/>
              <a:ext cx="5943600" cy="4716780"/>
            </a:xfrm>
            <a:custGeom>
              <a:avLst/>
              <a:gdLst/>
              <a:ahLst/>
              <a:cxnLst/>
              <a:rect l="l" t="t" r="r" b="b"/>
              <a:pathLst>
                <a:path w="5943600" h="4716780">
                  <a:moveTo>
                    <a:pt x="0" y="130187"/>
                  </a:moveTo>
                  <a:lnTo>
                    <a:pt x="10229" y="79515"/>
                  </a:lnTo>
                  <a:lnTo>
                    <a:pt x="38128" y="38133"/>
                  </a:lnTo>
                  <a:lnTo>
                    <a:pt x="79509" y="10231"/>
                  </a:lnTo>
                  <a:lnTo>
                    <a:pt x="130187" y="0"/>
                  </a:lnTo>
                  <a:lnTo>
                    <a:pt x="5813412" y="0"/>
                  </a:lnTo>
                  <a:lnTo>
                    <a:pt x="5864090" y="10231"/>
                  </a:lnTo>
                  <a:lnTo>
                    <a:pt x="5905471" y="38133"/>
                  </a:lnTo>
                  <a:lnTo>
                    <a:pt x="5933370" y="79515"/>
                  </a:lnTo>
                  <a:lnTo>
                    <a:pt x="5943600" y="130187"/>
                  </a:lnTo>
                  <a:lnTo>
                    <a:pt x="5943600" y="4586605"/>
                  </a:lnTo>
                  <a:lnTo>
                    <a:pt x="5933370" y="4637275"/>
                  </a:lnTo>
                  <a:lnTo>
                    <a:pt x="5905471" y="4678653"/>
                  </a:lnTo>
                  <a:lnTo>
                    <a:pt x="5864090" y="4706550"/>
                  </a:lnTo>
                  <a:lnTo>
                    <a:pt x="5813412" y="4716780"/>
                  </a:lnTo>
                  <a:lnTo>
                    <a:pt x="130187" y="4716780"/>
                  </a:lnTo>
                  <a:lnTo>
                    <a:pt x="79509" y="4706550"/>
                  </a:lnTo>
                  <a:lnTo>
                    <a:pt x="38128" y="4678653"/>
                  </a:lnTo>
                  <a:lnTo>
                    <a:pt x="10229" y="4637275"/>
                  </a:lnTo>
                  <a:lnTo>
                    <a:pt x="0" y="4586605"/>
                  </a:lnTo>
                  <a:lnTo>
                    <a:pt x="0" y="130187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901700" y="435355"/>
            <a:ext cx="5867400" cy="50806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Arial"/>
              <a:cs typeface="Arial"/>
            </a:endParaRPr>
          </a:p>
          <a:p>
            <a:pPr marL="99695">
              <a:lnSpc>
                <a:spcPct val="100000"/>
              </a:lnSpc>
            </a:pP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Case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Study: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Puerto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Rican</a:t>
            </a:r>
            <a:r>
              <a:rPr sz="12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Client</a:t>
            </a:r>
            <a:endParaRPr sz="1200">
              <a:latin typeface="Arial"/>
              <a:cs typeface="Arial"/>
            </a:endParaRPr>
          </a:p>
          <a:p>
            <a:pPr marL="99695" marR="63500" indent="4445">
              <a:lnSpc>
                <a:spcPct val="99800"/>
              </a:lnSpc>
              <a:spcBef>
                <a:spcPts val="79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Anna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27-year-old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woman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born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York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self-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identifies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Puerto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Rican.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12th-grade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unemployed,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lives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parents, her 4 -year-old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daughter,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nephew.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Anna 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separated 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partner,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daughter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father.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entered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result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feeling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depressed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since 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partner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physically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assaulted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because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refused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heroin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 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sparked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separation).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states, “ I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want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clean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take care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my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family.”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intake,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just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undergone detoxification</a:t>
            </a:r>
            <a:r>
              <a:rPr sz="1000" spc="2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stopped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 alcohol,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crack cocaine,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heroin.</a:t>
            </a:r>
            <a:endParaRPr sz="1000">
              <a:latin typeface="Arial"/>
              <a:cs typeface="Arial"/>
            </a:endParaRPr>
          </a:p>
          <a:p>
            <a:pPr marL="95250" marR="45720" indent="8890">
              <a:lnSpc>
                <a:spcPct val="100000"/>
              </a:lnSpc>
              <a:spcBef>
                <a:spcPts val="81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Anna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she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feels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guilty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way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caused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neglect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family.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She 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having serious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mother, who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critical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believes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because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structure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home.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describes 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father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very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figure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she enjoys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time. 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father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stopped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drinking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9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years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before 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very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supportive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abstinence. 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willing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any way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very sick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lately 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diagnosed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prostate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cancer.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 never received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drinking problem,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believes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Anna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</a:t>
            </a:r>
            <a:r>
              <a:rPr sz="1000" spc="2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</a:t>
            </a:r>
            <a:endParaRPr sz="1000">
              <a:latin typeface="Arial"/>
              <a:cs typeface="Arial"/>
            </a:endParaRPr>
          </a:p>
          <a:p>
            <a:pPr marL="97790" marR="209550" indent="1905">
              <a:lnSpc>
                <a:spcPct val="99500"/>
              </a:lnSpc>
              <a:spcBef>
                <a:spcPts val="10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stop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just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did.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she describes 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situation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treatment,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Anna ’s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vergüenza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(shame)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sense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hopelessness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evident.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fears her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father’s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death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subsequent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rejection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helping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out.</a:t>
            </a:r>
            <a:endParaRPr sz="1000">
              <a:latin typeface="Arial"/>
              <a:cs typeface="Arial"/>
            </a:endParaRPr>
          </a:p>
          <a:p>
            <a:pPr marL="99695" marR="5080" indent="4445">
              <a:lnSpc>
                <a:spcPct val="100000"/>
              </a:lnSpc>
              <a:spcBef>
                <a:spcPts val="81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Anna’s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includes family therapy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restructure communication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patterns,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rules,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tions,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roles.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sessions,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either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both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participate, depending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father’s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physical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condition.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Initially, her parents displayed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tend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ency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prob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lems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past,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counselor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directed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changes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needed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Anna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members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rally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strengths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while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clarifying perceptions,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feelings,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will help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function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unit.</a:t>
            </a:r>
            <a:endParaRPr sz="1000">
              <a:latin typeface="Arial"/>
              <a:cs typeface="Arial"/>
            </a:endParaRPr>
          </a:p>
          <a:p>
            <a:pPr marL="102235" marR="100330" indent="1905">
              <a:lnSpc>
                <a:spcPct val="100000"/>
              </a:lnSpc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Anna’s counselor recognizes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context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reliance on her family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aid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recovery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her family,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Anna,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used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</a:t>
            </a:r>
            <a:r>
              <a:rPr sz="1000" spc="2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system.</a:t>
            </a:r>
            <a:endParaRPr sz="1000">
              <a:latin typeface="Arial"/>
              <a:cs typeface="Arial"/>
            </a:endParaRPr>
          </a:p>
          <a:p>
            <a:pPr marL="95250">
              <a:lnSpc>
                <a:spcPct val="100000"/>
              </a:lnSpc>
              <a:spcBef>
                <a:spcPts val="600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Medina 2001.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Adapted with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permission.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2856" y="9430415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1539" y="903728"/>
            <a:ext cx="2874645" cy="4663440"/>
            <a:chOff x="891539" y="903728"/>
            <a:chExt cx="2874645" cy="4663440"/>
          </a:xfrm>
        </p:grpSpPr>
        <p:sp>
          <p:nvSpPr>
            <p:cNvPr id="4" name="object 4"/>
            <p:cNvSpPr/>
            <p:nvPr/>
          </p:nvSpPr>
          <p:spPr>
            <a:xfrm>
              <a:off x="897635" y="909824"/>
              <a:ext cx="2862580" cy="4651375"/>
            </a:xfrm>
            <a:custGeom>
              <a:avLst/>
              <a:gdLst/>
              <a:ahLst/>
              <a:cxnLst/>
              <a:rect l="l" t="t" r="r" b="b"/>
              <a:pathLst>
                <a:path w="2862579" h="4651375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4572266"/>
                  </a:lnTo>
                  <a:lnTo>
                    <a:pt x="6208" y="4603011"/>
                  </a:lnTo>
                  <a:lnTo>
                    <a:pt x="23137" y="4628116"/>
                  </a:lnTo>
                  <a:lnTo>
                    <a:pt x="48247" y="4645041"/>
                  </a:lnTo>
                  <a:lnTo>
                    <a:pt x="78994" y="4651248"/>
                  </a:lnTo>
                  <a:lnTo>
                    <a:pt x="2783078" y="4651248"/>
                  </a:lnTo>
                  <a:lnTo>
                    <a:pt x="2813824" y="4645041"/>
                  </a:lnTo>
                  <a:lnTo>
                    <a:pt x="2838934" y="4628116"/>
                  </a:lnTo>
                  <a:lnTo>
                    <a:pt x="2855863" y="4603011"/>
                  </a:lnTo>
                  <a:lnTo>
                    <a:pt x="2862072" y="4572266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97635" y="909824"/>
              <a:ext cx="2862580" cy="4651375"/>
            </a:xfrm>
            <a:custGeom>
              <a:avLst/>
              <a:gdLst/>
              <a:ahLst/>
              <a:cxnLst/>
              <a:rect l="l" t="t" r="r" b="b"/>
              <a:pathLst>
                <a:path w="2862579" h="4651375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4572266"/>
                  </a:lnTo>
                  <a:lnTo>
                    <a:pt x="2855863" y="4603011"/>
                  </a:lnTo>
                  <a:lnTo>
                    <a:pt x="2838934" y="4628116"/>
                  </a:lnTo>
                  <a:lnTo>
                    <a:pt x="2813824" y="4645041"/>
                  </a:lnTo>
                  <a:lnTo>
                    <a:pt x="2783078" y="4651248"/>
                  </a:lnTo>
                  <a:lnTo>
                    <a:pt x="78994" y="4651248"/>
                  </a:lnTo>
                  <a:lnTo>
                    <a:pt x="48247" y="4645041"/>
                  </a:lnTo>
                  <a:lnTo>
                    <a:pt x="23137" y="4628116"/>
                  </a:lnTo>
                  <a:lnTo>
                    <a:pt x="6208" y="4603011"/>
                  </a:lnTo>
                  <a:lnTo>
                    <a:pt x="0" y="4572266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59611" y="944371"/>
            <a:ext cx="2731135" cy="38100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5080">
              <a:lnSpc>
                <a:spcPts val="1360"/>
              </a:lnSpc>
              <a:spcBef>
                <a:spcPts val="21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Family</a:t>
            </a:r>
            <a:r>
              <a:rPr sz="1200" b="1" spc="-15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Therapy 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Guidelines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Latino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Families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59105" y="1400048"/>
            <a:ext cx="2661920" cy="36817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6854" indent="-22479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36854" algn="l"/>
                <a:tab pos="23749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bilingual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services.</a:t>
            </a:r>
            <a:endParaRPr sz="1000">
              <a:latin typeface="Arial"/>
              <a:cs typeface="Arial"/>
            </a:endParaRPr>
          </a:p>
          <a:p>
            <a:pPr marL="246379" marR="5080" indent="-233679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therapy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primary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method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treatment.</a:t>
            </a:r>
            <a:endParaRPr sz="1000">
              <a:latin typeface="Arial"/>
              <a:cs typeface="Arial"/>
            </a:endParaRPr>
          </a:p>
          <a:p>
            <a:pPr marL="241300" marR="108585" indent="-228600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Assess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acculturation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member.</a:t>
            </a:r>
            <a:endParaRPr sz="1000">
              <a:latin typeface="Arial"/>
              <a:cs typeface="Arial"/>
            </a:endParaRPr>
          </a:p>
          <a:p>
            <a:pPr marL="245110" marR="78105" indent="-23241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Determine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family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belief in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traditional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complementary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healing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practices;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integrate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appropriate.</a:t>
            </a:r>
            <a:endParaRPr sz="1000">
              <a:latin typeface="Arial"/>
              <a:cs typeface="Arial"/>
            </a:endParaRPr>
          </a:p>
          <a:p>
            <a:pPr marL="241300" marR="132715" indent="-22860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Discuss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beliefs, history,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standard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 be-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241300" marR="19685" indent="-228600">
              <a:lnSpc>
                <a:spcPct val="100000"/>
              </a:lnSpc>
              <a:buFont typeface="Symbol"/>
              <a:buChar char=""/>
              <a:tabLst>
                <a:tab pos="236854" algn="l"/>
                <a:tab pos="23749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Explore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migration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immigration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ences,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appropriate.</a:t>
            </a:r>
            <a:endParaRPr sz="1000">
              <a:latin typeface="Arial"/>
              <a:cs typeface="Arial"/>
            </a:endParaRPr>
          </a:p>
          <a:p>
            <a:pPr marL="243840" marR="41910" indent="-23114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respect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father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figure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family.</a:t>
            </a:r>
            <a:endParaRPr sz="1000">
              <a:latin typeface="Arial"/>
              <a:cs typeface="Arial"/>
            </a:endParaRPr>
          </a:p>
          <a:p>
            <a:pPr marL="243204" marR="41275" indent="-23114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Interview family members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children)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separately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allow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voice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concerns.</a:t>
            </a:r>
            <a:endParaRPr sz="1000">
              <a:latin typeface="Arial"/>
              <a:cs typeface="Arial"/>
            </a:endParaRPr>
          </a:p>
          <a:p>
            <a:pPr marL="243204" marR="19050" indent="-23114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solutions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force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changes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relationships.</a:t>
            </a:r>
            <a:endParaRPr sz="1000">
              <a:latin typeface="Arial"/>
              <a:cs typeface="Arial"/>
            </a:endParaRPr>
          </a:p>
          <a:p>
            <a:pPr marL="240665" marR="54610" indent="-22860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specific, concrete suggestions</a:t>
            </a:r>
            <a:r>
              <a:rPr sz="1000" spc="-1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change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quickly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implemented.</a:t>
            </a:r>
            <a:endParaRPr sz="1000">
              <a:latin typeface="Arial"/>
              <a:cs typeface="Arial"/>
            </a:endParaRPr>
          </a:p>
          <a:p>
            <a:pPr marL="236220" marR="128905" indent="-224154">
              <a:lnSpc>
                <a:spcPts val="1190"/>
              </a:lnSpc>
              <a:spcBef>
                <a:spcPts val="45"/>
              </a:spcBef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engaging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first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session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warmth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personalismo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52592" y="5159755"/>
            <a:ext cx="2513330" cy="33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875" marR="5080" indent="-3810">
              <a:lnSpc>
                <a:spcPct val="100000"/>
              </a:lnSpc>
              <a:spcBef>
                <a:spcPts val="95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Bean </a:t>
            </a:r>
            <a:r>
              <a:rPr sz="1000" i="1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 2001;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Hernandez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2005; 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Lynch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Hanson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2011.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98943" y="5623052"/>
            <a:ext cx="2888615" cy="3419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2065" indent="254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(Perron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 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partici-  pation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Spanish-speaking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Spanish-language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held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 locations. Counselors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case-by-case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(Alvarez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Ruiz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machismo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uncomfortable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approach.  Concern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divulging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public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hesitation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meetings.</a:t>
            </a:r>
            <a:endParaRPr sz="1200">
              <a:latin typeface="Times New Roman"/>
              <a:cs typeface="Times New Roman"/>
            </a:endParaRPr>
          </a:p>
          <a:p>
            <a:pPr marL="15240" marR="157480" indent="3175">
              <a:lnSpc>
                <a:spcPct val="100000"/>
              </a:lnSpc>
              <a:spcBef>
                <a:spcPts val="8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do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12-Step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programs, findings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abstinence, degree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81697" y="868171"/>
            <a:ext cx="2900045" cy="8064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(Hoffman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1994;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Tonigan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Latinos,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12-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nandez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(2000) 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composed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solely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make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easier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participants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abuse.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Latino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12-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biopsychosocial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problem, instead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tualizing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weakness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charac-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corrected. Hoffman (1994)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studied Latino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observed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addition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AA, 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terapia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dura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therapy),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confrontational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endorses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values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machismo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reinforcing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overcoming substance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manly). Howev-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welcoming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female 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men.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cultur-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ally 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do 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terapia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dura.</a:t>
            </a:r>
            <a:endParaRPr sz="1200">
              <a:latin typeface="Times New Roman"/>
              <a:cs typeface="Times New Roman"/>
            </a:endParaRPr>
          </a:p>
          <a:p>
            <a:pPr marL="12700" marR="934085" indent="2540">
              <a:lnSpc>
                <a:spcPct val="100800"/>
              </a:lnSpc>
              <a:spcBef>
                <a:spcPts val="965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Traditional healing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complementary</a:t>
            </a:r>
            <a:r>
              <a:rPr sz="1300" b="1" i="1" spc="-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methods</a:t>
            </a:r>
            <a:endParaRPr sz="1300">
              <a:latin typeface="Arial"/>
              <a:cs typeface="Arial"/>
            </a:endParaRPr>
          </a:p>
          <a:p>
            <a:pPr marL="15875" marR="27940" indent="5080">
              <a:lnSpc>
                <a:spcPct val="100000"/>
              </a:lnSpc>
              <a:spcBef>
                <a:spcPts val="1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plementary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alternatives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(Graham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did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because 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afford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care (Alegria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comple-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mentary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medicine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varies  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faith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cope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emo-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problems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foreign-born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the United 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(Nadeem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0891" y="868171"/>
            <a:ext cx="2898140" cy="8229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77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Catholicism.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Yamamoto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Acosta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(1982) describe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tenets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Catholicism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sacrifice, charity,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forgiveness.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assertive-  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Traditionally,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Catholic, although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Protestant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evangelical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verted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millions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religions  since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1970s.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syncretistic religions 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Santería 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Curanderismo)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derived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heal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ailments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(Lefley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1998; Sandoval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1979).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Puerto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Ricans,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espiritismo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(spiritualism)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successfully used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(Lynch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Hanson 2011;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Moli-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 2001).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curanderos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folk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might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framed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psychological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(Falicov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2005, 2012).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Gallardo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Curry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(2009).</a:t>
            </a:r>
            <a:endParaRPr sz="1200">
              <a:latin typeface="Times New Roman"/>
              <a:cs typeface="Times New Roman"/>
            </a:endParaRPr>
          </a:p>
          <a:p>
            <a:pPr marL="20955" marR="40005" indent="-5080">
              <a:lnSpc>
                <a:spcPct val="100800"/>
              </a:lnSpc>
              <a:spcBef>
                <a:spcPts val="965"/>
              </a:spcBef>
            </a:pP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Relapse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prevention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recovery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substantial studies evaluating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promo-  tion 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yet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(Blume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Castro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2007). Overall, 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somewhat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triggers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accul-  turative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uphold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personalismo, 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machismo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 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23495" marR="47625" indent="317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relapse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 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individu-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Brecht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(2000)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quickly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participants.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53690" cy="3317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 indent="635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long-term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obstacles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block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accessibility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treatment for Latinos,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continu-  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benefit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informal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peer supports.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</a:t>
            </a:r>
            <a:endParaRPr sz="1200">
              <a:latin typeface="Times New Roman"/>
              <a:cs typeface="Times New Roman"/>
            </a:endParaRPr>
          </a:p>
          <a:p>
            <a:pPr marL="12700" marR="15875" indent="1016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(2004)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point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example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Harlem Protestant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Parish 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 individuals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recovering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dependence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clubs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that sup-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ported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community 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(Lynch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Hanson  2011; Molina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Castro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(2007)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note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espe-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3551" y="4330700"/>
            <a:ext cx="2861945" cy="467550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6510" marR="496570" indent="-4445">
              <a:lnSpc>
                <a:spcPts val="2140"/>
              </a:lnSpc>
              <a:spcBef>
                <a:spcPts val="185"/>
              </a:spcBef>
            </a:pP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Counseling </a:t>
            </a: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Native 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Americans</a:t>
            </a:r>
            <a:endParaRPr sz="1800">
              <a:latin typeface="Arial"/>
              <a:cs typeface="Arial"/>
            </a:endParaRPr>
          </a:p>
          <a:p>
            <a:pPr marL="13970" marR="5080" indent="8890">
              <a:lnSpc>
                <a:spcPct val="100000"/>
              </a:lnSpc>
              <a:spcBef>
                <a:spcPts val="56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566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federally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Indian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Tribes,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Affairs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numerous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and others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 unrecognized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government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sort.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(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Norris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(78 percent)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 as 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either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combination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areas.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pproximately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5.2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million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fied as 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combination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races, reside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(Norris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category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groups—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Athabascan, Aleut,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Eskimo,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Tingit-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Haida—along 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inde-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pendent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(Ogunwole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7401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8890" indent="825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federally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sovereign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nations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States.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lands belonging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these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govern themselves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extent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subject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most state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laws—only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federal legislation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specif-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designated as applying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(Henson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(including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(IHS),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governments do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option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 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member 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virtue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membership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sovereign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entities,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rights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different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this distinguishes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  <a:p>
            <a:pPr marL="15240" marR="5080" indent="381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states;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with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largest populations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Oklahoma, California,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Arizona.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 Census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identify,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checked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Bureau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2001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b)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20320" indent="508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providersshould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repre-  sent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wide 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(Duran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coastal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different customs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inhabiting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(Attneave 1982).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notwith-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bond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heritages,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pre-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4371" y="868171"/>
            <a:ext cx="292036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7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planned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TIP,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for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Indians  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planned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1187" y="1566163"/>
            <a:ext cx="2895600" cy="751459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9050" marR="481965" indent="-6985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About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Traditions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Involving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Substance</a:t>
            </a:r>
            <a:r>
              <a:rPr sz="14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Use</a:t>
            </a:r>
            <a:endParaRPr sz="1400">
              <a:latin typeface="Arial"/>
              <a:cs typeface="Arial"/>
            </a:endParaRPr>
          </a:p>
          <a:p>
            <a:pPr marL="16510" marR="27940" indent="5715">
              <a:lnSpc>
                <a:spcPct val="100000"/>
              </a:lnSpc>
              <a:spcBef>
                <a:spcPts val="6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 Natives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consumed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 beverages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non-Native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did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primarily 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special  occasions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ceremonies.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encountered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encountered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settlers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traders.</a:t>
            </a:r>
            <a:endParaRPr sz="1200">
              <a:latin typeface="Times New Roman"/>
              <a:cs typeface="Times New Roman"/>
            </a:endParaRPr>
          </a:p>
          <a:p>
            <a:pPr marL="16510" marR="44450" indent="19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experience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alco-  hol,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a context for  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besides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non-Natives,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time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drank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quantities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binge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drink-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isolat-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 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drinking  continues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problem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illicit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  <a:p>
            <a:pPr marL="19050" marR="5080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average (30.2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12.7 percent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9.2 percent,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respectively;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6510" marR="22860" indent="3810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patterns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Tribe. Tribal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 alcohol influence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complicated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ways.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Navajo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communities,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excessive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acceptable 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during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activity.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solitary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amounts)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deviant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(Kunitz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Kunitz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(1994)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observed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1960s,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drinking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Navajo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celebrations,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considered unacceptable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neighboring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Hopi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7344" y="868171"/>
            <a:ext cx="2895600" cy="4333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156845" indent="-635" algn="just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wherein regular drinkers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shunned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 expelled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  <a:p>
            <a:pPr marL="13970" marR="101600" indent="12065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Hopi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 tended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moved off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towns where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mon.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ostracism of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Hopi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seemed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abuse,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</a:t>
            </a:r>
            <a:endParaRPr sz="1200">
              <a:latin typeface="Times New Roman"/>
              <a:cs typeface="Times New Roman"/>
            </a:endParaRPr>
          </a:p>
          <a:p>
            <a:pPr marL="16510" marR="85725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death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 cirrhosis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Hopi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among 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Navajo.</a:t>
            </a:r>
            <a:endParaRPr sz="1200">
              <a:latin typeface="Times New Roman"/>
              <a:cs typeface="Times New Roman"/>
            </a:endParaRPr>
          </a:p>
          <a:p>
            <a:pPr marL="13970" marR="5080" indent="762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movements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viewed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conflict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Western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 seeing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weapons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further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(Coyhis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 this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 embrace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broader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spiritual, cultural,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ramifications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(Brady 1995;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Jilek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3409" y="5324347"/>
            <a:ext cx="2921000" cy="375666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24130" marR="5080" indent="-12065">
              <a:lnSpc>
                <a:spcPts val="1670"/>
              </a:lnSpc>
              <a:spcBef>
                <a:spcPts val="16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9050" marR="72390" indent="3175">
              <a:lnSpc>
                <a:spcPct val="100000"/>
              </a:lnSpc>
              <a:spcBef>
                <a:spcPts val="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data, American  Indian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drinking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among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absti-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nence.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report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year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(OAS 2007).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Epidemiology Risk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Protective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(AI-SUPER PFP)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abstinence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American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signif-  icantly higher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rates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(Beals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694" y="868171"/>
            <a:ext cx="2877820" cy="819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58419" indent="-254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Wells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4604" marR="17145" indent="9525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pattern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drink-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periods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(French 2000;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Gossage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Natives (Seale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2006;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Wells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(2008)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signifi-  cantly 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population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(with 21.3 percent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drinking 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30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15.8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that,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drank,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40.7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ticipants engaged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binge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26.9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non-Natives.</a:t>
            </a:r>
            <a:endParaRPr sz="1200">
              <a:latin typeface="Times New Roman"/>
              <a:cs typeface="Times New Roman"/>
            </a:endParaRPr>
          </a:p>
          <a:p>
            <a:pPr marL="12700" marR="52069" indent="11430">
              <a:lnSpc>
                <a:spcPct val="100000"/>
              </a:lnSpc>
              <a:spcBef>
                <a:spcPts val="7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reser-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vations (which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viduals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get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poverty,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remote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villages),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tribute 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continuation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had 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16,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 patterns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5240" marR="5080" indent="12065">
              <a:lnSpc>
                <a:spcPct val="100000"/>
              </a:lnSpc>
              <a:spcBef>
                <a:spcPts val="8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binge 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pattern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sumption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analysis of 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varying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56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in one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1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in  another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(Koss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74010" cy="819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26034" indent="-2540" algn="just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confirms significant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(O’Connell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Whitesell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  <a:p>
            <a:pPr marL="15240" marR="38735" indent="254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addition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 and  inhalant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are major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num-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communities.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None-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theless,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considerable regional  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(Miller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Congress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(2006),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ranked methamphetamine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causing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communities.</a:t>
            </a:r>
            <a:endParaRPr sz="1200">
              <a:latin typeface="Times New Roman"/>
              <a:cs typeface="Times New Roman"/>
            </a:endParaRPr>
          </a:p>
          <a:p>
            <a:pPr marL="12700" marR="12065" indent="952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serious problem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growing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entering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(Spear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2007).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report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inhalants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during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peak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8th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decrease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(Miller 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Kickapoo reservation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Tex-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inhalants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youth.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 1990s,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46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 popula-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tion 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thought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inhalants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(Fredlund 1994).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 suggest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inhalant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remains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problem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(Morning Star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2700" marR="38100" indent="444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higher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consider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themselves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exclusively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race/ethnicity,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are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mixed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 report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 be partially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still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(OAS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2007).</a:t>
            </a:r>
            <a:endParaRPr sz="1200">
              <a:latin typeface="Times New Roman"/>
              <a:cs typeface="Times New Roman"/>
            </a:endParaRPr>
          </a:p>
          <a:p>
            <a:pPr marL="13335" marR="40005" indent="698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1.4 times more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lifetime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71470" cy="608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86995" indent="1270" algn="just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(Gilman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 Illicit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members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racial/ethnic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  <a:p>
            <a:pPr marL="12700" marR="27305" indent="381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entering treatment 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conjunction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pressing substance-related problem,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cannabis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opioids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being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primary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of  abuse.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largest studies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AI-SUPER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PFP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31.2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met criteria for a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lifetime</a:t>
            </a:r>
            <a:endParaRPr sz="1200">
              <a:latin typeface="Times New Roman"/>
              <a:cs typeface="Times New Roman"/>
            </a:endParaRPr>
          </a:p>
          <a:p>
            <a:pPr marL="13335" marR="15875" indent="317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13.4  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 for a past-year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diagnosis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(Beals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use disorders 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varied  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women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(Mitchell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diseases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conditions.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particular,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incidence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diabetes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approximately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38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diabe-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(Moulton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Diabetes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(Tann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associated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fetal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syndrome,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cirrhosis,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7072376"/>
            <a:ext cx="2885440" cy="192786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5875" marR="741680" indent="4445">
              <a:lnSpc>
                <a:spcPts val="1660"/>
              </a:lnSpc>
              <a:spcBef>
                <a:spcPts val="17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Mental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Co-Occurring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2700" marR="52069" indent="1270">
              <a:lnSpc>
                <a:spcPct val="100000"/>
              </a:lnSpc>
              <a:spcBef>
                <a:spcPts val="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28.3 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approxi-  mately 8.5 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year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nearly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thoughts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suicide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populations,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9560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6515" indent="2540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depressive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episode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year.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anxiety,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associated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(Beals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Tann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Westermeyer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revealed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past-year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who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reported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illnesses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co-occurring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8890" indent="7620">
              <a:lnSpc>
                <a:spcPct val="100000"/>
              </a:lnSpc>
              <a:spcBef>
                <a:spcPts val="7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experi-  enced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discrimina-  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(Brave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DeBruyn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Burgess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suffer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elevated exposure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(Beals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Ehlers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Manson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exposure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than 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taken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AI-SUPER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PFP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Comorbidity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show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  <a:p>
            <a:pPr marL="12700" marR="57785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12.8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Southwest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sample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11.5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Northern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Plains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 criteria for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of 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4.3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(Beals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Trauma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so prevalent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Edwards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(2003) recommends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serving 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exam-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ple, 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veterans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are 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veterans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(Friedman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1997).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923" y="872391"/>
            <a:ext cx="2884170" cy="815530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23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 Patterns</a:t>
            </a:r>
            <a:endParaRPr sz="1400">
              <a:latin typeface="Arial"/>
              <a:cs typeface="Arial"/>
            </a:endParaRPr>
          </a:p>
          <a:p>
            <a:pPr marL="14604" marR="36830" indent="8890">
              <a:lnSpc>
                <a:spcPct val="100000"/>
              </a:lnSpc>
              <a:spcBef>
                <a:spcPts val="12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(Venner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(SAMHSA,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CBHSQ</a:t>
            </a:r>
            <a:endParaRPr sz="1200">
              <a:latin typeface="Times New Roman"/>
              <a:cs typeface="Times New Roman"/>
            </a:endParaRPr>
          </a:p>
          <a:p>
            <a:pPr marL="17145" marR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in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(15.0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10.2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percent).</a:t>
            </a:r>
            <a:endParaRPr sz="1200">
              <a:latin typeface="Times New Roman"/>
              <a:cs typeface="Times New Roman"/>
            </a:endParaRPr>
          </a:p>
          <a:p>
            <a:pPr marL="12700" marR="8890" indent="1206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indicate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one-third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a current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(Beals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Herman-Stahl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Chong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</a:t>
            </a:r>
            <a:endParaRPr sz="1200">
              <a:latin typeface="Times New Roman"/>
              <a:cs typeface="Times New Roman"/>
            </a:endParaRPr>
          </a:p>
          <a:p>
            <a:pPr marL="17145" marR="158115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approximately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treatment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5240" marR="5715" indent="6985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least likely of all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 ethnic/racial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could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type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 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next least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Hawaiians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Islanders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state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did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know where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go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insurance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cover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ment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enter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treat-  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cited reasons 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lack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transportation,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neigh-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 think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4604" marR="83185" indent="952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those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lands,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IHS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(Jones-Saumty 2002; McFarland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analysis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sources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67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entering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urban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urban-based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operated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(McFarland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2575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work. Counselors should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individual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affect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help-seeking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1965452"/>
            <a:ext cx="2820670" cy="2585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4475" indent="-232410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3840" algn="l"/>
                <a:tab pos="24511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Frame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ways.</a:t>
            </a:r>
            <a:endParaRPr sz="1200">
              <a:latin typeface="Times New Roman"/>
              <a:cs typeface="Times New Roman"/>
            </a:endParaRPr>
          </a:p>
          <a:p>
            <a:pPr marL="238760" marR="140970" indent="-226695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complexity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context.</a:t>
            </a:r>
            <a:endParaRPr sz="1200">
              <a:latin typeface="Times New Roman"/>
              <a:cs typeface="Times New Roman"/>
            </a:endParaRPr>
          </a:p>
          <a:p>
            <a:pPr marL="241300" marR="41910" indent="-228600">
              <a:lnSpc>
                <a:spcPct val="100000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allowances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personal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space.</a:t>
            </a:r>
            <a:endParaRPr sz="1200">
              <a:latin typeface="Times New Roman"/>
              <a:cs typeface="Times New Roman"/>
            </a:endParaRPr>
          </a:p>
          <a:p>
            <a:pPr marL="241300" marR="15240" indent="-228600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respectful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mean-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hugging).</a:t>
            </a:r>
            <a:endParaRPr sz="1200">
              <a:latin typeface="Times New Roman"/>
              <a:cs typeface="Times New Roman"/>
            </a:endParaRPr>
          </a:p>
          <a:p>
            <a:pPr marL="241300" marR="193040" indent="-22860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Explore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of  power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powerlessness.</a:t>
            </a:r>
            <a:endParaRPr sz="1200">
              <a:latin typeface="Times New Roman"/>
              <a:cs typeface="Times New Roman"/>
            </a:endParaRPr>
          </a:p>
          <a:p>
            <a:pPr marL="241300" marR="168910" indent="-228600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Adjust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styles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ent’s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243840" marR="5080" indent="-231775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Interpret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light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247015" indent="-23495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9197" y="4627879"/>
            <a:ext cx="285750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255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counselors’core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presents 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 areas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explored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lens  of counseling,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components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95071" y="6442964"/>
            <a:ext cx="2893060" cy="25704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139065" indent="1905">
              <a:lnSpc>
                <a:spcPct val="99200"/>
              </a:lnSpc>
              <a:spcBef>
                <a:spcPts val="114"/>
              </a:spcBef>
            </a:pP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800" b="1" spc="-60" dirty="0">
                <a:solidFill>
                  <a:srgbClr val="33617B"/>
                </a:solidFill>
                <a:latin typeface="Arial"/>
                <a:cs typeface="Arial"/>
              </a:rPr>
              <a:t>Responsive 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Evaluation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800" b="1" spc="-1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Treatment 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Planning</a:t>
            </a:r>
            <a:endParaRPr sz="1800">
              <a:latin typeface="Arial"/>
              <a:cs typeface="Arial"/>
            </a:endParaRPr>
          </a:p>
          <a:p>
            <a:pPr marL="16510" marR="5080" indent="8890">
              <a:lnSpc>
                <a:spcPct val="100000"/>
              </a:lnSpc>
              <a:spcBef>
                <a:spcPts val="6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should be considered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 intakes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 processes,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planning. 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occur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decisions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culturally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endorsed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2694" y="868171"/>
            <a:ext cx="2887345" cy="8113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6223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whole.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presents  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nine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steps.</a:t>
            </a:r>
            <a:endParaRPr sz="1200">
              <a:latin typeface="Times New Roman"/>
              <a:cs typeface="Times New Roman"/>
            </a:endParaRPr>
          </a:p>
          <a:p>
            <a:pPr marL="12700" marR="5715" indent="5080">
              <a:lnSpc>
                <a:spcPct val="100000"/>
              </a:lnSpc>
              <a:spcBef>
                <a:spcPts val="80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1: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intake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encounter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system,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vital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feeling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derstood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hopeful.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try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rapport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 before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launch-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questions.</a:t>
            </a:r>
            <a:endParaRPr sz="1200">
              <a:latin typeface="Times New Roman"/>
              <a:cs typeface="Times New Roman"/>
            </a:endParaRPr>
          </a:p>
          <a:p>
            <a:pPr marL="14604" marR="19685" indent="2540">
              <a:lnSpc>
                <a:spcPct val="100000"/>
              </a:lnSpc>
              <a:spcBef>
                <a:spcPts val="79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2: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Familiarize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jargon,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facility,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expecta-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furthermore, 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opportunity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expectations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apprehension.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</a:t>
            </a:r>
            <a:r>
              <a:rPr sz="1200" spc="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assume</a:t>
            </a:r>
            <a:endParaRPr sz="1200">
              <a:latin typeface="Times New Roman"/>
              <a:cs typeface="Times New Roman"/>
            </a:endParaRPr>
          </a:p>
          <a:p>
            <a:pPr marL="14604" marR="60325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already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Instead, 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sufficient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talk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families, 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appropriate) 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providers.</a:t>
            </a:r>
            <a:endParaRPr sz="1200">
              <a:latin typeface="Times New Roman"/>
              <a:cs typeface="Times New Roman"/>
            </a:endParaRPr>
          </a:p>
          <a:p>
            <a:pPr marL="15240" marR="5080" indent="190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3: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Endorse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collaborative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facilitating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interviews,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conducting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assess- 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ments,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planning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educate clients 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processes.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first contact,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partici-  pate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actively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asking questions,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voicing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feedback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treatment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plan.</a:t>
            </a:r>
            <a:endParaRPr sz="1200">
              <a:latin typeface="Times New Roman"/>
              <a:cs typeface="Times New Roman"/>
            </a:endParaRPr>
          </a:p>
          <a:p>
            <a:pPr marL="15875" marR="13970" indent="1270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4: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Obtain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integrate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themes.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will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understand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equipped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00" y="9430004"/>
            <a:ext cx="240029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iii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0036" y="868171"/>
            <a:ext cx="2879725" cy="37852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171450" indent="635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same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somewhat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-seeking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residential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programs.</a:t>
            </a:r>
            <a:endParaRPr sz="1200">
              <a:latin typeface="Times New Roman"/>
              <a:cs typeface="Times New Roman"/>
            </a:endParaRPr>
          </a:p>
          <a:p>
            <a:pPr marL="13970" marR="64135" indent="508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enter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refer-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Americans: 47.9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court-ordered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treatment compared 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36.6 percent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36.4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CBHSQ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retention 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deruse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help-seeking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Americans (LaFromboise 1993;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 and Sue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5087" y="4775707"/>
            <a:ext cx="2883535" cy="339090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5875" marR="527685" indent="-3810">
              <a:lnSpc>
                <a:spcPts val="1670"/>
              </a:lnSpc>
              <a:spcBef>
                <a:spcPts val="16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and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Attitudes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About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endParaRPr sz="1400">
              <a:latin typeface="Arial"/>
              <a:cs typeface="Arial"/>
            </a:endParaRPr>
          </a:p>
          <a:p>
            <a:pPr marL="16510" marR="5080" indent="9525">
              <a:lnSpc>
                <a:spcPct val="100000"/>
              </a:lnSpc>
              <a:spcBef>
                <a:spcPts val="5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(2005)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evaluated obstacles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entry 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reservations;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frequently  mentioned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good-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suitable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unavailable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self-reliant.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ships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extremely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overcoming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barriers.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Jumper-Thurman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Plested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groups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Indian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listed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mistrust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primary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part, 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women’s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encounter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knew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staff;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doubted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treatment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8386" y="8290052"/>
            <a:ext cx="2649220" cy="83058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846455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Issues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Considerations</a:t>
            </a:r>
            <a:endParaRPr sz="1400">
              <a:latin typeface="Arial"/>
              <a:cs typeface="Arial"/>
            </a:endParaRPr>
          </a:p>
          <a:p>
            <a:pPr marL="17145" marR="5080" indent="3810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likely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customs,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traditions,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5273" y="868171"/>
            <a:ext cx="2867025" cy="2402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 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 must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knowledge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  <a:p>
            <a:pPr marL="12700" marR="31750" indent="50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attributes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 investment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learn about 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(Exhibit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5-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3971544" y="3377184"/>
            <a:ext cx="2874645" cy="5748655"/>
            <a:chOff x="3971544" y="3377184"/>
            <a:chExt cx="2874645" cy="5748655"/>
          </a:xfrm>
        </p:grpSpPr>
        <p:sp>
          <p:nvSpPr>
            <p:cNvPr id="8" name="object 8"/>
            <p:cNvSpPr/>
            <p:nvPr/>
          </p:nvSpPr>
          <p:spPr>
            <a:xfrm>
              <a:off x="3977640" y="3383280"/>
              <a:ext cx="2862580" cy="5736590"/>
            </a:xfrm>
            <a:custGeom>
              <a:avLst/>
              <a:gdLst/>
              <a:ahLst/>
              <a:cxnLst/>
              <a:rect l="l" t="t" r="r" b="b"/>
              <a:pathLst>
                <a:path w="2862579" h="5736590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5657342"/>
                  </a:lnTo>
                  <a:lnTo>
                    <a:pt x="6208" y="5688088"/>
                  </a:lnTo>
                  <a:lnTo>
                    <a:pt x="23137" y="5713198"/>
                  </a:lnTo>
                  <a:lnTo>
                    <a:pt x="48247" y="5730127"/>
                  </a:lnTo>
                  <a:lnTo>
                    <a:pt x="78994" y="5736336"/>
                  </a:lnTo>
                  <a:lnTo>
                    <a:pt x="2783078" y="5736336"/>
                  </a:lnTo>
                  <a:lnTo>
                    <a:pt x="2813824" y="5730127"/>
                  </a:lnTo>
                  <a:lnTo>
                    <a:pt x="2838934" y="5713198"/>
                  </a:lnTo>
                  <a:lnTo>
                    <a:pt x="2855863" y="5688088"/>
                  </a:lnTo>
                  <a:lnTo>
                    <a:pt x="2862072" y="5657342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977640" y="3383280"/>
              <a:ext cx="2862580" cy="5736590"/>
            </a:xfrm>
            <a:custGeom>
              <a:avLst/>
              <a:gdLst/>
              <a:ahLst/>
              <a:cxnLst/>
              <a:rect l="l" t="t" r="r" b="b"/>
              <a:pathLst>
                <a:path w="2862579" h="5736590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5657342"/>
                  </a:lnTo>
                  <a:lnTo>
                    <a:pt x="2855863" y="5688088"/>
                  </a:lnTo>
                  <a:lnTo>
                    <a:pt x="2838934" y="5713198"/>
                  </a:lnTo>
                  <a:lnTo>
                    <a:pt x="2813824" y="5730127"/>
                  </a:lnTo>
                  <a:lnTo>
                    <a:pt x="2783078" y="5736336"/>
                  </a:lnTo>
                  <a:lnTo>
                    <a:pt x="78994" y="5736336"/>
                  </a:lnTo>
                  <a:lnTo>
                    <a:pt x="48247" y="5730127"/>
                  </a:lnTo>
                  <a:lnTo>
                    <a:pt x="23137" y="5713198"/>
                  </a:lnTo>
                  <a:lnTo>
                    <a:pt x="6208" y="5688088"/>
                  </a:lnTo>
                  <a:lnTo>
                    <a:pt x="0" y="5657342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4035062" y="3419347"/>
            <a:ext cx="2713355" cy="393446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3970" marR="260985" indent="-1905">
              <a:lnSpc>
                <a:spcPts val="1340"/>
              </a:lnSpc>
              <a:spcBef>
                <a:spcPts val="22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5-3: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Native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Americans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Community</a:t>
            </a:r>
            <a:endParaRPr sz="1200">
              <a:latin typeface="Arial"/>
              <a:cs typeface="Arial"/>
            </a:endParaRPr>
          </a:p>
          <a:p>
            <a:pPr marL="17145" marR="111760" indent="4445">
              <a:lnSpc>
                <a:spcPct val="100000"/>
              </a:lnSpc>
              <a:spcBef>
                <a:spcPts val="76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believe that recovery  cannot happen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alone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 their en tire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become</a:t>
            </a:r>
            <a:r>
              <a:rPr sz="1000" spc="-1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sick.</a:t>
            </a:r>
            <a:endParaRPr sz="1000">
              <a:latin typeface="Arial"/>
              <a:cs typeface="Arial"/>
            </a:endParaRPr>
          </a:p>
          <a:p>
            <a:pPr marL="17145" marR="99060">
              <a:lnSpc>
                <a:spcPct val="99800"/>
              </a:lnSpc>
              <a:spcBef>
                <a:spcPts val="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Coyhis calls 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“healing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forest”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model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: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cannot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take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sick tree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sick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forest,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heal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it,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put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back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same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environ-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ment expecting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will thrive. Instead,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embrace</a:t>
            </a:r>
            <a:r>
              <a:rPr sz="1000" spc="-1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recovery.</a:t>
            </a:r>
            <a:endParaRPr sz="1000">
              <a:latin typeface="Arial"/>
              <a:cs typeface="Arial"/>
            </a:endParaRPr>
          </a:p>
          <a:p>
            <a:pPr marL="12700" marR="5080" indent="1905">
              <a:lnSpc>
                <a:spcPct val="100000"/>
              </a:lnSpc>
              <a:spcBef>
                <a:spcPts val="81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Today,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development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models are  being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implemented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Alaska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preven-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and sub-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stance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disorders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well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related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issues,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suicide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prevention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(Edwards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Egbert-Edwards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1998;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HHS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2010;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2005). Using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models,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 move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toward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commitment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solving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effective,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congruent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strategies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relevant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their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Tribes or villages.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According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Edwards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(1995),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approaches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lead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to:</a:t>
            </a:r>
            <a:endParaRPr sz="1000">
              <a:latin typeface="Arial"/>
              <a:cs typeface="Arial"/>
            </a:endParaRPr>
          </a:p>
          <a:p>
            <a:pPr marL="248285" indent="-231775">
              <a:lnSpc>
                <a:spcPct val="100000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reduction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39615" y="7328882"/>
            <a:ext cx="2626360" cy="1242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0665" marR="4191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Breaking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intergenerational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cycles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alco-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hol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abuse.</a:t>
            </a:r>
            <a:endParaRPr sz="1000">
              <a:latin typeface="Arial"/>
              <a:cs typeface="Arial"/>
            </a:endParaRPr>
          </a:p>
          <a:p>
            <a:pPr marL="240665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Increased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support.</a:t>
            </a:r>
            <a:endParaRPr sz="1000">
              <a:latin typeface="Arial"/>
              <a:cs typeface="Arial"/>
            </a:endParaRPr>
          </a:p>
          <a:p>
            <a:pPr marL="240665" marR="5080" indent="-22860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strengthening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individual 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identity.</a:t>
            </a:r>
            <a:endParaRPr sz="1000">
              <a:latin typeface="Arial"/>
              <a:cs typeface="Arial"/>
            </a:endParaRPr>
          </a:p>
          <a:p>
            <a:pPr marL="237490" indent="-225425">
              <a:lnSpc>
                <a:spcPct val="100000"/>
              </a:lnSpc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Leadership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development.</a:t>
            </a:r>
            <a:endParaRPr sz="1000">
              <a:latin typeface="Arial"/>
              <a:cs typeface="Arial"/>
            </a:endParaRPr>
          </a:p>
          <a:p>
            <a:pPr marL="244475" marR="150495" indent="-232410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Increased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interpersonal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</a:t>
            </a:r>
            <a:r>
              <a:rPr sz="1000" spc="-1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-Tribal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problem-solving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skills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1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solidarity.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35757" y="8650344"/>
            <a:ext cx="2507615" cy="33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example,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Jumper-Thurman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</a:t>
            </a:r>
            <a:r>
              <a:rPr sz="1000" spc="-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(2001).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6702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34925" indent="9525">
              <a:lnSpc>
                <a:spcPct val="100000"/>
              </a:lnSpc>
              <a:spcBef>
                <a:spcPts val="100"/>
              </a:spcBef>
            </a:pP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Tribe;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history,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worldview,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dimensions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communi-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 problems;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incidence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its members;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traditional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intrinsic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strengths.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distinct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disadvantage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(Ponterotto et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2700" marR="22860" indent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2000). Before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routinely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consultation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knowledgeable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experi-  enced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question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(Duran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Edwards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Egbert-Edwards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Straits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conduct thorough client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assessments</a:t>
            </a:r>
            <a:endParaRPr sz="1200">
              <a:latin typeface="Times New Roman"/>
              <a:cs typeface="Times New Roman"/>
            </a:endParaRPr>
          </a:p>
          <a:p>
            <a:pPr marL="14604" marR="13970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strong connection to 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not; 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identify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blend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called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pan-Indianism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Tribal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Still others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comfortable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a  dual identity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embraces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non-Native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  <a:p>
            <a:pPr marL="14604" marR="60325" indent="825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begin-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unhurried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manner,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time 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Concerns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espe-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small,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tightly-knit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nities.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to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held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confidence, except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duty to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report.</a:t>
            </a:r>
            <a:endParaRPr sz="1200">
              <a:latin typeface="Times New Roman"/>
              <a:cs typeface="Times New Roman"/>
            </a:endParaRPr>
          </a:p>
          <a:p>
            <a:pPr marL="15240" marR="5080" indent="762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generally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nurtured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balance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harmony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nature 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(Duran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Garrett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68171"/>
            <a:ext cx="288099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143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part,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holistic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elements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(Calabrese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2008), individual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(Duran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McDonald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Gonzalez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(Johnston 2002).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many,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path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15240" marR="6350" indent="12065">
              <a:lnSpc>
                <a:spcPct val="100000"/>
              </a:lnSpc>
              <a:spcBef>
                <a:spcPts val="80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stronger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connections to their  communities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Brady  (1995)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cautions,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chang-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return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traditional  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desired.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inquiry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culture,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incor-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</a:t>
            </a:r>
            <a:endParaRPr sz="1200">
              <a:latin typeface="Times New Roman"/>
              <a:cs typeface="Times New Roman"/>
            </a:endParaRPr>
          </a:p>
          <a:p>
            <a:pPr marL="12700" marR="32384" indent="7620">
              <a:lnSpc>
                <a:spcPct val="100000"/>
              </a:lnSpc>
              <a:spcBef>
                <a:spcPts val="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facilitate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reconnec-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adapt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Fisher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(1996)  modified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incorporate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retention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African Ameri-  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program.</a:t>
            </a:r>
            <a:endParaRPr sz="1200">
              <a:latin typeface="Times New Roman"/>
              <a:cs typeface="Times New Roman"/>
            </a:endParaRPr>
          </a:p>
          <a:p>
            <a:pPr marL="15240" marR="22225" indent="508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prepared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spirit-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practices.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ceremonies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achieve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(Calabrese 2008).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Stronger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attachment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6194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therefore,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strengthening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(Duran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Spicer 2001;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Stone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415" y="1749044"/>
            <a:ext cx="2861945" cy="192786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481965">
              <a:lnSpc>
                <a:spcPts val="1660"/>
              </a:lnSpc>
              <a:spcBef>
                <a:spcPts val="17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Theoretical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Approaches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Interventions</a:t>
            </a:r>
            <a:endParaRPr sz="1400">
              <a:latin typeface="Arial"/>
              <a:cs typeface="Arial"/>
            </a:endParaRPr>
          </a:p>
          <a:p>
            <a:pPr marL="13335" marR="5080" indent="1905">
              <a:lnSpc>
                <a:spcPct val="100000"/>
              </a:lnSpc>
              <a:spcBef>
                <a:spcPts val="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caution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self-disclosure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relative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strangers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counterproductive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authors recommend 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CBT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learning approaches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lem-solving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emphasize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694" y="868171"/>
            <a:ext cx="2893060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143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strengths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empowerment,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personal responsibility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change,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styles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Native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propriate (Heilbron 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Guttman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McDonald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Gonzalez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recommended 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small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Villanueva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(2007)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modali-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 resulted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15-month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follow-up,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motiva-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enhancement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day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</a:t>
            </a:r>
            <a:endParaRPr sz="1200">
              <a:latin typeface="Times New Roman"/>
              <a:cs typeface="Times New Roman"/>
            </a:endParaRPr>
          </a:p>
          <a:p>
            <a:pPr marL="17780" marR="11430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10-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15-month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posttreatment follow-up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period.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Venner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(2006)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wrote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980"/>
              </a:spcBef>
            </a:pP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Family</a:t>
            </a:r>
            <a:r>
              <a:rPr sz="1300" b="1" i="1" spc="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5240" marR="5080" indent="5715">
              <a:lnSpc>
                <a:spcPct val="100000"/>
              </a:lnSpc>
              <a:spcBef>
                <a:spcPts val="13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 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discharge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(Chong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Lopez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(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Jones-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Saumty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Paniagua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perhaps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American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(Coyhis 2000),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lacking (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Jones-Saumty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</a:t>
            </a:r>
            <a:r>
              <a:rPr sz="800" spc="-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800">
              <a:latin typeface="Times New Roman"/>
              <a:cs typeface="Times New Roman"/>
            </a:endParaRPr>
          </a:p>
          <a:p>
            <a:pPr marL="12700" marR="29209" indent="635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extended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 networks;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restoring or  healing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bonds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therapeutic for  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use disorders.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Moreo-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sometimes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motivated 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“talk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therapy”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participate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therapeutic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rela-  tionships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Malach 2011).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approaches 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flexible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clude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</a:t>
            </a:r>
            <a:r>
              <a:rPr sz="1200" spc="-25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appropriate.</a:t>
            </a:r>
            <a:endParaRPr sz="1200">
              <a:latin typeface="Times New Roman"/>
              <a:cs typeface="Times New Roman"/>
            </a:endParaRPr>
          </a:p>
          <a:p>
            <a:pPr marL="15240" marR="88265" indent="82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able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what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constellations,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08303" y="3842002"/>
            <a:ext cx="2874645" cy="5271770"/>
            <a:chOff x="908303" y="3842002"/>
            <a:chExt cx="2874645" cy="5271770"/>
          </a:xfrm>
        </p:grpSpPr>
        <p:sp>
          <p:nvSpPr>
            <p:cNvPr id="7" name="object 7"/>
            <p:cNvSpPr/>
            <p:nvPr/>
          </p:nvSpPr>
          <p:spPr>
            <a:xfrm>
              <a:off x="914399" y="3848098"/>
              <a:ext cx="2862580" cy="5259705"/>
            </a:xfrm>
            <a:custGeom>
              <a:avLst/>
              <a:gdLst/>
              <a:ahLst/>
              <a:cxnLst/>
              <a:rect l="l" t="t" r="r" b="b"/>
              <a:pathLst>
                <a:path w="2862579" h="5259705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5180330"/>
                  </a:lnTo>
                  <a:lnTo>
                    <a:pt x="6208" y="5211076"/>
                  </a:lnTo>
                  <a:lnTo>
                    <a:pt x="23137" y="5236186"/>
                  </a:lnTo>
                  <a:lnTo>
                    <a:pt x="48247" y="5253115"/>
                  </a:lnTo>
                  <a:lnTo>
                    <a:pt x="78994" y="5259324"/>
                  </a:lnTo>
                  <a:lnTo>
                    <a:pt x="2783078" y="5259324"/>
                  </a:lnTo>
                  <a:lnTo>
                    <a:pt x="2813824" y="5253115"/>
                  </a:lnTo>
                  <a:lnTo>
                    <a:pt x="2838934" y="5236186"/>
                  </a:lnTo>
                  <a:lnTo>
                    <a:pt x="2855863" y="5211076"/>
                  </a:lnTo>
                  <a:lnTo>
                    <a:pt x="2862072" y="5180330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14399" y="3848098"/>
              <a:ext cx="2862580" cy="5259705"/>
            </a:xfrm>
            <a:custGeom>
              <a:avLst/>
              <a:gdLst/>
              <a:ahLst/>
              <a:cxnLst/>
              <a:rect l="l" t="t" r="r" b="b"/>
              <a:pathLst>
                <a:path w="2862579" h="5259705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5180330"/>
                  </a:lnTo>
                  <a:lnTo>
                    <a:pt x="2855863" y="5211076"/>
                  </a:lnTo>
                  <a:lnTo>
                    <a:pt x="2838934" y="5236186"/>
                  </a:lnTo>
                  <a:lnTo>
                    <a:pt x="2813824" y="5253115"/>
                  </a:lnTo>
                  <a:lnTo>
                    <a:pt x="2783078" y="5259324"/>
                  </a:lnTo>
                  <a:lnTo>
                    <a:pt x="78994" y="5259324"/>
                  </a:lnTo>
                  <a:lnTo>
                    <a:pt x="48247" y="5253115"/>
                  </a:lnTo>
                  <a:lnTo>
                    <a:pt x="23137" y="5236186"/>
                  </a:lnTo>
                  <a:lnTo>
                    <a:pt x="6208" y="5211076"/>
                  </a:lnTo>
                  <a:lnTo>
                    <a:pt x="0" y="5180330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76375" y="3882644"/>
            <a:ext cx="2513330" cy="78422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7780" marR="93980" indent="-5715">
              <a:lnSpc>
                <a:spcPts val="1340"/>
              </a:lnSpc>
              <a:spcBef>
                <a:spcPts val="225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Counselors:</a:t>
            </a:r>
            <a:r>
              <a:rPr sz="1200" b="1" i="1" spc="-20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Counseling 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Native</a:t>
            </a:r>
            <a:r>
              <a:rPr sz="1200" b="1" spc="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Americans</a:t>
            </a:r>
            <a:endParaRPr sz="1200">
              <a:latin typeface="Arial"/>
              <a:cs typeface="Arial"/>
            </a:endParaRPr>
          </a:p>
          <a:p>
            <a:pPr marL="15875" marR="5080" indent="-3810">
              <a:lnSpc>
                <a:spcPct val="100000"/>
              </a:lnSpc>
              <a:spcBef>
                <a:spcPts val="76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 clients,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providers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76249" y="4641641"/>
            <a:ext cx="2721610" cy="414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6220" marR="332105" indent="-224154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active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listening and reflective re-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sponses.</a:t>
            </a:r>
            <a:endParaRPr sz="1000">
              <a:latin typeface="Arial"/>
              <a:cs typeface="Arial"/>
            </a:endParaRPr>
          </a:p>
          <a:p>
            <a:pPr marL="243204" indent="-23114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Avoid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interrupting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client.</a:t>
            </a:r>
            <a:endParaRPr sz="1000">
              <a:latin typeface="Arial"/>
              <a:cs typeface="Arial"/>
            </a:endParaRPr>
          </a:p>
          <a:p>
            <a:pPr marL="236220" marR="5080" indent="-224154">
              <a:lnSpc>
                <a:spcPct val="100000"/>
              </a:lnSpc>
              <a:buFont typeface="Symbol"/>
              <a:buChar char=""/>
              <a:tabLst>
                <a:tab pos="233679" algn="l"/>
                <a:tab pos="2349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Refrain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asking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or per-  sonal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matters unrelated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abuse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first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asking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permission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inquire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areas.</a:t>
            </a:r>
            <a:endParaRPr sz="1000">
              <a:latin typeface="Arial"/>
              <a:cs typeface="Arial"/>
            </a:endParaRPr>
          </a:p>
          <a:p>
            <a:pPr marL="244475" marR="149225" indent="-23241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Avoid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extensive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note-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taking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excessive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questioning.</a:t>
            </a:r>
            <a:endParaRPr sz="1000">
              <a:latin typeface="Arial"/>
              <a:cs typeface="Arial"/>
            </a:endParaRPr>
          </a:p>
          <a:p>
            <a:pPr marL="240665" marR="39370" indent="-22860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Pay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attention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stories,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ences,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dreams,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rele-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</a:t>
            </a:r>
            <a:endParaRPr sz="1000">
              <a:latin typeface="Arial"/>
              <a:cs typeface="Arial"/>
            </a:endParaRPr>
          </a:p>
          <a:p>
            <a:pPr marL="243204" marR="64135" indent="-231140">
              <a:lnSpc>
                <a:spcPct val="100000"/>
              </a:lnSpc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Recognize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listening 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skill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sessions</a:t>
            </a:r>
            <a:r>
              <a:rPr sz="1000" spc="-2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marL="236220" marR="75565" indent="-224154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Accept extended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periods of silence during 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sessions.</a:t>
            </a:r>
            <a:endParaRPr sz="1000">
              <a:latin typeface="Arial"/>
              <a:cs typeface="Arial"/>
            </a:endParaRPr>
          </a:p>
          <a:p>
            <a:pPr marL="244475" marR="66040" indent="-23241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Allow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during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sessions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information.</a:t>
            </a:r>
            <a:endParaRPr sz="1000">
              <a:latin typeface="Arial"/>
              <a:cs typeface="Arial"/>
            </a:endParaRPr>
          </a:p>
          <a:p>
            <a:pPr marL="243840" marR="52069" indent="-23114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Greet the client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gentle (rather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firm)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handshake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show hospitality (e.g.,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offering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food and/or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beverages).</a:t>
            </a:r>
            <a:endParaRPr sz="1000">
              <a:latin typeface="Arial"/>
              <a:cs typeface="Arial"/>
            </a:endParaRPr>
          </a:p>
          <a:p>
            <a:pPr marL="236220" marR="72390" indent="-224154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ample time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adjust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setting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beginning 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session.</a:t>
            </a:r>
            <a:endParaRPr sz="1000">
              <a:latin typeface="Arial"/>
              <a:cs typeface="Arial"/>
            </a:endParaRPr>
          </a:p>
          <a:p>
            <a:pPr marL="238760" indent="-226695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Keep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promises.</a:t>
            </a:r>
            <a:endParaRPr sz="1000">
              <a:latin typeface="Arial"/>
              <a:cs typeface="Arial"/>
            </a:endParaRPr>
          </a:p>
          <a:p>
            <a:pPr marL="237490" marR="130810" indent="-225425">
              <a:lnSpc>
                <a:spcPct val="100000"/>
              </a:lnSpc>
              <a:buFont typeface="Symbol"/>
              <a:buChar char=""/>
              <a:tabLst>
                <a:tab pos="244475" algn="l"/>
                <a:tab pos="24511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Offer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suggestions instead of directions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(preferably more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allow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ent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choice).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69356" y="8831688"/>
            <a:ext cx="24364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Aragon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2006; Trimble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2012.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90520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26670" indent="63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clan,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biologically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Tribes,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are considered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matrilineal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kinship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female line)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matrilocal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married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couples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wife’s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parents).</a:t>
            </a:r>
            <a:endParaRPr sz="1200">
              <a:latin typeface="Times New Roman"/>
              <a:cs typeface="Times New Roman"/>
            </a:endParaRPr>
          </a:p>
          <a:p>
            <a:pPr marL="14604" marR="11430" indent="10160">
              <a:lnSpc>
                <a:spcPct val="100000"/>
              </a:lnSpc>
              <a:spcBef>
                <a:spcPts val="80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do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 treatment,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initially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concrete problem,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most significant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issue. Discussion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clearly defined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enables 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understand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expected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in treatment.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entire clan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know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treat-  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progress.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makes use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structures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immediate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originally developed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urban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particularly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because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similar  approaches,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39,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(CSAT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969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Group</a:t>
            </a:r>
            <a:r>
              <a:rPr sz="1300" b="1" i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2700" marR="5080" indent="6350">
              <a:lnSpc>
                <a:spcPct val="100000"/>
              </a:lnSpc>
              <a:spcBef>
                <a:spcPts val="1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can 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(Paniagua 1998),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opinion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shifted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pow-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component (Garrett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Garrett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Trimble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Jumper 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Thurman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 Garrett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(2004) notes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healing 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occur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community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talking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circles).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Thus,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properly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79725" cy="4516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beneficial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congruent.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important,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clients’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less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comfortable 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talk 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(Mail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Shelton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therapy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 Natives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nonconfrontational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clients’strengths.</a:t>
            </a:r>
            <a:endParaRPr sz="1200">
              <a:latin typeface="Times New Roman"/>
              <a:cs typeface="Times New Roman"/>
            </a:endParaRPr>
          </a:p>
          <a:p>
            <a:pPr marL="14604" marR="251460" indent="698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incorporate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suitable.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talking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easily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adapted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2700" marR="67310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tradition,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sit 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circle.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eagle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feather,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stone,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bolic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passed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around,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person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or 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handed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item.</a:t>
            </a:r>
            <a:endParaRPr sz="1200">
              <a:latin typeface="Times New Roman"/>
              <a:cs typeface="Times New Roman"/>
            </a:endParaRPr>
          </a:p>
          <a:p>
            <a:pPr marL="14604" marR="13779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Paniagua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recommends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using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clients:</a:t>
            </a:r>
            <a:endParaRPr sz="1200">
              <a:latin typeface="Times New Roman"/>
              <a:cs typeface="Times New Roman"/>
            </a:endParaRPr>
          </a:p>
          <a:p>
            <a:pPr marL="243204" marR="7620" indent="-228600">
              <a:lnSpc>
                <a:spcPct val="100000"/>
              </a:lnSpc>
              <a:buFont typeface="Symbol"/>
              <a:buChar char=""/>
              <a:tabLst>
                <a:tab pos="249554" algn="l"/>
                <a:tab pos="25019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permission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Tribal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authorities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5359400"/>
            <a:ext cx="287401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7015" indent="-234950" algn="just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765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Consult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professionals.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ct val="100000"/>
              </a:lnSpc>
              <a:buFont typeface="Symbol"/>
              <a:buChar char=""/>
              <a:tabLst>
                <a:tab pos="244475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consent, invite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respected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elders)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sessions.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5273" y="6197124"/>
            <a:ext cx="2871470" cy="281940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240"/>
              </a:spcBef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Mutual-help</a:t>
            </a:r>
            <a:r>
              <a:rPr sz="1300" b="1" i="1" spc="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groups</a:t>
            </a:r>
            <a:endParaRPr sz="1300">
              <a:latin typeface="Arial"/>
              <a:cs typeface="Arial"/>
            </a:endParaRPr>
          </a:p>
          <a:p>
            <a:pPr marL="12700" marR="5080" indent="7620">
              <a:lnSpc>
                <a:spcPct val="100000"/>
              </a:lnSpc>
              <a:spcBef>
                <a:spcPts val="1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Native 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long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(Coyhis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community support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others,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members.</a:t>
            </a:r>
            <a:endParaRPr sz="1200">
              <a:latin typeface="Times New Roman"/>
              <a:cs typeface="Times New Roman"/>
            </a:endParaRPr>
          </a:p>
          <a:p>
            <a:pPr marL="14604" marR="6350" indent="57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Contemporary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manifestations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include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adapta-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Steps ( 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5-4)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(Coyhis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modified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element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8943" y="4711700"/>
            <a:ext cx="2897505" cy="4333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Steps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circular,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linear,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philosophy,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forces of life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circular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(Coyhis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Bison program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rewritten 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“Big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Book”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(Coyhis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Simonelli 2005).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Steps, which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community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emphasizing spiritual  reconnection,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spiritual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problem.</a:t>
            </a:r>
            <a:endParaRPr sz="1200">
              <a:latin typeface="Times New Roman"/>
              <a:cs typeface="Times New Roman"/>
            </a:endParaRPr>
          </a:p>
          <a:p>
            <a:pPr marL="15240" marR="40005" indent="6350" algn="just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Wellbriety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modern,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indigenous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endParaRPr sz="1200">
              <a:latin typeface="Times New Roman"/>
              <a:cs typeface="Times New Roman"/>
            </a:endParaRPr>
          </a:p>
          <a:p>
            <a:pPr marL="12700" marR="36195" indent="5080" algn="just">
              <a:lnSpc>
                <a:spcPct val="100000"/>
              </a:lnSpc>
              <a:spcBef>
                <a:spcPts val="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roots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incor-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(Coyhis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Simonelli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Coyhis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Bison,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</a:t>
            </a:r>
            <a:endParaRPr sz="1200">
              <a:latin typeface="Times New Roman"/>
              <a:cs typeface="Times New Roman"/>
            </a:endParaRPr>
          </a:p>
          <a:p>
            <a:pPr marL="12700" marR="53340" indent="25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http://www.whitebison.org).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Wellbriety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1697" y="4711700"/>
            <a:ext cx="2879090" cy="4406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partici-  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AI-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SUPER-PFP,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47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Plains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28.8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South-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west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respondents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past-year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disorder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attendance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(Beals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Mohatt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(2008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 Natives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Venner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Feldstein’s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(2006)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had attended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mutual-help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meetings.</a:t>
            </a:r>
            <a:endParaRPr sz="1200">
              <a:latin typeface="Times New Roman"/>
              <a:cs typeface="Times New Roman"/>
            </a:endParaRPr>
          </a:p>
          <a:p>
            <a:pPr marL="12700" marR="913130" indent="2540">
              <a:lnSpc>
                <a:spcPct val="101499"/>
              </a:lnSpc>
              <a:spcBef>
                <a:spcPts val="955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Traditional healing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complementary</a:t>
            </a:r>
            <a:r>
              <a:rPr sz="1300" b="1" i="1" spc="-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methods</a:t>
            </a:r>
            <a:endParaRPr sz="1300">
              <a:latin typeface="Arial"/>
              <a:cs typeface="Arial"/>
            </a:endParaRPr>
          </a:p>
          <a:p>
            <a:pPr marL="16510" marR="5715" indent="6985">
              <a:lnSpc>
                <a:spcPct val="100000"/>
              </a:lnSpc>
              <a:spcBef>
                <a:spcPts val="13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liefs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about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care—from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beliefs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strong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support 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science—and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strategies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address-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problems. 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conjunction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modern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medicine.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899160" y="908297"/>
            <a:ext cx="5956300" cy="3750945"/>
            <a:chOff x="899160" y="908297"/>
            <a:chExt cx="5956300" cy="3750945"/>
          </a:xfrm>
        </p:grpSpPr>
        <p:sp>
          <p:nvSpPr>
            <p:cNvPr id="5" name="object 5"/>
            <p:cNvSpPr/>
            <p:nvPr/>
          </p:nvSpPr>
          <p:spPr>
            <a:xfrm>
              <a:off x="905256" y="914393"/>
              <a:ext cx="5943600" cy="3738879"/>
            </a:xfrm>
            <a:custGeom>
              <a:avLst/>
              <a:gdLst/>
              <a:ahLst/>
              <a:cxnLst/>
              <a:rect l="l" t="t" r="r" b="b"/>
              <a:pathLst>
                <a:path w="5943600" h="3738879">
                  <a:moveTo>
                    <a:pt x="5840425" y="0"/>
                  </a:moveTo>
                  <a:lnTo>
                    <a:pt x="103174" y="0"/>
                  </a:lnTo>
                  <a:lnTo>
                    <a:pt x="63013" y="8109"/>
                  </a:lnTo>
                  <a:lnTo>
                    <a:pt x="30218" y="30224"/>
                  </a:lnTo>
                  <a:lnTo>
                    <a:pt x="8107" y="63023"/>
                  </a:lnTo>
                  <a:lnTo>
                    <a:pt x="0" y="103187"/>
                  </a:lnTo>
                  <a:lnTo>
                    <a:pt x="0" y="3635197"/>
                  </a:lnTo>
                  <a:lnTo>
                    <a:pt x="8107" y="3675360"/>
                  </a:lnTo>
                  <a:lnTo>
                    <a:pt x="30218" y="3708160"/>
                  </a:lnTo>
                  <a:lnTo>
                    <a:pt x="63013" y="3730275"/>
                  </a:lnTo>
                  <a:lnTo>
                    <a:pt x="103174" y="3738384"/>
                  </a:lnTo>
                  <a:lnTo>
                    <a:pt x="5840425" y="3738384"/>
                  </a:lnTo>
                  <a:lnTo>
                    <a:pt x="5880586" y="3730275"/>
                  </a:lnTo>
                  <a:lnTo>
                    <a:pt x="5913381" y="3708160"/>
                  </a:lnTo>
                  <a:lnTo>
                    <a:pt x="5935492" y="3675360"/>
                  </a:lnTo>
                  <a:lnTo>
                    <a:pt x="5943600" y="3635197"/>
                  </a:lnTo>
                  <a:lnTo>
                    <a:pt x="5943600" y="103187"/>
                  </a:lnTo>
                  <a:lnTo>
                    <a:pt x="5935492" y="63023"/>
                  </a:lnTo>
                  <a:lnTo>
                    <a:pt x="5913381" y="30224"/>
                  </a:lnTo>
                  <a:lnTo>
                    <a:pt x="5880586" y="8109"/>
                  </a:lnTo>
                  <a:lnTo>
                    <a:pt x="5840425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05256" y="914393"/>
              <a:ext cx="5943600" cy="3738879"/>
            </a:xfrm>
            <a:custGeom>
              <a:avLst/>
              <a:gdLst/>
              <a:ahLst/>
              <a:cxnLst/>
              <a:rect l="l" t="t" r="r" b="b"/>
              <a:pathLst>
                <a:path w="5943600" h="3738879">
                  <a:moveTo>
                    <a:pt x="0" y="103187"/>
                  </a:moveTo>
                  <a:lnTo>
                    <a:pt x="8107" y="63023"/>
                  </a:lnTo>
                  <a:lnTo>
                    <a:pt x="30218" y="30224"/>
                  </a:lnTo>
                  <a:lnTo>
                    <a:pt x="63013" y="8109"/>
                  </a:lnTo>
                  <a:lnTo>
                    <a:pt x="103174" y="0"/>
                  </a:lnTo>
                  <a:lnTo>
                    <a:pt x="5840425" y="0"/>
                  </a:lnTo>
                  <a:lnTo>
                    <a:pt x="5880586" y="8109"/>
                  </a:lnTo>
                  <a:lnTo>
                    <a:pt x="5913381" y="30224"/>
                  </a:lnTo>
                  <a:lnTo>
                    <a:pt x="5935492" y="63023"/>
                  </a:lnTo>
                  <a:lnTo>
                    <a:pt x="5943600" y="103187"/>
                  </a:lnTo>
                  <a:lnTo>
                    <a:pt x="5943600" y="3635197"/>
                  </a:lnTo>
                  <a:lnTo>
                    <a:pt x="5935492" y="3675360"/>
                  </a:lnTo>
                  <a:lnTo>
                    <a:pt x="5913381" y="3708160"/>
                  </a:lnTo>
                  <a:lnTo>
                    <a:pt x="5880586" y="3730275"/>
                  </a:lnTo>
                  <a:lnTo>
                    <a:pt x="5840425" y="3738384"/>
                  </a:lnTo>
                  <a:lnTo>
                    <a:pt x="103174" y="3738384"/>
                  </a:lnTo>
                  <a:lnTo>
                    <a:pt x="63013" y="3730275"/>
                  </a:lnTo>
                  <a:lnTo>
                    <a:pt x="30218" y="3708160"/>
                  </a:lnTo>
                  <a:lnTo>
                    <a:pt x="8107" y="3675360"/>
                  </a:lnTo>
                  <a:lnTo>
                    <a:pt x="0" y="3635197"/>
                  </a:lnTo>
                  <a:lnTo>
                    <a:pt x="0" y="103187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967832" y="435355"/>
            <a:ext cx="5897245" cy="413257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37335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5-4: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Lakota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Version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5" dirty="0">
                <a:solidFill>
                  <a:srgbClr val="33617B"/>
                </a:solidFill>
                <a:latin typeface="Arial"/>
                <a:cs typeface="Arial"/>
              </a:rPr>
              <a:t>12</a:t>
            </a:r>
            <a:r>
              <a:rPr sz="1200" b="1" spc="1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Steps</a:t>
            </a:r>
            <a:endParaRPr sz="12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78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Lakota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Tribe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adapted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12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Steps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suit its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particular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belief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system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follows:</a:t>
            </a:r>
            <a:endParaRPr sz="1000">
              <a:latin typeface="Arial"/>
              <a:cs typeface="Arial"/>
            </a:endParaRPr>
          </a:p>
          <a:p>
            <a:pPr marL="250190" marR="120014" indent="-231140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admit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because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my dependence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, 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unable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myself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my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family.</a:t>
            </a:r>
            <a:endParaRPr sz="1000">
              <a:latin typeface="Arial"/>
              <a:cs typeface="Arial"/>
            </a:endParaRPr>
          </a:p>
          <a:p>
            <a:pPr marL="250190" marR="258445" indent="-231140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believe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me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regain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responsibilities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model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life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my  forefathers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(ancestors).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rely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totally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ability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 eat Spirit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watch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over</a:t>
            </a:r>
            <a:r>
              <a:rPr sz="1000" spc="1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me.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day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get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myself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my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position 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nature of</a:t>
            </a:r>
            <a:r>
              <a:rPr sz="1000" spc="2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things.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admit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my Indian brothers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sisters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weaknesses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my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life.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willing to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let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Great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 help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 correct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my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weaknesses.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daily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correct my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weaknesses.</a:t>
            </a:r>
            <a:endParaRPr sz="1000">
              <a:latin typeface="Arial"/>
              <a:cs typeface="Arial"/>
            </a:endParaRPr>
          </a:p>
          <a:p>
            <a:pPr marL="240665" marR="163830" indent="-221615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make an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effort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remember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caused harm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  Spirit,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achieve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strength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</a:t>
            </a:r>
            <a:r>
              <a:rPr sz="1000" spc="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amends.</a:t>
            </a:r>
            <a:endParaRPr sz="1000">
              <a:latin typeface="Arial"/>
              <a:cs typeface="Arial"/>
            </a:endParaRPr>
          </a:p>
          <a:p>
            <a:pPr marL="250825" marR="286385" indent="-232410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 amends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brothers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sisters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caused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harm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whenever  possible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guidance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</a:t>
            </a:r>
            <a:r>
              <a:rPr sz="1000" spc="1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Spirit.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admit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done wrong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myself, those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around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Great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Spirit.</a:t>
            </a:r>
            <a:endParaRPr sz="1000">
              <a:latin typeface="Arial"/>
              <a:cs typeface="Arial"/>
            </a:endParaRPr>
          </a:p>
          <a:p>
            <a:pPr marL="247650" marR="397510" indent="-229235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purification,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prayer,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meditation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Great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Spirit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child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father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Indian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way.</a:t>
            </a:r>
            <a:endParaRPr sz="1000">
              <a:latin typeface="Arial"/>
              <a:cs typeface="Arial"/>
            </a:endParaRPr>
          </a:p>
          <a:p>
            <a:pPr marL="251460" marR="299720" indent="-232410">
              <a:lnSpc>
                <a:spcPct val="99500"/>
              </a:lnSpc>
              <a:spcBef>
                <a:spcPts val="5"/>
              </a:spcBef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Having addressed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steps,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carry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brotherhood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steps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sobriety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Indian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brothers 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sisters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problems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together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share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principles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our  daily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lives.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10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45" dirty="0">
                <a:solidFill>
                  <a:srgbClr val="00395A"/>
                </a:solidFill>
                <a:latin typeface="Arial"/>
                <a:cs typeface="Arial"/>
              </a:rPr>
              <a:t>CSAT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1999b,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p.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56.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Reprinted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material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public</a:t>
            </a:r>
            <a:r>
              <a:rPr sz="1000" i="1" spc="1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domain.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994403" y="5692138"/>
            <a:ext cx="2862580" cy="3365500"/>
          </a:xfrm>
          <a:custGeom>
            <a:avLst/>
            <a:gdLst/>
            <a:ahLst/>
            <a:cxnLst/>
            <a:rect l="l" t="t" r="r" b="b"/>
            <a:pathLst>
              <a:path w="2862579" h="3365500">
                <a:moveTo>
                  <a:pt x="2706344" y="0"/>
                </a:moveTo>
                <a:lnTo>
                  <a:pt x="155727" y="0"/>
                </a:lnTo>
                <a:lnTo>
                  <a:pt x="106506" y="7939"/>
                </a:lnTo>
                <a:lnTo>
                  <a:pt x="63757" y="30046"/>
                </a:lnTo>
                <a:lnTo>
                  <a:pt x="30046" y="63757"/>
                </a:lnTo>
                <a:lnTo>
                  <a:pt x="7939" y="106506"/>
                </a:lnTo>
                <a:lnTo>
                  <a:pt x="0" y="155727"/>
                </a:lnTo>
                <a:lnTo>
                  <a:pt x="0" y="3209264"/>
                </a:lnTo>
                <a:lnTo>
                  <a:pt x="7939" y="3258485"/>
                </a:lnTo>
                <a:lnTo>
                  <a:pt x="30046" y="3301234"/>
                </a:lnTo>
                <a:lnTo>
                  <a:pt x="63757" y="3334945"/>
                </a:lnTo>
                <a:lnTo>
                  <a:pt x="106506" y="3357052"/>
                </a:lnTo>
                <a:lnTo>
                  <a:pt x="155727" y="3364992"/>
                </a:lnTo>
                <a:lnTo>
                  <a:pt x="2706344" y="3364992"/>
                </a:lnTo>
                <a:lnTo>
                  <a:pt x="2755565" y="3357052"/>
                </a:lnTo>
                <a:lnTo>
                  <a:pt x="2798314" y="3334945"/>
                </a:lnTo>
                <a:lnTo>
                  <a:pt x="2832025" y="3301234"/>
                </a:lnTo>
                <a:lnTo>
                  <a:pt x="2854132" y="3258485"/>
                </a:lnTo>
                <a:lnTo>
                  <a:pt x="2862072" y="3209264"/>
                </a:lnTo>
                <a:lnTo>
                  <a:pt x="2862072" y="155727"/>
                </a:lnTo>
                <a:lnTo>
                  <a:pt x="2854132" y="106506"/>
                </a:lnTo>
                <a:lnTo>
                  <a:pt x="2832025" y="63757"/>
                </a:lnTo>
                <a:lnTo>
                  <a:pt x="2798314" y="30046"/>
                </a:lnTo>
                <a:lnTo>
                  <a:pt x="2755565" y="7939"/>
                </a:lnTo>
                <a:lnTo>
                  <a:pt x="2706344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983443" y="868171"/>
            <a:ext cx="2874645" cy="8053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 marR="149225" algn="just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sweat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lodge,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ticular, 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 (Bezdek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Spicer 2006;  Schiff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Moore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  <a:p>
            <a:pPr marL="13970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Alaskan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camps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treat-  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setting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incorporates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seasonal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Old Minto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Camp: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http://www.tananachiefs.org/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health-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services/old-minto-family-recovery-camp-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new/).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camps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mod-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fishing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camps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context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 about 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suste-  nance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Village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Sobriety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</a:t>
            </a:r>
            <a:endParaRPr sz="1200">
              <a:latin typeface="Times New Roman"/>
              <a:cs typeface="Times New Roman"/>
            </a:endParaRPr>
          </a:p>
          <a:p>
            <a:pPr marL="15240" marR="49530" indent="-3175">
              <a:lnSpc>
                <a:spcPct val="100000"/>
              </a:lnSpc>
            </a:pP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Yup’ik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Cup’ik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Eskimo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hunt-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chopping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wood,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berry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picking,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tundra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walks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(Mills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(2010)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client-centered, 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techniques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Natives.</a:t>
            </a:r>
            <a:endParaRPr sz="1200">
              <a:latin typeface="Times New Roman"/>
              <a:cs typeface="Times New Roman"/>
            </a:endParaRPr>
          </a:p>
          <a:p>
            <a:pPr marL="22225" marR="171450" indent="-3175">
              <a:lnSpc>
                <a:spcPct val="100000"/>
              </a:lnSpc>
              <a:spcBef>
                <a:spcPts val="79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of 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healing practices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</a:t>
            </a:r>
            <a:endParaRPr sz="1200">
              <a:latin typeface="Times New Roman"/>
              <a:cs typeface="Times New Roman"/>
            </a:endParaRPr>
          </a:p>
          <a:p>
            <a:pPr marL="109855" marR="120014" indent="-2540" algn="ctr">
              <a:lnSpc>
                <a:spcPct val="98500"/>
              </a:lnSpc>
              <a:spcBef>
                <a:spcPts val="910"/>
              </a:spcBef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There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are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number of potential pitfalls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that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can occur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when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trying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integrate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Native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spiritual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cultur al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practices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into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treatment.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Cultural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groups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are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complex 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systems;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removing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pieces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them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for 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implementation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part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treatment  program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can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be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disservice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culture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well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clients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(Kunitz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et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al. 1994;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Moss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et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al.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2003);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breach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customs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traditions;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sign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disrespect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the community and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Tribe, Tribal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lead-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ership,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Native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American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practices.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It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important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take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the time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build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relationships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seek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consultation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with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Tribal elders,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other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Tribal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leaders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ensure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that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best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most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appropriate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steps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are taken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creating a culturally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relevant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responsive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treatment</a:t>
            </a:r>
            <a:endParaRPr sz="1100">
              <a:latin typeface="Arial"/>
              <a:cs typeface="Arial"/>
            </a:endParaRPr>
          </a:p>
          <a:p>
            <a:pPr algn="ctr">
              <a:lnSpc>
                <a:spcPts val="1295"/>
              </a:lnSpc>
            </a:pP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model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program.</a:t>
            </a:r>
            <a:endParaRPr sz="11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9173" y="868171"/>
            <a:ext cx="288988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traditionally 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things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deeply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connected. Disruption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emotional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sides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doctor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regain  balance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harmony.</a:t>
            </a:r>
            <a:endParaRPr sz="1200">
              <a:latin typeface="Times New Roman"/>
              <a:cs typeface="Times New Roman"/>
            </a:endParaRPr>
          </a:p>
          <a:p>
            <a:pPr marL="12700" marR="27940" indent="8890">
              <a:lnSpc>
                <a:spcPct val="1000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healing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fairly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(Herman-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Stahl and Chong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Herman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-Stahl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reported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year,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57.4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those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Southwest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31.7 percent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Plains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heal-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(Beals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Arizona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Tribes,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27.4 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had 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prob-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lems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(Herman-Stahl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Chong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  <a:p>
            <a:pPr marL="12700" marR="121285" indent="952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Overall, many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primary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avenue of healing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7145" marR="20320" indent="63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connecting with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(Bassett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2012)</a:t>
            </a:r>
            <a:endParaRPr sz="1200">
              <a:latin typeface="Times New Roman"/>
              <a:cs typeface="Times New Roman"/>
            </a:endParaRPr>
          </a:p>
          <a:p>
            <a:pPr marL="12700" marR="32384" indent="8255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to adapt 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How-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ceremonies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made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 treatment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(Castro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Coyhis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Coyhis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Mail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Shelton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sacred dances (such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Indians’sun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Kiowa’s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gourd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dance),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circles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 model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conceptualizing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harmonious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talking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sweat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lodges,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purification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(Cohen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Mail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Shelton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8417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0325" indent="1270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inconsistent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funding,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incompetent or incongruent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incurred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after 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confounding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variables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12700" marR="18415" indent="762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Nonetheless,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Mail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Shelton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(2002)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reviewed earlier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“indig-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interventions”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interventions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value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concurred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(Coyhis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Sabin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2700" marR="5080" indent="6985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Regardless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a 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adapts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should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central to its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perceived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life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itself.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will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 meaning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“walking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around”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“living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path.”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never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been)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conceived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rather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pervades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daily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(Deloria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1973).</a:t>
            </a:r>
            <a:endParaRPr sz="1200">
              <a:latin typeface="Times New Roman"/>
              <a:cs typeface="Times New Roman"/>
            </a:endParaRPr>
          </a:p>
          <a:p>
            <a:pPr marL="15240" marR="40005" indent="8890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indige-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nous spirituality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spirituality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exclusively,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Christian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Church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Pentecostal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churches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overcome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0214" y="868171"/>
            <a:ext cx="2900680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685" marR="8255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(Garrity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roughly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Baptist, 17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Catholic, 17 percent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preference,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4604" marR="60325" indent="1143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nities.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pursuing traditional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methods,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clients’spiritual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respect;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 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choose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wary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obsession</a:t>
            </a:r>
            <a:endParaRPr sz="1200">
              <a:latin typeface="Times New Roman"/>
              <a:cs typeface="Times New Roman"/>
            </a:endParaRPr>
          </a:p>
          <a:p>
            <a:pPr marL="19685" marR="5080" indent="-317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activities,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considered intrusive (LaFromboise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7145" marR="40005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1993).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Checking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subject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“What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right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you?”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 steps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Providers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healers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practice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themselves, counselors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wish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program.</a:t>
            </a:r>
            <a:endParaRPr sz="1200">
              <a:latin typeface="Times New Roman"/>
              <a:cs typeface="Times New Roman"/>
            </a:endParaRPr>
          </a:p>
          <a:p>
            <a:pPr marL="18415" marR="38735" indent="-6350">
              <a:lnSpc>
                <a:spcPct val="100699"/>
              </a:lnSpc>
              <a:spcBef>
                <a:spcPts val="955"/>
              </a:spcBef>
            </a:pP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Relapse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prevention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recovery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long-term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few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Herman-Stahl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Sanders (2004)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long-term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traditional 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 approach.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Such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emphasizes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monitoring and support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905760" cy="459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(Bezdek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Spicer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(Hazel and Mohatt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Mohatt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Awakening  Project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achieved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extended  periods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Bezdek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Spicer (2006)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two key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tasks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American Indians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entering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First,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learn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respond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friends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drank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supported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Next, 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find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boredom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accomplishing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tasks,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 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achieve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long-term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Awakening Project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period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recov-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ery,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propriate coping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essential (e.g.,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distancing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friends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drank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heavily,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getting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church,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doing 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praying;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Hazel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Mohatt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Mohatt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Awakening Project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7451" y="5610859"/>
            <a:ext cx="2851785" cy="321246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6510" marR="550545" indent="-4445">
              <a:lnSpc>
                <a:spcPts val="2140"/>
              </a:lnSpc>
              <a:spcBef>
                <a:spcPts val="185"/>
              </a:spcBef>
            </a:pP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Counseling </a:t>
            </a: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White 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Americans</a:t>
            </a:r>
            <a:endParaRPr sz="1800">
              <a:latin typeface="Arial"/>
              <a:cs typeface="Arial"/>
            </a:endParaRPr>
          </a:p>
          <a:p>
            <a:pPr marL="16510" marR="5080" indent="1270">
              <a:lnSpc>
                <a:spcPct val="100000"/>
              </a:lnSpc>
              <a:spcBef>
                <a:spcPts val="56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whose ancestors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of Europe,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Middle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East, 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(Humes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  <a:p>
            <a:pPr marL="13970" marR="5080" indent="952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category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includes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Arab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Italian Americans,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Polish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Anglo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people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England),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others.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ethni-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cally)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Non-Latino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constitute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(making up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63.7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853690" cy="3968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381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Mather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  <a:p>
            <a:pPr marL="12700" marR="5080" indent="10160">
              <a:lnSpc>
                <a:spcPct val="1000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like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are extremely heterogeneous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economic,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features,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subtle)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distinctions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subgroups.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Perhaps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forgotten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distinctions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(and continue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some).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Conversely,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instead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Irish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American).</a:t>
            </a:r>
            <a:endParaRPr sz="1200">
              <a:latin typeface="Times New Roman"/>
              <a:cs typeface="Times New Roman"/>
            </a:endParaRPr>
          </a:p>
          <a:p>
            <a:pPr marL="12700" marR="34925" indent="5080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reasons,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cross-cutting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 1)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geographic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location,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1187" y="4958588"/>
            <a:ext cx="2862580" cy="412242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6510" marR="76835" indent="-4445">
              <a:lnSpc>
                <a:spcPct val="100699"/>
              </a:lnSpc>
              <a:spcBef>
                <a:spcPts val="90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About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Traditions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Involving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Substance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Use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Historically, 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accepted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White/European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because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easy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preserve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fruit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contain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bacteria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water. 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production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consumption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came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often-integral 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activi-</a:t>
            </a:r>
            <a:endParaRPr sz="1200">
              <a:latin typeface="Times New Roman"/>
              <a:cs typeface="Times New Roman"/>
            </a:endParaRPr>
          </a:p>
          <a:p>
            <a:pPr marL="16510" marR="5080" indent="57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which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take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nation-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beverages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Scotch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whisky,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French wine;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Abbott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Hudak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(e.g., French,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Italian) traditionally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believed</a:t>
            </a:r>
            <a:endParaRPr sz="1200">
              <a:latin typeface="Times New Roman"/>
              <a:cs typeface="Times New Roman"/>
            </a:endParaRPr>
          </a:p>
          <a:p>
            <a:pPr marL="13970" marR="15240" indent="7620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mind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body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(Abbott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Marinangeli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others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English,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Irish),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pub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center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(O’Dwyer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Despite some  variations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88226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079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remains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recreational substance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Whites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Predominant  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closely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Europe;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generally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cele-  brations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recreational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 times,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excessive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acceptable.</a:t>
            </a:r>
            <a:endParaRPr sz="1200">
              <a:latin typeface="Times New Roman"/>
              <a:cs typeface="Times New Roman"/>
            </a:endParaRPr>
          </a:p>
          <a:p>
            <a:pPr marL="13335" marR="11430" indent="8255">
              <a:lnSpc>
                <a:spcPct val="100000"/>
              </a:lnSpc>
              <a:spcBef>
                <a:spcPts val="800"/>
              </a:spcBef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Typically,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accept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responsibilities,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drunkenness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(Hamid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  <a:p>
            <a:pPr marL="12700" marR="6985" indent="1016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(usually defined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 beliefs),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intoxi-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immoral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(van Wormer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combined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problematic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patterns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(especially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3335" marR="5080" indent="4445">
              <a:lnSpc>
                <a:spcPct val="100000"/>
              </a:lnSpc>
              <a:spcBef>
                <a:spcPts val="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frontier;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became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impetus 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19th-century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Temperance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culminated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passing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18th Amendment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Constitution,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enacted Prohibition.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Temperance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 longer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political force, 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continues 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strong 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segments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</a:t>
            </a:r>
            <a:endParaRPr sz="1200">
              <a:latin typeface="Times New Roman"/>
              <a:cs typeface="Times New Roman"/>
            </a:endParaRPr>
          </a:p>
          <a:p>
            <a:pPr marL="12700" marR="16510" indent="5080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hand,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histori-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demonized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activity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of color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undesirable subcul-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(Bonnie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Whitebread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1970;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Hamid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Whitebread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1995).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link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per-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ceived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threat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crime—particularly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crimes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perpetrated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color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(Hamid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1998;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Whitebread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enforce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prohibitions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illicit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8290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59055" indent="-317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accepting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prescription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medica-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prescrip-  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potentially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harmful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(Hadjicostandi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Cheurprakobkit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  <a:p>
            <a:pPr marL="12700" marR="46355" indent="952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now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 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color,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tend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occurs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outside 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2001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ex-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pressed concern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someone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problem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compared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81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(Pew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Press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same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survey,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 expressed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 about drug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neighborhoods 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did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seeing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problem,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closer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agreement.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Perhaps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misper-  ception about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prevalence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homes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communities,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convey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disapproval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(National Center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much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parents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think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(Pew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5240" marR="10160" indent="6350">
              <a:lnSpc>
                <a:spcPct val="100000"/>
              </a:lnSpc>
              <a:spcBef>
                <a:spcPts val="79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There are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Amer-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icans,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perceive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fully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addic-  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Communications 2008). How-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ever,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diseases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(Durant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3409" y="889508"/>
            <a:ext cx="2921000" cy="788162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24130" marR="5080" indent="-12065">
              <a:lnSpc>
                <a:spcPts val="1670"/>
              </a:lnSpc>
              <a:spcBef>
                <a:spcPts val="16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7780" marR="63500" indent="3810">
              <a:lnSpc>
                <a:spcPct val="100000"/>
              </a:lnSpc>
              <a:spcBef>
                <a:spcPts val="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2012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data, 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past-year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Hawaiians,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were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ethnic/racial  group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tionally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choice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descent;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same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patterns.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Researchers typically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Northern/Eastern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n 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consumed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week-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during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celebrations,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Southern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sumed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almost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smaller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quantities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almost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always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food.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Southern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regular use of alcohol,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associated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alcohol-related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(after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controlling for total consumption; Room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pattern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typi-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cally follows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Northern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Eastern  Europe,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maintain the Southern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</a:t>
            </a:r>
            <a:endParaRPr sz="12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pattern.</a:t>
            </a:r>
            <a:endParaRPr sz="1200">
              <a:latin typeface="Times New Roman"/>
              <a:cs typeface="Times New Roman"/>
            </a:endParaRPr>
          </a:p>
          <a:p>
            <a:pPr marL="18415" marR="46355" indent="10160">
              <a:lnSpc>
                <a:spcPct val="1000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average,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younger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 (Reardon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Buka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racial/ethnic group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begin using  illicit 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earlier 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Watt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who inject heroin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decreased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(Broz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Ouellet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83535" cy="7808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 marR="5080" indent="571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heroin 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except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endParaRPr sz="1200">
              <a:latin typeface="Times New Roman"/>
              <a:cs typeface="Times New Roman"/>
            </a:endParaRPr>
          </a:p>
          <a:p>
            <a:pPr marL="12700" marR="21590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Hawaiians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esti-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accurate),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tried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ecstasy.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Except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(some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hallucinogen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peyote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religious purposes),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are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hallucinogens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confirms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prescription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(Ford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Arrastia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prescription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opioids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year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regular  basis.</a:t>
            </a:r>
            <a:endParaRPr sz="1200">
              <a:latin typeface="Times New Roman"/>
              <a:cs typeface="Times New Roman"/>
            </a:endParaRPr>
          </a:p>
          <a:p>
            <a:pPr marL="15240" marR="11430" indent="571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major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(Hasin 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2700" marR="5080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Schmidt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greater risk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having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severe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withdrawal symptoms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delirium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tremens)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too,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Latinos 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 for a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point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(Perron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 Overall,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considerably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within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non-European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admissions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Michigan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considerably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Arab 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(Arfken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28100" y="435355"/>
            <a:ext cx="11499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Executive</a:t>
            </a:r>
            <a:r>
              <a:rPr sz="1000" spc="-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Summary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98775" cy="8113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85090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migration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history,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identity,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status,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healing practices,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 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client.</a:t>
            </a:r>
            <a:endParaRPr sz="1200">
              <a:latin typeface="Times New Roman"/>
              <a:cs typeface="Times New Roman"/>
            </a:endParaRPr>
          </a:p>
          <a:p>
            <a:pPr marL="12700" marR="33655" indent="190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5: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Gather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relevant collateral 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information.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powerful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clients’presenting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problems,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influence of cultural factors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gathering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support  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endeavors.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phases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providers will likely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obtain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external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engagement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obtain supplemental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permission)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members,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court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records,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parole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officers,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members,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on.</a:t>
            </a:r>
            <a:endParaRPr sz="1200">
              <a:latin typeface="Times New Roman"/>
              <a:cs typeface="Times New Roman"/>
            </a:endParaRPr>
          </a:p>
          <a:p>
            <a:pPr marL="12700" marR="36195" indent="1905">
              <a:lnSpc>
                <a:spcPct val="100000"/>
              </a:lnSpc>
              <a:spcBef>
                <a:spcPts val="79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screen-  ing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tools.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selecting eval-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normative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popula-  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belong,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test item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test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items,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testing materials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language.</a:t>
            </a:r>
            <a:endParaRPr sz="1200">
              <a:latin typeface="Times New Roman"/>
              <a:cs typeface="Times New Roman"/>
            </a:endParaRPr>
          </a:p>
          <a:p>
            <a:pPr marL="12700" marR="24765" indent="190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7: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readiness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motiva- 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change.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few studies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interviewing with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theories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strate-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for  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reflective listening,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interviewing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ambivalence  toward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decisions,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subsequent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nonconfrontational,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client-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  <a:p>
            <a:pPr marL="12700" marR="110489" indent="190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management.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core competencies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managers.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69565" cy="5979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525" indent="635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managers should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possess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possess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conducive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necessary,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interpreters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dialects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spoken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vocabulary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setting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which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provision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occur.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community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coordination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secure culturally relevant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facility.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managers</a:t>
            </a:r>
            <a:endParaRPr sz="1200">
              <a:latin typeface="Times New Roman"/>
              <a:cs typeface="Times New Roman"/>
            </a:endParaRPr>
          </a:p>
          <a:p>
            <a:pPr marL="15240" marR="5080" indent="-25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</a:t>
            </a:r>
            <a:endParaRPr sz="1200">
              <a:latin typeface="Times New Roman"/>
              <a:cs typeface="Times New Roman"/>
            </a:endParaRPr>
          </a:p>
          <a:p>
            <a:pPr marL="12700" marR="73660" indent="190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9: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Integrate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into  treatment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planning.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be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to meet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grate 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treat-  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plans 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appropriate, using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clients’cultural communities.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goals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objectives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relevant,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envi-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ronment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conducive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partici-  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gathering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feedback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1400" y="6991604"/>
            <a:ext cx="2852420" cy="211645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4604" marR="236220" indent="-2540">
              <a:lnSpc>
                <a:spcPts val="2150"/>
              </a:lnSpc>
              <a:spcBef>
                <a:spcPts val="180"/>
              </a:spcBef>
            </a:pPr>
            <a:r>
              <a:rPr sz="1800" b="1" spc="-40" dirty="0">
                <a:solidFill>
                  <a:srgbClr val="33617B"/>
                </a:solidFill>
                <a:latin typeface="Arial"/>
                <a:cs typeface="Arial"/>
              </a:rPr>
              <a:t>Pursuing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Organizational  Cultural</a:t>
            </a:r>
            <a:r>
              <a:rPr sz="1800" b="1" spc="-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endParaRPr sz="1800">
              <a:latin typeface="Arial"/>
              <a:cs typeface="Arial"/>
            </a:endParaRPr>
          </a:p>
          <a:p>
            <a:pPr marL="16510" marR="5080" indent="9525">
              <a:lnSpc>
                <a:spcPct val="100000"/>
              </a:lnSpc>
              <a:spcBef>
                <a:spcPts val="56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dy-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namic,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commitment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include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ongoing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fidelity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916928" y="9430004"/>
            <a:ext cx="1835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xix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89508"/>
            <a:ext cx="2893060" cy="8166734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8415" marR="746760" indent="4445">
              <a:lnSpc>
                <a:spcPts val="1670"/>
              </a:lnSpc>
              <a:spcBef>
                <a:spcPts val="16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Mental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Co-Occurring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400">
              <a:latin typeface="Arial"/>
              <a:cs typeface="Arial"/>
            </a:endParaRPr>
          </a:p>
          <a:p>
            <a:pPr marL="12700" marR="5080" indent="3810">
              <a:lnSpc>
                <a:spcPct val="100000"/>
              </a:lnSpc>
              <a:spcBef>
                <a:spcPts val="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20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report-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year,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past-year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groups excluding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36195" indent="10160">
              <a:lnSpc>
                <a:spcPct val="1000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(Alegria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concurrent serious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(Alvidrez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Havassy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005;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Hatzenbuehler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for 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(Alvidrez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Havassy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unmet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(Marsh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antidepressants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addictive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(Cooper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  <a:p>
            <a:pPr marL="15240" marR="74930" indent="635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(par-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ticularly major 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bipolar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der)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(specifically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phobias,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phobia,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general-  ized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5240" marR="85725" indent="1270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(Grant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3335" marR="19685" indent="127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2005;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Hasin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example,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rates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diagnosis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generalized anxiety disor-  der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about 40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6136" y="868171"/>
            <a:ext cx="284099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7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60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(Grant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simi-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exists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(Hasin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4515" y="1733710"/>
            <a:ext cx="2893695" cy="538861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 Patterns</a:t>
            </a:r>
            <a:endParaRPr sz="1400">
              <a:latin typeface="Arial"/>
              <a:cs typeface="Arial"/>
            </a:endParaRPr>
          </a:p>
          <a:p>
            <a:pPr marL="15875" marR="66040" indent="762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receive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private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physician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  <a:p>
            <a:pPr marL="12700" marR="5080" indent="25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profes-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(Perron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(alone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conjunction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the primary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of abuse, followed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cannabis.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findings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inconsistent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concerning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frequency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both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(Marsh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contrast, 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somewhat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compared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endParaRPr sz="1200">
              <a:latin typeface="Times New Roman"/>
              <a:cs typeface="Times New Roman"/>
            </a:endParaRPr>
          </a:p>
          <a:p>
            <a:pPr marL="19685" marR="46990" indent="381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(Hatzenbuehler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SAMHSA,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CBHSQ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2012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;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Schmidt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1187" y="7246111"/>
            <a:ext cx="2820035" cy="174498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5875" marR="463550" indent="-381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and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Attitudes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About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endParaRPr sz="1400">
              <a:latin typeface="Arial"/>
              <a:cs typeface="Arial"/>
            </a:endParaRPr>
          </a:p>
          <a:p>
            <a:pPr marL="16510" marR="5080" indent="10160">
              <a:lnSpc>
                <a:spcPct val="100000"/>
              </a:lnSpc>
              <a:spcBef>
                <a:spcPts val="6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accepting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They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color,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varies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widely based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affiliation.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Most treatment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90258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84480" indent="10160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surprising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satisfied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(Tonigan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  <a:p>
            <a:pPr marL="12700" marR="45085" indent="190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Still, 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certain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subgroups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Russian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former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Soviet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longstanding distrust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(Kagan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Shafer 2001).</a:t>
            </a:r>
            <a:endParaRPr sz="1200">
              <a:latin typeface="Times New Roman"/>
              <a:cs typeface="Times New Roman"/>
            </a:endParaRPr>
          </a:p>
          <a:p>
            <a:pPr marL="15240" marR="92710" indent="698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orien-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Italian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Scotch-  Irish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reveal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secrets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(Giordano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Hudak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</a:t>
            </a:r>
            <a:endParaRPr sz="1200">
              <a:latin typeface="Times New Roman"/>
              <a:cs typeface="Times New Roman"/>
            </a:endParaRPr>
          </a:p>
          <a:p>
            <a:pPr marL="12700" marR="62865" indent="381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2010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did not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racial/ethnic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no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concerned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neighbors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think,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did not want others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know,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</a:t>
            </a:r>
            <a:endParaRPr sz="1200">
              <a:latin typeface="Times New Roman"/>
              <a:cs typeface="Times New Roman"/>
            </a:endParaRPr>
          </a:p>
          <a:p>
            <a:pPr marL="12700" marR="5080" indent="57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jobs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confirms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due to fear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 might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think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denial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(Grant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1997).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 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least regarding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Ac-  cording 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NESARC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who</a:t>
            </a:r>
            <a:endParaRPr sz="1200">
              <a:latin typeface="Times New Roman"/>
              <a:cs typeface="Times New Roman"/>
            </a:endParaRPr>
          </a:p>
          <a:p>
            <a:pPr marL="15240" marR="120014" indent="190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criteria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diagnosis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pendence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point 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lives,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Latinos,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non-</a:t>
            </a:r>
            <a:endParaRPr sz="1200">
              <a:latin typeface="Times New Roman"/>
              <a:cs typeface="Times New Roman"/>
            </a:endParaRPr>
          </a:p>
          <a:p>
            <a:pPr marL="16510" marR="53975" indent="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achieved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remission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non-Latinos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(but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Latinos)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currently abstain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68171"/>
            <a:ext cx="28663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opposed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drink-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symptoms of 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 (Dawson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4486" y="1566163"/>
            <a:ext cx="2886710" cy="7331709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108585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Issues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Considerations</a:t>
            </a:r>
            <a:endParaRPr sz="1400">
              <a:latin typeface="Arial"/>
              <a:cs typeface="Arial"/>
            </a:endParaRPr>
          </a:p>
          <a:p>
            <a:pPr marL="13335" marR="40640" indent="8890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major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interventions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population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largely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entirely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rarely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Straussner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(2001)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notes,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“the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paradox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writing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background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believed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whom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whose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rarely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plored”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165).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evaluations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(wheth-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observation)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account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therefore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make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recommendations  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subgroups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Americans.</a:t>
            </a:r>
            <a:endParaRPr sz="1200">
              <a:latin typeface="Times New Roman"/>
              <a:cs typeface="Times New Roman"/>
            </a:endParaRPr>
          </a:p>
          <a:p>
            <a:pPr marL="15875" marR="177165" indent="5715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rediscover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backgrounds,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</a:t>
            </a:r>
            <a:endParaRPr sz="1200">
              <a:latin typeface="Times New Roman"/>
              <a:cs typeface="Times New Roman"/>
            </a:endParaRPr>
          </a:p>
          <a:p>
            <a:pPr marL="13335" marR="5080" indent="-63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important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Giordano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McGoldrick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(2005)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note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“in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stress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crisis,”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want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“return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comfort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dominant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society’s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norms”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503).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identifica-  tion.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challenges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taining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7533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help-seeking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Americans,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Downey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D’Andrea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(2012).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594" y="1383284"/>
            <a:ext cx="2891790" cy="759079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3970" marR="51943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Theoretical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Approaches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400" b="1" spc="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Interventions</a:t>
            </a:r>
            <a:endParaRPr sz="1400">
              <a:latin typeface="Arial"/>
              <a:cs typeface="Arial"/>
            </a:endParaRPr>
          </a:p>
          <a:p>
            <a:pPr marL="14604" marR="82550" indent="10160">
              <a:lnSpc>
                <a:spcPct val="100000"/>
              </a:lnSpc>
              <a:spcBef>
                <a:spcPts val="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Overall,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optimum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comprehensive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toolkit,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success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(McCaul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Within-group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arise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be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considered.</a:t>
            </a:r>
            <a:endParaRPr sz="120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</a:t>
            </a:r>
            <a:endParaRPr sz="1200">
              <a:latin typeface="Times New Roman"/>
              <a:cs typeface="Times New Roman"/>
            </a:endParaRPr>
          </a:p>
          <a:p>
            <a:pPr marL="12700" marR="5080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well-accepted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ventions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CBT,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interviewing,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facilitation, contingency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pharmacotherapies)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7780" marR="12065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uniformly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modification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class,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reli-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gious,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traits.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back-  ground,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strongly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 identifies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observations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therapeutic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cultural/ethnic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subgroups.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980"/>
              </a:spcBef>
            </a:pP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Family</a:t>
            </a:r>
            <a:r>
              <a:rPr sz="1300" b="1" i="1" spc="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5240" marR="24765" indent="5080">
              <a:lnSpc>
                <a:spcPct val="100000"/>
              </a:lnSpc>
              <a:spcBef>
                <a:spcPts val="1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individuals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independent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  reliant;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trouble adjusting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prob-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 (McGill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Pearce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7780" marR="45085">
              <a:lnSpc>
                <a:spcPct val="100000"/>
              </a:lnSpc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Wormer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notes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need help addressing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communica-  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useful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approach-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 include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encourage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nonthreatening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communication.</a:t>
            </a:r>
            <a:endParaRPr sz="1200">
              <a:latin typeface="Times New Roman"/>
              <a:cs typeface="Times New Roman"/>
            </a:endParaRPr>
          </a:p>
          <a:p>
            <a:pPr marL="25400" marR="301625" indent="-1270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singular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description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fits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82265" cy="8122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590" indent="254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heritages,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approach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 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(Hanson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Hierarchical families,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German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authoritative,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Winawer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Wetzel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egalitarian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German 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imperatives.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same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vein,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French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 could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readily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direct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 therapeutic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assign-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ments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measurable goals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(Abbot  2001),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French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client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cess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oriented.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Thus,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imperative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assess</a:t>
            </a:r>
            <a:endParaRPr sz="1200">
              <a:latin typeface="Times New Roman"/>
              <a:cs typeface="Times New Roman"/>
            </a:endParaRPr>
          </a:p>
          <a:p>
            <a:pPr marL="13335" marR="126364" indent="4445" algn="just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cultural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worldviews.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longstanding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drinking.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inappropriate.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other fami-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talking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outside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resistant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 of family problems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(Folwarski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Smolinski 2005)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admit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someone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outside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signals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weakness.</a:t>
            </a:r>
            <a:endParaRPr sz="1200">
              <a:latin typeface="Times New Roman"/>
              <a:cs typeface="Times New Roman"/>
            </a:endParaRPr>
          </a:p>
          <a:p>
            <a:pPr marL="15240" algn="just">
              <a:lnSpc>
                <a:spcPct val="100000"/>
              </a:lnSpc>
              <a:spcBef>
                <a:spcPts val="965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Group</a:t>
            </a:r>
            <a:r>
              <a:rPr sz="1300" b="1" i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therapy</a:t>
            </a:r>
            <a:endParaRPr sz="1300">
              <a:latin typeface="Arial"/>
              <a:cs typeface="Arial"/>
            </a:endParaRPr>
          </a:p>
          <a:p>
            <a:pPr marL="15240" marR="55880">
              <a:lnSpc>
                <a:spcPct val="100000"/>
              </a:lnSpc>
              <a:spcBef>
                <a:spcPts val="1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therapies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populations.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details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41,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 Therapy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(CSAT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22860" algn="just">
              <a:lnSpc>
                <a:spcPct val="100000"/>
              </a:lnSpc>
              <a:spcBef>
                <a:spcPts val="980"/>
              </a:spcBef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Mutual-help</a:t>
            </a:r>
            <a:r>
              <a:rPr sz="1300" b="1" i="1" spc="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groups</a:t>
            </a:r>
            <a:endParaRPr sz="1300">
              <a:latin typeface="Arial"/>
              <a:cs typeface="Arial"/>
            </a:endParaRPr>
          </a:p>
          <a:p>
            <a:pPr marL="15240" marR="63500" indent="6985" algn="just">
              <a:lnSpc>
                <a:spcPct val="100000"/>
              </a:lnSpc>
              <a:spcBef>
                <a:spcPts val="13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AA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prevalent,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largely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4924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membership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(AAWS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Atkins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Hawdon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2011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87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AA members indicated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(AAWS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largely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populations, AA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 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(Dawson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McCrady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Ritsher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Weisner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mutual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Self-Management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Secular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for Sobriety/Save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Sobriety,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predominately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membership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drawn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(Atkins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Hawdon 2007;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1998).</a:t>
            </a:r>
            <a:endParaRPr sz="1200">
              <a:latin typeface="Times New Roman"/>
              <a:cs typeface="Times New Roman"/>
            </a:endParaRPr>
          </a:p>
          <a:p>
            <a:pPr marL="14604" marR="132715" indent="635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appeal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model.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originally developed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  <a:p>
            <a:pPr marL="12700" marR="29845" indent="19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ideas of spirituality,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faith, 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model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worldwide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-Step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Irish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Polish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French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Scotch-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Irish 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traditions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 practice,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confession,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protect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humiliation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(Abbott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Gilbert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Langrod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Hudak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Taggart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2700" marR="129539" indent="5080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mutual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numerous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Internet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Web-based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munities,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programs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promote mental health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Alliance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http://www.nami.org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0214" y="891031"/>
            <a:ext cx="2889250" cy="809815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3970" marR="922655" indent="2540">
              <a:lnSpc>
                <a:spcPct val="101499"/>
              </a:lnSpc>
              <a:spcBef>
                <a:spcPts val="70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Traditional healing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complementary</a:t>
            </a:r>
            <a:r>
              <a:rPr sz="1300" b="1" i="1" spc="-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methods</a:t>
            </a:r>
            <a:endParaRPr sz="1300">
              <a:latin typeface="Arial"/>
              <a:cs typeface="Arial"/>
            </a:endParaRPr>
          </a:p>
          <a:p>
            <a:pPr marL="14604" marR="5080" indent="12065">
              <a:lnSpc>
                <a:spcPct val="100000"/>
              </a:lnSpc>
              <a:spcBef>
                <a:spcPts val="1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  themselves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atheist,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agnostic,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secular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without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affiliation, meaning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Life 2008).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different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Christian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denominations,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approx-  imately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identifying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Protestant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25.9 percent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Catholic (National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 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Abuse,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7780" marR="93980" indent="1016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 91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practitioners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Judaism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 14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followers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Buddhist population  (Kosmin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</a:t>
            </a:r>
            <a:endParaRPr sz="1200">
              <a:latin typeface="Times New Roman"/>
              <a:cs typeface="Times New Roman"/>
            </a:endParaRPr>
          </a:p>
          <a:p>
            <a:pPr marL="17145" marR="94615" indent="1016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prayer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useful aids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significantly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prayer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(Graham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racial/ethnic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complementary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medical  therapies, 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herbal medicine,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acupunc-</a:t>
            </a:r>
            <a:endParaRPr sz="1200">
              <a:latin typeface="Times New Roman"/>
              <a:cs typeface="Times New Roman"/>
            </a:endParaRPr>
          </a:p>
          <a:p>
            <a:pPr marL="17145" marR="55244" indent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chiropractors,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massage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yoga,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diets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(Graham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7145" marR="20955" indent="-5080">
              <a:lnSpc>
                <a:spcPct val="101600"/>
              </a:lnSpc>
              <a:spcBef>
                <a:spcPts val="955"/>
              </a:spcBef>
            </a:pP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Relapse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prevention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recovery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promote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include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(Litt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Litt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Maisto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though some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African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  <a:p>
            <a:pPr marL="17145" marR="59055" indent="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Walton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efficacy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upon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(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Warren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self-efficacy 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 risks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maintaining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92716" y="435355"/>
            <a:ext cx="43719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5—Behavioral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Health 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Major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47340" cy="2505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38430" indent="444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 psychoeducation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situations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op-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portunities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</a:t>
            </a:r>
            <a:endParaRPr sz="1200">
              <a:latin typeface="Times New Roman"/>
              <a:cs typeface="Times New Roman"/>
            </a:endParaRPr>
          </a:p>
          <a:p>
            <a:pPr marL="12700" marR="5080" indent="444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manag-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high-risk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situations,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suggests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strate-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gies 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than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(Gossop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  <a:p>
            <a:pPr marL="13335" marR="64769" indent="127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maintaining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lapse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(Laudet et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00985" cy="2402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McIntosh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McKeganey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Rumpf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 include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substitute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behaviors (i.e.,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lieu of substance use),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(Valliant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1983).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Valliant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(1983)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Laudet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McCrady 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Moos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conclude,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mostly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pants,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important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maintaining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5255" y="3576830"/>
            <a:ext cx="5956300" cy="3027045"/>
            <a:chOff x="905255" y="3576830"/>
            <a:chExt cx="5956300" cy="3027045"/>
          </a:xfrm>
        </p:grpSpPr>
        <p:sp>
          <p:nvSpPr>
            <p:cNvPr id="6" name="object 6"/>
            <p:cNvSpPr/>
            <p:nvPr/>
          </p:nvSpPr>
          <p:spPr>
            <a:xfrm>
              <a:off x="911351" y="3582926"/>
              <a:ext cx="5943600" cy="3014980"/>
            </a:xfrm>
            <a:custGeom>
              <a:avLst/>
              <a:gdLst/>
              <a:ahLst/>
              <a:cxnLst/>
              <a:rect l="l" t="t" r="r" b="b"/>
              <a:pathLst>
                <a:path w="5943600" h="3014979">
                  <a:moveTo>
                    <a:pt x="5860402" y="0"/>
                  </a:moveTo>
                  <a:lnTo>
                    <a:pt x="83197" y="0"/>
                  </a:lnTo>
                  <a:lnTo>
                    <a:pt x="50813" y="6538"/>
                  </a:lnTo>
                  <a:lnTo>
                    <a:pt x="24368" y="24368"/>
                  </a:lnTo>
                  <a:lnTo>
                    <a:pt x="6538" y="50813"/>
                  </a:lnTo>
                  <a:lnTo>
                    <a:pt x="0" y="83197"/>
                  </a:lnTo>
                  <a:lnTo>
                    <a:pt x="0" y="2931274"/>
                  </a:lnTo>
                  <a:lnTo>
                    <a:pt x="6538" y="2963658"/>
                  </a:lnTo>
                  <a:lnTo>
                    <a:pt x="24368" y="2990103"/>
                  </a:lnTo>
                  <a:lnTo>
                    <a:pt x="50813" y="3007933"/>
                  </a:lnTo>
                  <a:lnTo>
                    <a:pt x="83197" y="3014472"/>
                  </a:lnTo>
                  <a:lnTo>
                    <a:pt x="5860402" y="3014472"/>
                  </a:lnTo>
                  <a:lnTo>
                    <a:pt x="5892786" y="3007933"/>
                  </a:lnTo>
                  <a:lnTo>
                    <a:pt x="5919231" y="2990103"/>
                  </a:lnTo>
                  <a:lnTo>
                    <a:pt x="5937061" y="2963658"/>
                  </a:lnTo>
                  <a:lnTo>
                    <a:pt x="5943600" y="2931274"/>
                  </a:lnTo>
                  <a:lnTo>
                    <a:pt x="5943600" y="83197"/>
                  </a:lnTo>
                  <a:lnTo>
                    <a:pt x="5937061" y="50813"/>
                  </a:lnTo>
                  <a:lnTo>
                    <a:pt x="5919231" y="24368"/>
                  </a:lnTo>
                  <a:lnTo>
                    <a:pt x="5892786" y="6538"/>
                  </a:lnTo>
                  <a:lnTo>
                    <a:pt x="5860402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1351" y="3582926"/>
              <a:ext cx="5943600" cy="3014980"/>
            </a:xfrm>
            <a:custGeom>
              <a:avLst/>
              <a:gdLst/>
              <a:ahLst/>
              <a:cxnLst/>
              <a:rect l="l" t="t" r="r" b="b"/>
              <a:pathLst>
                <a:path w="5943600" h="3014979">
                  <a:moveTo>
                    <a:pt x="0" y="83197"/>
                  </a:moveTo>
                  <a:lnTo>
                    <a:pt x="6538" y="50813"/>
                  </a:lnTo>
                  <a:lnTo>
                    <a:pt x="24368" y="24368"/>
                  </a:lnTo>
                  <a:lnTo>
                    <a:pt x="50813" y="6538"/>
                  </a:lnTo>
                  <a:lnTo>
                    <a:pt x="83197" y="0"/>
                  </a:lnTo>
                  <a:lnTo>
                    <a:pt x="5860402" y="0"/>
                  </a:lnTo>
                  <a:lnTo>
                    <a:pt x="5892786" y="6538"/>
                  </a:lnTo>
                  <a:lnTo>
                    <a:pt x="5919231" y="24368"/>
                  </a:lnTo>
                  <a:lnTo>
                    <a:pt x="5937061" y="50813"/>
                  </a:lnTo>
                  <a:lnTo>
                    <a:pt x="5943600" y="83197"/>
                  </a:lnTo>
                  <a:lnTo>
                    <a:pt x="5943600" y="2931274"/>
                  </a:lnTo>
                  <a:lnTo>
                    <a:pt x="5937061" y="2963658"/>
                  </a:lnTo>
                  <a:lnTo>
                    <a:pt x="5919231" y="2990103"/>
                  </a:lnTo>
                  <a:lnTo>
                    <a:pt x="5892786" y="3007933"/>
                  </a:lnTo>
                  <a:lnTo>
                    <a:pt x="5860402" y="3014472"/>
                  </a:lnTo>
                  <a:lnTo>
                    <a:pt x="83197" y="3014472"/>
                  </a:lnTo>
                  <a:lnTo>
                    <a:pt x="50813" y="3007933"/>
                  </a:lnTo>
                  <a:lnTo>
                    <a:pt x="24368" y="2990103"/>
                  </a:lnTo>
                  <a:lnTo>
                    <a:pt x="6538" y="2963658"/>
                  </a:lnTo>
                  <a:lnTo>
                    <a:pt x="0" y="2931274"/>
                  </a:lnTo>
                  <a:lnTo>
                    <a:pt x="0" y="83197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69666" y="3618991"/>
            <a:ext cx="5608955" cy="2899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TIPs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That Provide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Supplemental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Information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on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Topics </a:t>
            </a:r>
            <a:r>
              <a:rPr sz="1200" b="1" spc="-100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This</a:t>
            </a:r>
            <a:r>
              <a:rPr sz="1200" b="1" spc="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Chapter</a:t>
            </a:r>
            <a:endParaRPr sz="12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775"/>
              </a:spcBef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34: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Brief Interventions and Brief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Therapies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(CSAT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1999</a:t>
            </a:r>
            <a:r>
              <a:rPr sz="1000" i="1" spc="-3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)</a:t>
            </a:r>
            <a:endParaRPr sz="1000">
              <a:latin typeface="Arial"/>
              <a:cs typeface="Arial"/>
            </a:endParaRPr>
          </a:p>
          <a:p>
            <a:pPr marL="15240" marR="640715">
              <a:lnSpc>
                <a:spcPct val="167000"/>
              </a:lnSpc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35: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Enhancing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Motivation for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Change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(CSAT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1999</a:t>
            </a:r>
            <a:r>
              <a:rPr sz="1000" i="1" spc="-30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)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39: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Family Therapy</a:t>
            </a:r>
            <a:r>
              <a:rPr sz="1000" i="1" spc="-1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(CSAT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2004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b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)</a:t>
            </a:r>
            <a:endParaRPr sz="10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790"/>
              </a:spcBef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41: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Treatment: Group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Therapy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(CSAT</a:t>
            </a:r>
            <a:r>
              <a:rPr sz="1000" spc="-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2005</a:t>
            </a:r>
            <a:r>
              <a:rPr sz="1000" i="1" spc="-30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)</a:t>
            </a:r>
            <a:endParaRPr sz="1000">
              <a:latin typeface="Arial"/>
              <a:cs typeface="Arial"/>
            </a:endParaRPr>
          </a:p>
          <a:p>
            <a:pPr marL="15240" marR="347980" algn="just">
              <a:lnSpc>
                <a:spcPct val="166500"/>
              </a:lnSpc>
              <a:spcBef>
                <a:spcPts val="5"/>
              </a:spcBef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42: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Treatment for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Persons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Co-Occurring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Disorders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(CSAT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2005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)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44: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Treatment for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Adults in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the Criminal Justice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System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(CSAT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2005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b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)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47: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Substance Abuse: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Intensive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Outpatient Treatment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(CSAT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2006</a:t>
            </a:r>
            <a:r>
              <a:rPr sz="1000" i="1" spc="-30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)</a:t>
            </a:r>
            <a:endParaRPr sz="1000">
              <a:latin typeface="Arial"/>
              <a:cs typeface="Arial"/>
            </a:endParaRPr>
          </a:p>
          <a:p>
            <a:pPr marL="14604" marR="276860">
              <a:lnSpc>
                <a:spcPct val="167000"/>
              </a:lnSpc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51: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Treatment: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Addressing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Specific Needs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 Women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(CSAT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2009</a:t>
            </a:r>
            <a:r>
              <a:rPr sz="1000" i="1" spc="-30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)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57: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Tr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uma-Informed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Care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Behavioral</a:t>
            </a:r>
            <a:r>
              <a:rPr sz="1000" i="1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1000" i="1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Services</a:t>
            </a:r>
            <a:r>
              <a:rPr sz="1000" i="1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(SAMHSA</a:t>
            </a:r>
            <a:r>
              <a:rPr sz="1000" spc="-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2014)</a:t>
            </a:r>
            <a:endParaRPr sz="1000">
              <a:latin typeface="Arial"/>
              <a:cs typeface="Arial"/>
            </a:endParaRPr>
          </a:p>
          <a:p>
            <a:pPr marL="20955" marR="5080" indent="-8890">
              <a:lnSpc>
                <a:spcPct val="100000"/>
              </a:lnSpc>
              <a:spcBef>
                <a:spcPts val="80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Planned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TIP: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Relapse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Prevention 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Promotion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(SAMHSA  planned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e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)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845268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L="1915160" marR="5080" indent="12700">
              <a:lnSpc>
                <a:spcPts val="3200"/>
              </a:lnSpc>
              <a:spcBef>
                <a:spcPts val="335"/>
              </a:spcBef>
            </a:pPr>
            <a:r>
              <a:rPr spc="-15" dirty="0"/>
              <a:t>Drug </a:t>
            </a:r>
            <a:r>
              <a:rPr spc="-45" dirty="0"/>
              <a:t>Cultures </a:t>
            </a:r>
            <a:r>
              <a:rPr spc="-50" dirty="0"/>
              <a:t>and </a:t>
            </a:r>
            <a:r>
              <a:rPr spc="-40" dirty="0"/>
              <a:t>the  </a:t>
            </a:r>
            <a:r>
              <a:rPr spc="-15" dirty="0"/>
              <a:t>Culture of</a:t>
            </a:r>
            <a:r>
              <a:rPr spc="30" dirty="0"/>
              <a:t> </a:t>
            </a:r>
            <a:r>
              <a:rPr spc="-40" dirty="0"/>
              <a:t>Recovery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727973" y="3204464"/>
            <a:ext cx="4142104" cy="581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" indent="635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19-year-old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student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Diego,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CA,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sent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after failing 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classes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academic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probation.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home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break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earlier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room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return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 after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promised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stop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academic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probation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parents sent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weight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loss,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sister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previously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struggled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bulimia.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  <a:spcBef>
                <a:spcPts val="8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Lisa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began using marijuana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cousin.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her first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year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school,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she had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difficulty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fitting in.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next year,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she became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friendly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electronic dance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music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clique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helped her define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 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herself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introduced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ecsta-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(3,4-methylenedioxymethamphetamine, or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MDMA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phetamine,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hallucinogens,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ideas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politics, music,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art.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has since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similar friends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college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keeps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touch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several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school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clique.</a:t>
            </a:r>
            <a:endParaRPr sz="1200">
              <a:latin typeface="Times New Roman"/>
              <a:cs typeface="Times New Roman"/>
            </a:endParaRPr>
          </a:p>
          <a:p>
            <a:pPr marL="12700" marR="33020" indent="508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Lisa tells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 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 felt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neglect-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parents,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 interested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 things.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friends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rebellion against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materialistic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dismisses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fami-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ly’s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heritage,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insisting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first-generation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 European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talks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length about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acquire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prepare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unknown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hallucinogens,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listen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quality of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marijuana.</a:t>
            </a:r>
            <a:endParaRPr sz="1200">
              <a:latin typeface="Times New Roman"/>
              <a:cs typeface="Times New Roman"/>
            </a:endParaRPr>
          </a:p>
          <a:p>
            <a:pPr marL="12700" marR="74295" indent="6350">
              <a:lnSpc>
                <a:spcPct val="100000"/>
              </a:lnSpc>
              <a:spcBef>
                <a:spcPts val="79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Lisa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says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doesn’t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She thinks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her failing grades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college,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which she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says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attending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because people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her.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asked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doing, she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says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any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clearly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goals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just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wants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do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“something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art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02930" y="1369567"/>
            <a:ext cx="414020" cy="863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500" b="1" spc="-5" dirty="0">
                <a:solidFill>
                  <a:srgbClr val="00395A"/>
                </a:solidFill>
                <a:latin typeface="Arial"/>
                <a:cs typeface="Arial"/>
              </a:rPr>
              <a:t>6</a:t>
            </a:r>
            <a:endParaRPr sz="55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85216" y="3238502"/>
            <a:ext cx="1965960" cy="1207135"/>
          </a:xfrm>
          <a:custGeom>
            <a:avLst/>
            <a:gdLst/>
            <a:ahLst/>
            <a:cxnLst/>
            <a:rect l="l" t="t" r="r" b="b"/>
            <a:pathLst>
              <a:path w="1965960" h="1207135">
                <a:moveTo>
                  <a:pt x="1900288" y="0"/>
                </a:moveTo>
                <a:lnTo>
                  <a:pt x="65671" y="0"/>
                </a:lnTo>
                <a:lnTo>
                  <a:pt x="40108" y="5160"/>
                </a:lnTo>
                <a:lnTo>
                  <a:pt x="19234" y="19234"/>
                </a:lnTo>
                <a:lnTo>
                  <a:pt x="5160" y="40108"/>
                </a:lnTo>
                <a:lnTo>
                  <a:pt x="0" y="65671"/>
                </a:lnTo>
                <a:lnTo>
                  <a:pt x="0" y="1141336"/>
                </a:lnTo>
                <a:lnTo>
                  <a:pt x="5160" y="1166899"/>
                </a:lnTo>
                <a:lnTo>
                  <a:pt x="19234" y="1187773"/>
                </a:lnTo>
                <a:lnTo>
                  <a:pt x="40108" y="1201847"/>
                </a:lnTo>
                <a:lnTo>
                  <a:pt x="65671" y="1207008"/>
                </a:lnTo>
                <a:lnTo>
                  <a:pt x="1900288" y="1207008"/>
                </a:lnTo>
                <a:lnTo>
                  <a:pt x="1925851" y="1201847"/>
                </a:lnTo>
                <a:lnTo>
                  <a:pt x="1946725" y="1187773"/>
                </a:lnTo>
                <a:lnTo>
                  <a:pt x="1960799" y="1166899"/>
                </a:lnTo>
                <a:lnTo>
                  <a:pt x="1965960" y="1141336"/>
                </a:lnTo>
                <a:lnTo>
                  <a:pt x="1965960" y="65671"/>
                </a:lnTo>
                <a:lnTo>
                  <a:pt x="1960799" y="40108"/>
                </a:lnTo>
                <a:lnTo>
                  <a:pt x="1946725" y="19234"/>
                </a:lnTo>
                <a:lnTo>
                  <a:pt x="1925851" y="5160"/>
                </a:lnTo>
                <a:lnTo>
                  <a:pt x="1900288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19759" y="3282187"/>
            <a:ext cx="1522730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u="sng" spc="1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IN </a:t>
            </a:r>
            <a:r>
              <a:rPr sz="1400" u="sng" spc="-2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THIS</a:t>
            </a:r>
            <a:r>
              <a:rPr sz="1400" u="sng" spc="-7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 </a:t>
            </a:r>
            <a:r>
              <a:rPr sz="1400" u="sng" spc="-3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CHAPTER</a:t>
            </a:r>
            <a:endParaRPr sz="14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2619" y="3541829"/>
            <a:ext cx="1815464" cy="762000"/>
          </a:xfrm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84785" indent="-172720">
              <a:lnSpc>
                <a:spcPct val="100000"/>
              </a:lnSpc>
              <a:spcBef>
                <a:spcPts val="375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What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Are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Drug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Cultures?</a:t>
            </a:r>
            <a:endParaRPr sz="1100">
              <a:latin typeface="Arial"/>
              <a:cs typeface="Arial"/>
            </a:endParaRPr>
          </a:p>
          <a:p>
            <a:pPr marL="183515" marR="5080" indent="-171450">
              <a:lnSpc>
                <a:spcPct val="98600"/>
              </a:lnSpc>
              <a:spcBef>
                <a:spcPts val="295"/>
              </a:spcBef>
              <a:buFont typeface="Symbol"/>
              <a:buChar char=""/>
              <a:tabLst>
                <a:tab pos="182880" algn="l"/>
              </a:tabLst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Role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Drug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Cultures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Substance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Abuse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Treatment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3100831"/>
            <a:ext cx="287591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music.”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Lisa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points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 that,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unlike 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classmates,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doesn’t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stopped doing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like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ecstasy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methamphetamine,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responsible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weight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convinced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continue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smoke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pot and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Salvia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divinorum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94330" cy="3419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79375" indent="-317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notes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“isn’t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illegal,”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botanical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hallucinogens.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adamant  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keeping 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friends,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says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supportive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materialis-  tic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“sellouts”</a:t>
            </a:r>
            <a:r>
              <a:rPr sz="1200" spc="-2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her parents.</a:t>
            </a:r>
            <a:endParaRPr sz="1200">
              <a:latin typeface="Times New Roman"/>
              <a:cs typeface="Times New Roman"/>
            </a:endParaRPr>
          </a:p>
          <a:p>
            <a:pPr marL="15240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priority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Lisa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client who graduated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 older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Lisa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accompany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Narcotics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(NA)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younger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encour-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ages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Lisa’s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friendships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Lisa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complains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parents’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materi-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alism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brings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mutual-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895858" y="4506212"/>
            <a:ext cx="5956300" cy="4857750"/>
            <a:chOff x="895858" y="4506212"/>
            <a:chExt cx="5956300" cy="4857750"/>
          </a:xfrm>
        </p:grpSpPr>
        <p:sp>
          <p:nvSpPr>
            <p:cNvPr id="6" name="object 6"/>
            <p:cNvSpPr/>
            <p:nvPr/>
          </p:nvSpPr>
          <p:spPr>
            <a:xfrm>
              <a:off x="902208" y="4512563"/>
              <a:ext cx="5943600" cy="4845050"/>
            </a:xfrm>
            <a:custGeom>
              <a:avLst/>
              <a:gdLst/>
              <a:ahLst/>
              <a:cxnLst/>
              <a:rect l="l" t="t" r="r" b="b"/>
              <a:pathLst>
                <a:path w="5943600" h="4845050">
                  <a:moveTo>
                    <a:pt x="5809881" y="0"/>
                  </a:moveTo>
                  <a:lnTo>
                    <a:pt x="133718" y="0"/>
                  </a:lnTo>
                  <a:lnTo>
                    <a:pt x="91453" y="6817"/>
                  </a:lnTo>
                  <a:lnTo>
                    <a:pt x="54746" y="25799"/>
                  </a:lnTo>
                  <a:lnTo>
                    <a:pt x="25799" y="54746"/>
                  </a:lnTo>
                  <a:lnTo>
                    <a:pt x="6817" y="91453"/>
                  </a:lnTo>
                  <a:lnTo>
                    <a:pt x="0" y="133718"/>
                  </a:lnTo>
                  <a:lnTo>
                    <a:pt x="0" y="4711077"/>
                  </a:lnTo>
                  <a:lnTo>
                    <a:pt x="6817" y="4753342"/>
                  </a:lnTo>
                  <a:lnTo>
                    <a:pt x="25799" y="4790049"/>
                  </a:lnTo>
                  <a:lnTo>
                    <a:pt x="54746" y="4818996"/>
                  </a:lnTo>
                  <a:lnTo>
                    <a:pt x="91453" y="4837978"/>
                  </a:lnTo>
                  <a:lnTo>
                    <a:pt x="133718" y="4844796"/>
                  </a:lnTo>
                  <a:lnTo>
                    <a:pt x="5809881" y="4844796"/>
                  </a:lnTo>
                  <a:lnTo>
                    <a:pt x="5852146" y="4837978"/>
                  </a:lnTo>
                  <a:lnTo>
                    <a:pt x="5888853" y="4818996"/>
                  </a:lnTo>
                  <a:lnTo>
                    <a:pt x="5917800" y="4790049"/>
                  </a:lnTo>
                  <a:lnTo>
                    <a:pt x="5936782" y="4753342"/>
                  </a:lnTo>
                  <a:lnTo>
                    <a:pt x="5943600" y="4711077"/>
                  </a:lnTo>
                  <a:lnTo>
                    <a:pt x="5943600" y="133718"/>
                  </a:lnTo>
                  <a:lnTo>
                    <a:pt x="5936782" y="91453"/>
                  </a:lnTo>
                  <a:lnTo>
                    <a:pt x="5917800" y="54746"/>
                  </a:lnTo>
                  <a:lnTo>
                    <a:pt x="5888853" y="25799"/>
                  </a:lnTo>
                  <a:lnTo>
                    <a:pt x="5852146" y="6817"/>
                  </a:lnTo>
                  <a:lnTo>
                    <a:pt x="5809881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02208" y="4512562"/>
              <a:ext cx="5943600" cy="4845050"/>
            </a:xfrm>
            <a:custGeom>
              <a:avLst/>
              <a:gdLst/>
              <a:ahLst/>
              <a:cxnLst/>
              <a:rect l="l" t="t" r="r" b="b"/>
              <a:pathLst>
                <a:path w="5943600" h="4845050">
                  <a:moveTo>
                    <a:pt x="0" y="133718"/>
                  </a:moveTo>
                  <a:lnTo>
                    <a:pt x="6817" y="91453"/>
                  </a:lnTo>
                  <a:lnTo>
                    <a:pt x="25799" y="54746"/>
                  </a:lnTo>
                  <a:lnTo>
                    <a:pt x="54746" y="25799"/>
                  </a:lnTo>
                  <a:lnTo>
                    <a:pt x="91453" y="6817"/>
                  </a:lnTo>
                  <a:lnTo>
                    <a:pt x="133718" y="0"/>
                  </a:lnTo>
                  <a:lnTo>
                    <a:pt x="5809881" y="0"/>
                  </a:lnTo>
                  <a:lnTo>
                    <a:pt x="5852146" y="6817"/>
                  </a:lnTo>
                  <a:lnTo>
                    <a:pt x="5888853" y="25799"/>
                  </a:lnTo>
                  <a:lnTo>
                    <a:pt x="5917800" y="54746"/>
                  </a:lnTo>
                  <a:lnTo>
                    <a:pt x="5936782" y="91453"/>
                  </a:lnTo>
                  <a:lnTo>
                    <a:pt x="5943600" y="133718"/>
                  </a:lnTo>
                  <a:lnTo>
                    <a:pt x="5943600" y="4711077"/>
                  </a:lnTo>
                  <a:lnTo>
                    <a:pt x="5936782" y="4753342"/>
                  </a:lnTo>
                  <a:lnTo>
                    <a:pt x="5917800" y="4790049"/>
                  </a:lnTo>
                  <a:lnTo>
                    <a:pt x="5888853" y="4818996"/>
                  </a:lnTo>
                  <a:lnTo>
                    <a:pt x="5852146" y="4837978"/>
                  </a:lnTo>
                  <a:lnTo>
                    <a:pt x="5809881" y="4844796"/>
                  </a:lnTo>
                  <a:lnTo>
                    <a:pt x="133718" y="4844796"/>
                  </a:lnTo>
                  <a:lnTo>
                    <a:pt x="91453" y="4837978"/>
                  </a:lnTo>
                  <a:lnTo>
                    <a:pt x="54746" y="4818996"/>
                  </a:lnTo>
                  <a:lnTo>
                    <a:pt x="25799" y="4790049"/>
                  </a:lnTo>
                  <a:lnTo>
                    <a:pt x="6817" y="4753342"/>
                  </a:lnTo>
                  <a:lnTo>
                    <a:pt x="0" y="4711077"/>
                  </a:lnTo>
                  <a:lnTo>
                    <a:pt x="0" y="133718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88033" y="4563871"/>
            <a:ext cx="55067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Multidimensional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Model for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Developing Cultural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Competence: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Drug</a:t>
            </a:r>
            <a:r>
              <a:rPr sz="1200" b="1" spc="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Cultures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900683" y="914396"/>
            <a:ext cx="2862580" cy="1856739"/>
          </a:xfrm>
          <a:custGeom>
            <a:avLst/>
            <a:gdLst/>
            <a:ahLst/>
            <a:cxnLst/>
            <a:rect l="l" t="t" r="r" b="b"/>
            <a:pathLst>
              <a:path w="2862579" h="1856739">
                <a:moveTo>
                  <a:pt x="2761068" y="0"/>
                </a:moveTo>
                <a:lnTo>
                  <a:pt x="101003" y="0"/>
                </a:lnTo>
                <a:lnTo>
                  <a:pt x="61689" y="7937"/>
                </a:lnTo>
                <a:lnTo>
                  <a:pt x="29584" y="29584"/>
                </a:lnTo>
                <a:lnTo>
                  <a:pt x="7937" y="61689"/>
                </a:lnTo>
                <a:lnTo>
                  <a:pt x="0" y="101003"/>
                </a:lnTo>
                <a:lnTo>
                  <a:pt x="0" y="1755241"/>
                </a:lnTo>
                <a:lnTo>
                  <a:pt x="7937" y="1794552"/>
                </a:lnTo>
                <a:lnTo>
                  <a:pt x="29584" y="1826653"/>
                </a:lnTo>
                <a:lnTo>
                  <a:pt x="61689" y="1848296"/>
                </a:lnTo>
                <a:lnTo>
                  <a:pt x="101003" y="1856231"/>
                </a:lnTo>
                <a:lnTo>
                  <a:pt x="2761068" y="1856231"/>
                </a:lnTo>
                <a:lnTo>
                  <a:pt x="2800382" y="1848296"/>
                </a:lnTo>
                <a:lnTo>
                  <a:pt x="2832487" y="1826653"/>
                </a:lnTo>
                <a:lnTo>
                  <a:pt x="2854134" y="1794552"/>
                </a:lnTo>
                <a:lnTo>
                  <a:pt x="2862072" y="1755241"/>
                </a:lnTo>
                <a:lnTo>
                  <a:pt x="2862072" y="101003"/>
                </a:lnTo>
                <a:lnTo>
                  <a:pt x="2854134" y="61689"/>
                </a:lnTo>
                <a:lnTo>
                  <a:pt x="2832487" y="29584"/>
                </a:lnTo>
                <a:lnTo>
                  <a:pt x="2800382" y="7937"/>
                </a:lnTo>
                <a:lnTo>
                  <a:pt x="2761068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963568" y="962660"/>
            <a:ext cx="2719070" cy="16795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algn="ctr">
              <a:lnSpc>
                <a:spcPct val="98400"/>
              </a:lnSpc>
              <a:spcBef>
                <a:spcPts val="125"/>
              </a:spcBef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This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Treatment Improvement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Protocol 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(TIP)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emphasizes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concept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that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many 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subcultures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exist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within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across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diverse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ethnic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racial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populations 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cultures. 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Drug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cultures are a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formidable example—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these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are cultures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that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can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influence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the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presentation of mental,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substance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use, 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co-occurring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disorders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well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as 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prevention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treatment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strategies</a:t>
            </a:r>
            <a:endParaRPr sz="1100">
              <a:latin typeface="Arial"/>
              <a:cs typeface="Arial"/>
            </a:endParaRPr>
          </a:p>
          <a:p>
            <a:pPr marL="15240" algn="ctr">
              <a:lnSpc>
                <a:spcPts val="1305"/>
              </a:lnSpc>
            </a:pP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outcomes.</a:t>
            </a:r>
            <a:endParaRPr sz="1100">
              <a:latin typeface="Arial"/>
              <a:cs typeface="Arial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214627" y="4922520"/>
            <a:ext cx="5356860" cy="4215765"/>
            <a:chOff x="1214627" y="4922520"/>
            <a:chExt cx="5356860" cy="4215765"/>
          </a:xfrm>
        </p:grpSpPr>
        <p:sp>
          <p:nvSpPr>
            <p:cNvPr id="12" name="object 12"/>
            <p:cNvSpPr/>
            <p:nvPr/>
          </p:nvSpPr>
          <p:spPr>
            <a:xfrm>
              <a:off x="1223771" y="4931664"/>
              <a:ext cx="5338572" cy="4198892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219199" y="4927092"/>
              <a:ext cx="5347970" cy="4206240"/>
            </a:xfrm>
            <a:custGeom>
              <a:avLst/>
              <a:gdLst/>
              <a:ahLst/>
              <a:cxnLst/>
              <a:rect l="l" t="t" r="r" b="b"/>
              <a:pathLst>
                <a:path w="5347970" h="4206240">
                  <a:moveTo>
                    <a:pt x="0" y="0"/>
                  </a:moveTo>
                  <a:lnTo>
                    <a:pt x="5347715" y="0"/>
                  </a:lnTo>
                  <a:lnTo>
                    <a:pt x="5347715" y="4206240"/>
                  </a:lnTo>
                  <a:lnTo>
                    <a:pt x="0" y="4206240"/>
                  </a:lnTo>
                  <a:lnTo>
                    <a:pt x="0" y="0"/>
                  </a:lnTo>
                  <a:close/>
                </a:path>
              </a:pathLst>
            </a:custGeom>
            <a:ln w="9143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15008" y="435355"/>
            <a:ext cx="31388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6—Drug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9369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4604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model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interacting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others.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Lisa explore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unmet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hinder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interests,  identity,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goals.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aspects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possi-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self-medication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Beyond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biopsycho-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contribute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substance-related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initiation 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progression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  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ever-changing,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which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Moreover,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administrators 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translate 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</a:t>
            </a:r>
            <a:endParaRPr sz="1200">
              <a:latin typeface="Times New Roman"/>
              <a:cs typeface="Times New Roman"/>
            </a:endParaRPr>
          </a:p>
          <a:p>
            <a:pPr marL="14604" marR="33020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instituting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styles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culture).</a:t>
            </a:r>
            <a:endParaRPr sz="1200">
              <a:latin typeface="Times New Roman"/>
              <a:cs typeface="Times New Roman"/>
            </a:endParaRPr>
          </a:p>
          <a:p>
            <a:pPr marL="12700" marR="26670" indent="381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Adopting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(2001)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ter identifies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domain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proficiency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skills,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matic development,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explores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relationship between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main-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stream culture,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rituals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why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value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 participation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describes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determine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involvement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alternatives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participate,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assisting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765301"/>
            <a:ext cx="2886075" cy="8101965"/>
          </a:xfrm>
          <a:prstGeom prst="rect">
            <a:avLst/>
          </a:prstGeom>
        </p:spPr>
        <p:txBody>
          <a:bodyPr vert="horz" wrap="square" lIns="0" tIns="133985" rIns="0" bIns="0" rtlCol="0">
            <a:spAutoFit/>
          </a:bodyPr>
          <a:lstStyle/>
          <a:p>
            <a:pPr marL="19050">
              <a:lnSpc>
                <a:spcPct val="100000"/>
              </a:lnSpc>
              <a:spcBef>
                <a:spcPts val="1055"/>
              </a:spcBef>
            </a:pP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What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Are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Drug</a:t>
            </a:r>
            <a:r>
              <a:rPr sz="1800" b="1" spc="10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Cultures?</a:t>
            </a:r>
            <a:endParaRPr sz="1800">
              <a:latin typeface="Arial"/>
              <a:cs typeface="Arial"/>
            </a:endParaRPr>
          </a:p>
          <a:p>
            <a:pPr marL="12700" marR="5080" indent="3810">
              <a:lnSpc>
                <a:spcPct val="100000"/>
              </a:lnSpc>
              <a:spcBef>
                <a:spcPts val="6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point,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focused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race, language,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origin.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looks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because they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worldview.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(sometimes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organized around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customs,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traditions;  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 organizing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theme, such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sexuality,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musical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styles,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political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ideologies,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(including those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occurring mental disorder),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subcul-  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likely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rationale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chapter.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Research literature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topic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considerably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limited.</a:t>
            </a:r>
            <a:endParaRPr sz="1200">
              <a:latin typeface="Times New Roman"/>
              <a:cs typeface="Times New Roman"/>
            </a:endParaRPr>
          </a:p>
          <a:p>
            <a:pPr marL="12700" marR="12700" indent="1905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question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seem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ascribed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culture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(pertaining to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usually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transmitted.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customs,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  similar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dressing,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socialization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style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hierarchy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gives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status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Jenkot 2008).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cultures 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localized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extent.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ple,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Hawaii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Missouri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could share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tudes,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regional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differ-  ences.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text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boxes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offer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distinct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values,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languages,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84805" cy="662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7747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artistic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expression associ-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ated 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subcultures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mainstream  society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prone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fragmentation.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split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subcultures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especially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substances, are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locales,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statuses;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substances. Bourgois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Schonberg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(2007) described 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point 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things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injection 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same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city.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6-1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another.</a:t>
            </a:r>
            <a:endParaRPr sz="1200">
              <a:latin typeface="Times New Roman"/>
              <a:cs typeface="Times New Roman"/>
            </a:endParaRPr>
          </a:p>
          <a:p>
            <a:pPr marL="12700" marR="61594" indent="8890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physiological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psycho-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logical effects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account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some dif-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typically 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frenetic than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clearly  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itself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of larger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contributed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methamphet-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Coast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(Reback 1997)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Missouri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(Topolski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Anderson-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Harper 2004).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How-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details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5847079"/>
            <a:ext cx="287020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Missouri,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easy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production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influenced 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methampheta-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Missouri leads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 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labs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seized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police;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disproportionately large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seizures occur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(Carbone-Lopez et  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2012;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Topolski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Anderson-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Harper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2004).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popularity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7626097"/>
            <a:ext cx="5956300" cy="1600200"/>
            <a:chOff x="908303" y="7626097"/>
            <a:chExt cx="5956300" cy="1600200"/>
          </a:xfrm>
        </p:grpSpPr>
        <p:sp>
          <p:nvSpPr>
            <p:cNvPr id="6" name="object 6"/>
            <p:cNvSpPr/>
            <p:nvPr/>
          </p:nvSpPr>
          <p:spPr>
            <a:xfrm>
              <a:off x="914399" y="7632193"/>
              <a:ext cx="5943600" cy="1588135"/>
            </a:xfrm>
            <a:custGeom>
              <a:avLst/>
              <a:gdLst/>
              <a:ahLst/>
              <a:cxnLst/>
              <a:rect l="l" t="t" r="r" b="b"/>
              <a:pathLst>
                <a:path w="5943600" h="1588134">
                  <a:moveTo>
                    <a:pt x="5899772" y="0"/>
                  </a:moveTo>
                  <a:lnTo>
                    <a:pt x="43827" y="0"/>
                  </a:lnTo>
                  <a:lnTo>
                    <a:pt x="26767" y="3444"/>
                  </a:lnTo>
                  <a:lnTo>
                    <a:pt x="12836" y="12836"/>
                  </a:lnTo>
                  <a:lnTo>
                    <a:pt x="3444" y="26767"/>
                  </a:lnTo>
                  <a:lnTo>
                    <a:pt x="0" y="43827"/>
                  </a:lnTo>
                  <a:lnTo>
                    <a:pt x="0" y="1544180"/>
                  </a:lnTo>
                  <a:lnTo>
                    <a:pt x="3444" y="1561240"/>
                  </a:lnTo>
                  <a:lnTo>
                    <a:pt x="12836" y="1575171"/>
                  </a:lnTo>
                  <a:lnTo>
                    <a:pt x="26767" y="1584563"/>
                  </a:lnTo>
                  <a:lnTo>
                    <a:pt x="43827" y="1588008"/>
                  </a:lnTo>
                  <a:lnTo>
                    <a:pt x="5899772" y="1588008"/>
                  </a:lnTo>
                  <a:lnTo>
                    <a:pt x="5916832" y="1584563"/>
                  </a:lnTo>
                  <a:lnTo>
                    <a:pt x="5930763" y="1575171"/>
                  </a:lnTo>
                  <a:lnTo>
                    <a:pt x="5940155" y="1561240"/>
                  </a:lnTo>
                  <a:lnTo>
                    <a:pt x="5943600" y="1544180"/>
                  </a:lnTo>
                  <a:lnTo>
                    <a:pt x="5943600" y="43827"/>
                  </a:lnTo>
                  <a:lnTo>
                    <a:pt x="5940155" y="26767"/>
                  </a:lnTo>
                  <a:lnTo>
                    <a:pt x="5930763" y="12836"/>
                  </a:lnTo>
                  <a:lnTo>
                    <a:pt x="5916832" y="3444"/>
                  </a:lnTo>
                  <a:lnTo>
                    <a:pt x="5899772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7632193"/>
              <a:ext cx="5943600" cy="1588135"/>
            </a:xfrm>
            <a:custGeom>
              <a:avLst/>
              <a:gdLst/>
              <a:ahLst/>
              <a:cxnLst/>
              <a:rect l="l" t="t" r="r" b="b"/>
              <a:pathLst>
                <a:path w="5943600" h="1588134">
                  <a:moveTo>
                    <a:pt x="0" y="43827"/>
                  </a:moveTo>
                  <a:lnTo>
                    <a:pt x="3444" y="26767"/>
                  </a:lnTo>
                  <a:lnTo>
                    <a:pt x="12836" y="12836"/>
                  </a:lnTo>
                  <a:lnTo>
                    <a:pt x="26767" y="3444"/>
                  </a:lnTo>
                  <a:lnTo>
                    <a:pt x="43827" y="0"/>
                  </a:lnTo>
                  <a:lnTo>
                    <a:pt x="5899772" y="0"/>
                  </a:lnTo>
                  <a:lnTo>
                    <a:pt x="5916832" y="3444"/>
                  </a:lnTo>
                  <a:lnTo>
                    <a:pt x="5930763" y="12836"/>
                  </a:lnTo>
                  <a:lnTo>
                    <a:pt x="5940155" y="26767"/>
                  </a:lnTo>
                  <a:lnTo>
                    <a:pt x="5943600" y="43827"/>
                  </a:lnTo>
                  <a:lnTo>
                    <a:pt x="5943600" y="1544180"/>
                  </a:lnTo>
                  <a:lnTo>
                    <a:pt x="5940155" y="1561240"/>
                  </a:lnTo>
                  <a:lnTo>
                    <a:pt x="5930763" y="1575171"/>
                  </a:lnTo>
                  <a:lnTo>
                    <a:pt x="5916832" y="1584563"/>
                  </a:lnTo>
                  <a:lnTo>
                    <a:pt x="5899772" y="1588008"/>
                  </a:lnTo>
                  <a:lnTo>
                    <a:pt x="43827" y="1588008"/>
                  </a:lnTo>
                  <a:lnTo>
                    <a:pt x="26767" y="1584563"/>
                  </a:lnTo>
                  <a:lnTo>
                    <a:pt x="12836" y="1575171"/>
                  </a:lnTo>
                  <a:lnTo>
                    <a:pt x="3444" y="1561240"/>
                  </a:lnTo>
                  <a:lnTo>
                    <a:pt x="0" y="1544180"/>
                  </a:lnTo>
                  <a:lnTo>
                    <a:pt x="0" y="43827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672549" y="7657592"/>
            <a:ext cx="6173470" cy="1950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734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Identify Key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Characteristics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Drug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Culture</a:t>
            </a:r>
            <a:endParaRPr sz="1200">
              <a:latin typeface="Arial"/>
              <a:cs typeface="Arial"/>
            </a:endParaRPr>
          </a:p>
          <a:p>
            <a:pPr marL="302260" marR="88900" indent="4445">
              <a:lnSpc>
                <a:spcPct val="99800"/>
              </a:lnSpc>
              <a:spcBef>
                <a:spcPts val="79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supervisors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must acquire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represented within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population. 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change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rapidly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vary across 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 groups,  geographic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areas,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socioeconomic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generations,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staying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challenging.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Besides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of current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(to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prevent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infiltration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related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attitudes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environment),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how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pose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dynamic relapse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risks.</a:t>
            </a:r>
            <a:endParaRPr sz="1000">
              <a:latin typeface="Arial"/>
              <a:cs typeface="Arial"/>
            </a:endParaRPr>
          </a:p>
          <a:p>
            <a:pPr marR="65405" algn="r">
              <a:lnSpc>
                <a:spcPct val="100000"/>
              </a:lnSpc>
              <a:spcBef>
                <a:spcPts val="81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162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977640" y="918970"/>
            <a:ext cx="2874645" cy="4867910"/>
            <a:chOff x="3977640" y="918970"/>
            <a:chExt cx="2874645" cy="4867910"/>
          </a:xfrm>
        </p:grpSpPr>
        <p:sp>
          <p:nvSpPr>
            <p:cNvPr id="10" name="object 10"/>
            <p:cNvSpPr/>
            <p:nvPr/>
          </p:nvSpPr>
          <p:spPr>
            <a:xfrm>
              <a:off x="3983736" y="925065"/>
              <a:ext cx="2862580" cy="4855845"/>
            </a:xfrm>
            <a:custGeom>
              <a:avLst/>
              <a:gdLst/>
              <a:ahLst/>
              <a:cxnLst/>
              <a:rect l="l" t="t" r="r" b="b"/>
              <a:pathLst>
                <a:path w="2862579" h="4855845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4776470"/>
                  </a:lnTo>
                  <a:lnTo>
                    <a:pt x="6208" y="4807222"/>
                  </a:lnTo>
                  <a:lnTo>
                    <a:pt x="23137" y="4832330"/>
                  </a:lnTo>
                  <a:lnTo>
                    <a:pt x="48247" y="4849257"/>
                  </a:lnTo>
                  <a:lnTo>
                    <a:pt x="78994" y="4855464"/>
                  </a:lnTo>
                  <a:lnTo>
                    <a:pt x="2783078" y="4855464"/>
                  </a:lnTo>
                  <a:lnTo>
                    <a:pt x="2813824" y="4849257"/>
                  </a:lnTo>
                  <a:lnTo>
                    <a:pt x="2838934" y="4832330"/>
                  </a:lnTo>
                  <a:lnTo>
                    <a:pt x="2855863" y="4807222"/>
                  </a:lnTo>
                  <a:lnTo>
                    <a:pt x="2862072" y="4776470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983736" y="925066"/>
              <a:ext cx="2862580" cy="4855845"/>
            </a:xfrm>
            <a:custGeom>
              <a:avLst/>
              <a:gdLst/>
              <a:ahLst/>
              <a:cxnLst/>
              <a:rect l="l" t="t" r="r" b="b"/>
              <a:pathLst>
                <a:path w="2862579" h="4855845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4776470"/>
                  </a:lnTo>
                  <a:lnTo>
                    <a:pt x="2855863" y="4807222"/>
                  </a:lnTo>
                  <a:lnTo>
                    <a:pt x="2838934" y="4832330"/>
                  </a:lnTo>
                  <a:lnTo>
                    <a:pt x="2813824" y="4849257"/>
                  </a:lnTo>
                  <a:lnTo>
                    <a:pt x="2783078" y="4855464"/>
                  </a:lnTo>
                  <a:lnTo>
                    <a:pt x="78994" y="4855464"/>
                  </a:lnTo>
                  <a:lnTo>
                    <a:pt x="48247" y="4849257"/>
                  </a:lnTo>
                  <a:lnTo>
                    <a:pt x="23137" y="4832330"/>
                  </a:lnTo>
                  <a:lnTo>
                    <a:pt x="6208" y="4807222"/>
                  </a:lnTo>
                  <a:lnTo>
                    <a:pt x="0" y="4776470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4041445" y="959611"/>
            <a:ext cx="26968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6-1: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Drug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Cultures</a:t>
            </a:r>
            <a:r>
              <a:rPr sz="1200" b="1" spc="1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Differ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45206" y="1243076"/>
            <a:ext cx="2730500" cy="44437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6854" marR="5080" indent="-224154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38760" algn="l"/>
                <a:tab pos="240029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There 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overlap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drug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differ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used—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even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among people 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similar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ethnic 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socioeconomic backgrounds.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cul-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heroin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(McCoy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spc="-1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2005;</a:t>
            </a:r>
            <a:endParaRPr sz="1000">
              <a:latin typeface="Arial"/>
              <a:cs typeface="Arial"/>
            </a:endParaRPr>
          </a:p>
          <a:p>
            <a:pPr marL="245110" marR="24130" indent="-8255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Pierce 1999; Spunt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2003)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differs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ecstasy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(Reynolds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1998).</a:t>
            </a:r>
            <a:endParaRPr sz="1000">
              <a:latin typeface="Arial"/>
              <a:cs typeface="Arial"/>
            </a:endParaRPr>
          </a:p>
          <a:p>
            <a:pPr marL="237490" marR="61594" indent="-22542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differ according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geo-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graphic area;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who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heroin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Northeast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are 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inhale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inject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opposite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true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people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Western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heroin  (Office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Applied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Studies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[OAS]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2004).</a:t>
            </a:r>
            <a:endParaRPr sz="1000">
              <a:latin typeface="Arial"/>
              <a:cs typeface="Arial"/>
            </a:endParaRPr>
          </a:p>
          <a:p>
            <a:pPr marL="236220" marR="29209" indent="-224154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differ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according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social factors, such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socioeconomic</a:t>
            </a:r>
            <a:r>
              <a:rPr sz="1000" spc="-1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status. 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young,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affluent people  who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heroin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occasionally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mirror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street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user,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will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notable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(McCoy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al.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2005; Pierce 1999; Spunt</a:t>
            </a:r>
            <a:r>
              <a:rPr sz="1000" spc="-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2003).</a:t>
            </a:r>
            <a:endParaRPr sz="1000">
              <a:latin typeface="Arial"/>
              <a:cs typeface="Arial"/>
            </a:endParaRPr>
          </a:p>
          <a:p>
            <a:pPr marL="237490" marR="18415" indent="-225425">
              <a:lnSpc>
                <a:spcPct val="99900"/>
              </a:lnSpc>
              <a:spcBef>
                <a:spcPts val="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(even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same  drugs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same locales)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change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over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time;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older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New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York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heroin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entered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1950s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1960s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feel marginalized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within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current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scene,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promoting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(Anderson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2003).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896111" y="710185"/>
            <a:ext cx="5956300" cy="8620125"/>
            <a:chOff x="896111" y="710185"/>
            <a:chExt cx="5956300" cy="8620125"/>
          </a:xfrm>
        </p:grpSpPr>
        <p:sp>
          <p:nvSpPr>
            <p:cNvPr id="3" name="object 3"/>
            <p:cNvSpPr/>
            <p:nvPr/>
          </p:nvSpPr>
          <p:spPr>
            <a:xfrm>
              <a:off x="902207" y="716280"/>
              <a:ext cx="5943600" cy="8608060"/>
            </a:xfrm>
            <a:custGeom>
              <a:avLst/>
              <a:gdLst/>
              <a:ahLst/>
              <a:cxnLst/>
              <a:rect l="l" t="t" r="r" b="b"/>
              <a:pathLst>
                <a:path w="5943600" h="860806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443506"/>
                  </a:lnTo>
                  <a:lnTo>
                    <a:pt x="5859" y="8487116"/>
                  </a:lnTo>
                  <a:lnTo>
                    <a:pt x="22396" y="8526303"/>
                  </a:lnTo>
                  <a:lnTo>
                    <a:pt x="48047" y="8559504"/>
                  </a:lnTo>
                  <a:lnTo>
                    <a:pt x="81248" y="8585155"/>
                  </a:lnTo>
                  <a:lnTo>
                    <a:pt x="120435" y="8601692"/>
                  </a:lnTo>
                  <a:lnTo>
                    <a:pt x="164045" y="8607552"/>
                  </a:lnTo>
                  <a:lnTo>
                    <a:pt x="5779554" y="8607552"/>
                  </a:lnTo>
                  <a:lnTo>
                    <a:pt x="5823164" y="8601692"/>
                  </a:lnTo>
                  <a:lnTo>
                    <a:pt x="5862351" y="8585155"/>
                  </a:lnTo>
                  <a:lnTo>
                    <a:pt x="5895552" y="8559504"/>
                  </a:lnTo>
                  <a:lnTo>
                    <a:pt x="5921203" y="8526303"/>
                  </a:lnTo>
                  <a:lnTo>
                    <a:pt x="5937740" y="8487116"/>
                  </a:lnTo>
                  <a:lnTo>
                    <a:pt x="5943600" y="8443506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9802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02207" y="716281"/>
              <a:ext cx="5943600" cy="8608060"/>
            </a:xfrm>
            <a:custGeom>
              <a:avLst/>
              <a:gdLst/>
              <a:ahLst/>
              <a:cxnLst/>
              <a:rect l="l" t="t" r="r" b="b"/>
              <a:pathLst>
                <a:path w="5943600" h="860806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443506"/>
                  </a:lnTo>
                  <a:lnTo>
                    <a:pt x="5937740" y="8487116"/>
                  </a:lnTo>
                  <a:lnTo>
                    <a:pt x="5921203" y="8526303"/>
                  </a:lnTo>
                  <a:lnTo>
                    <a:pt x="5895552" y="8559504"/>
                  </a:lnTo>
                  <a:lnTo>
                    <a:pt x="5862351" y="8585155"/>
                  </a:lnTo>
                  <a:lnTo>
                    <a:pt x="5823164" y="8601692"/>
                  </a:lnTo>
                  <a:lnTo>
                    <a:pt x="5779554" y="8607552"/>
                  </a:lnTo>
                  <a:lnTo>
                    <a:pt x="164045" y="8607552"/>
                  </a:lnTo>
                  <a:lnTo>
                    <a:pt x="120435" y="8601692"/>
                  </a:lnTo>
                  <a:lnTo>
                    <a:pt x="81248" y="8585155"/>
                  </a:lnTo>
                  <a:lnTo>
                    <a:pt x="48047" y="8559504"/>
                  </a:lnTo>
                  <a:lnTo>
                    <a:pt x="22396" y="8526303"/>
                  </a:lnTo>
                  <a:lnTo>
                    <a:pt x="5859" y="8487116"/>
                  </a:lnTo>
                  <a:lnTo>
                    <a:pt x="0" y="8443506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985965" y="435355"/>
            <a:ext cx="5867400" cy="5527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741295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6—Drug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Identify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55" dirty="0">
                <a:solidFill>
                  <a:srgbClr val="33617B"/>
                </a:solidFill>
                <a:latin typeface="Arial"/>
                <a:cs typeface="Arial"/>
              </a:rPr>
              <a:t>Discuss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Key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Characteristics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Drug Culture</a:t>
            </a:r>
            <a:r>
              <a:rPr sz="1200" b="1" spc="-1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  <a:p>
            <a:pPr marL="12700" marR="178435" indent="2540">
              <a:lnSpc>
                <a:spcPct val="100000"/>
              </a:lnSpc>
              <a:spcBef>
                <a:spcPts val="78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begin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educate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influence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and  help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behaviors,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attitudes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constitute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their experience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using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drugs.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a helpful tool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improving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clients’ understanding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reinforcing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pects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drug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beyond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physiological effects.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addition,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tool 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clinical supervision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understand the influence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potential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reinforc-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qualities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drug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milieu.</a:t>
            </a:r>
            <a:endParaRPr sz="10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605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Materials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needed: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Diagram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handout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pencils.</a:t>
            </a:r>
            <a:endParaRPr sz="10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60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Instructions:</a:t>
            </a:r>
            <a:endParaRPr sz="1000">
              <a:latin typeface="Arial"/>
              <a:cs typeface="Arial"/>
            </a:endParaRPr>
          </a:p>
          <a:p>
            <a:pPr marL="238760" marR="146050" indent="-224154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Determine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whether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individual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exercise.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Assess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newness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variability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constellation. If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several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recovery-related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conducting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beneficial educational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intervention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continue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identify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mainly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Conversely,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difficulty accepting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guidelines,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aptly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individual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tool.</a:t>
            </a:r>
            <a:endParaRPr sz="1000">
              <a:latin typeface="Arial"/>
              <a:cs typeface="Arial"/>
            </a:endParaRPr>
          </a:p>
          <a:p>
            <a:pPr marL="238125" marR="211454" indent="-224154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Attention: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settings,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strict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parameters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established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beginning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ensure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discussion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remains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centered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sur-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rounding 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alcohol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—not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techniques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procedures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drugs 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rit-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surrounding intake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injection.</a:t>
            </a:r>
            <a:endParaRPr sz="1000">
              <a:latin typeface="Arial"/>
              <a:cs typeface="Arial"/>
            </a:endParaRPr>
          </a:p>
          <a:p>
            <a:pPr marL="243204" marR="349885" indent="-228600">
              <a:lnSpc>
                <a:spcPct val="100000"/>
              </a:lnSpc>
              <a:buFont typeface="Symbol"/>
              <a:buChar char=""/>
              <a:tabLst>
                <a:tab pos="235585" algn="l"/>
                <a:tab pos="2362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Start 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discussion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first presenting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idea 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exist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—describing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main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elements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constitute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(refer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categories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identified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“Drug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” diagram below).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Next, 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continued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relapse.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Keep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mind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clients 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engaged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culture.</a:t>
            </a:r>
            <a:endParaRPr sz="1000">
              <a:latin typeface="Arial"/>
              <a:cs typeface="Arial"/>
            </a:endParaRPr>
          </a:p>
          <a:p>
            <a:pPr marL="243204" marR="164465" indent="-228600">
              <a:lnSpc>
                <a:spcPct val="100000"/>
              </a:lnSpc>
              <a:buFont typeface="Symbol"/>
              <a:buChar char=""/>
              <a:tabLst>
                <a:tab pos="239395" algn="l"/>
                <a:tab pos="240029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general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introduction,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review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block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diagram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provide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examples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involvement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After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discussing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examples,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identify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significant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ehaviors,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re-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inforce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feeling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acceptance or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camaraderie).</a:t>
            </a:r>
            <a:endParaRPr sz="1000">
              <a:latin typeface="Arial"/>
              <a:cs typeface="Arial"/>
            </a:endParaRPr>
          </a:p>
          <a:p>
            <a:pPr marL="243204" marR="175895" indent="-228600">
              <a:lnSpc>
                <a:spcPct val="100000"/>
              </a:lnSpc>
              <a:buFont typeface="Symbol"/>
              <a:buChar char=""/>
              <a:tabLst>
                <a:tab pos="242570" algn="l"/>
                <a:tab pos="24384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redirect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general discussion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topics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—for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identifying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attitudes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 ery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shifting from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discussion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plays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will 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address relapse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risks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coping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assertiveness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refusal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counter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influence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once 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discharged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address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situations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arise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during 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course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59180" y="6042659"/>
            <a:ext cx="5626735" cy="216535"/>
          </a:xfrm>
          <a:custGeom>
            <a:avLst/>
            <a:gdLst/>
            <a:ahLst/>
            <a:cxnLst/>
            <a:rect l="l" t="t" r="r" b="b"/>
            <a:pathLst>
              <a:path w="5626734" h="216535">
                <a:moveTo>
                  <a:pt x="5620512" y="6108"/>
                </a:moveTo>
                <a:lnTo>
                  <a:pt x="7620" y="6108"/>
                </a:lnTo>
                <a:lnTo>
                  <a:pt x="7620" y="210312"/>
                </a:lnTo>
                <a:lnTo>
                  <a:pt x="6096" y="210312"/>
                </a:lnTo>
                <a:lnTo>
                  <a:pt x="6096" y="216408"/>
                </a:lnTo>
                <a:lnTo>
                  <a:pt x="1940052" y="216408"/>
                </a:lnTo>
                <a:lnTo>
                  <a:pt x="1940052" y="210312"/>
                </a:lnTo>
                <a:lnTo>
                  <a:pt x="1946148" y="210312"/>
                </a:lnTo>
                <a:lnTo>
                  <a:pt x="1946148" y="216408"/>
                </a:lnTo>
                <a:lnTo>
                  <a:pt x="3883139" y="216408"/>
                </a:lnTo>
                <a:lnTo>
                  <a:pt x="3883139" y="210312"/>
                </a:lnTo>
                <a:lnTo>
                  <a:pt x="3889248" y="210312"/>
                </a:lnTo>
                <a:lnTo>
                  <a:pt x="3889248" y="216408"/>
                </a:lnTo>
                <a:lnTo>
                  <a:pt x="5620512" y="216408"/>
                </a:lnTo>
                <a:lnTo>
                  <a:pt x="5620512" y="210312"/>
                </a:lnTo>
                <a:lnTo>
                  <a:pt x="5620512" y="6108"/>
                </a:lnTo>
                <a:close/>
              </a:path>
              <a:path w="5626734" h="216535">
                <a:moveTo>
                  <a:pt x="5626608" y="0"/>
                </a:moveTo>
                <a:lnTo>
                  <a:pt x="5620512" y="0"/>
                </a:lnTo>
                <a:lnTo>
                  <a:pt x="6096" y="0"/>
                </a:lnTo>
                <a:lnTo>
                  <a:pt x="0" y="0"/>
                </a:lnTo>
                <a:lnTo>
                  <a:pt x="0" y="6096"/>
                </a:lnTo>
                <a:lnTo>
                  <a:pt x="6096" y="6096"/>
                </a:lnTo>
                <a:lnTo>
                  <a:pt x="5620512" y="6096"/>
                </a:lnTo>
                <a:lnTo>
                  <a:pt x="5626608" y="6096"/>
                </a:lnTo>
                <a:lnTo>
                  <a:pt x="5626608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1059180" y="6048755"/>
          <a:ext cx="5629910" cy="31305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39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43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0312">
                <a:tc gridSpan="3"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Drug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Culture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solidFill>
                      <a:srgbClr val="00395A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555">
                <a:tc>
                  <a:txBody>
                    <a:bodyPr/>
                    <a:lstStyle/>
                    <a:p>
                      <a:pPr marL="67310" algn="ctr">
                        <a:lnSpc>
                          <a:spcPts val="1155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Establishing </a:t>
                      </a:r>
                      <a:r>
                        <a:rPr sz="1000" b="1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Trust</a:t>
                      </a:r>
                      <a:r>
                        <a:rPr sz="1000" b="1" spc="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10795" algn="ctr">
                        <a:lnSpc>
                          <a:spcPct val="100000"/>
                        </a:lnSpc>
                        <a:spcBef>
                          <a:spcPts val="705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Socialization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6990" marR="74930" algn="ctr">
                        <a:lnSpc>
                          <a:spcPct val="100000"/>
                        </a:lnSpc>
                      </a:pP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How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were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you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introduced 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95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705"/>
                        </a:spcBef>
                      </a:pPr>
                      <a:r>
                        <a:rPr sz="1000" b="1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121285" marR="123189" algn="ctr">
                        <a:lnSpc>
                          <a:spcPct val="100000"/>
                        </a:lnSpc>
                      </a:pP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What </a:t>
                      </a:r>
                      <a:r>
                        <a:rPr sz="1000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values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upheld</a:t>
                      </a:r>
                      <a:r>
                        <a:rPr sz="1000" i="1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devalued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i="1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95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Credibility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95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95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065" algn="ctr">
                        <a:lnSpc>
                          <a:spcPts val="1100"/>
                        </a:lnSpc>
                      </a:pP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How do you 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go </a:t>
                      </a:r>
                      <a:r>
                        <a:rPr sz="1000" i="1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95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95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252">
                <a:tc>
                  <a:txBody>
                    <a:bodyPr/>
                    <a:lstStyle/>
                    <a:p>
                      <a:pPr marR="13970" algn="ctr">
                        <a:lnSpc>
                          <a:spcPts val="1145"/>
                        </a:lnSpc>
                      </a:pP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establishing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credibility?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95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953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5689"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Status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85090" marR="58419" indent="-26670" algn="ctr">
                        <a:lnSpc>
                          <a:spcPct val="100000"/>
                        </a:lnSpc>
                      </a:pP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what </a:t>
                      </a:r>
                      <a:r>
                        <a:rPr sz="1000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ways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you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obtain 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status or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seen </a:t>
                      </a:r>
                      <a:r>
                        <a:rPr sz="1000" i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i="1" spc="-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success?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Rules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2865" marR="67945" algn="ctr">
                        <a:lnSpc>
                          <a:spcPct val="100000"/>
                        </a:lnSpc>
                      </a:pP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there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spoken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unspoken  rules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norms?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0"/>
                        </a:lnSpc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Gender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Roles</a:t>
                      </a:r>
                      <a:r>
                        <a:rPr sz="1000" b="1" spc="-9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15875" algn="ctr">
                        <a:lnSpc>
                          <a:spcPct val="100000"/>
                        </a:lnSpc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Relationships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7470" marR="80645" indent="-9525" algn="ctr">
                        <a:lnSpc>
                          <a:spcPct val="100000"/>
                        </a:lnSpc>
                      </a:pP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What gender expectations 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exist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surrounding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drug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7990">
                <a:tc>
                  <a:txBody>
                    <a:bodyPr/>
                    <a:lstStyle/>
                    <a:p>
                      <a:pPr marL="12065" algn="ctr">
                        <a:lnSpc>
                          <a:spcPts val="1155"/>
                        </a:lnSpc>
                        <a:spcBef>
                          <a:spcPts val="6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Concepts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Sanction,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2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65"/>
                        </a:spcBef>
                      </a:pP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Symbols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b="1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Images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36830" marR="48895" algn="ctr">
                        <a:lnSpc>
                          <a:spcPct val="100000"/>
                        </a:lnSpc>
                      </a:pP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there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symbols that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represent  a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particular association 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 or</a:t>
                      </a:r>
                      <a:r>
                        <a:rPr sz="1000" i="1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ts val="1155"/>
                        </a:lnSpc>
                        <a:spcBef>
                          <a:spcPts val="65"/>
                        </a:spcBef>
                      </a:pPr>
                      <a:r>
                        <a:rPr sz="1000" b="1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Dress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2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5715" algn="ctr">
                        <a:lnSpc>
                          <a:spcPts val="1100"/>
                        </a:lnSpc>
                      </a:pP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Punishment, and</a:t>
                      </a:r>
                      <a:r>
                        <a:rPr sz="1000" b="1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Conflict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44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there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specific </a:t>
                      </a:r>
                      <a:r>
                        <a:rPr sz="1000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ways</a:t>
                      </a:r>
                      <a:r>
                        <a:rPr sz="1000" i="1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44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100"/>
                        </a:lnSpc>
                      </a:pPr>
                      <a:r>
                        <a:rPr sz="1000" i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dress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show</a:t>
                      </a:r>
                      <a:r>
                        <a:rPr sz="1000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allegiance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7940" algn="ctr">
                        <a:lnSpc>
                          <a:spcPts val="1100"/>
                        </a:lnSpc>
                      </a:pP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How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does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deal</a:t>
                      </a:r>
                      <a:r>
                        <a:rPr sz="1000" i="1" spc="114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44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100"/>
                        </a:lnSpc>
                      </a:pP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specific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</a:t>
                      </a:r>
                      <a:r>
                        <a:rPr sz="1000" i="1" spc="-1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625">
                <a:tc>
                  <a:txBody>
                    <a:bodyPr/>
                    <a:lstStyle/>
                    <a:p>
                      <a:pPr marR="7620" algn="ctr">
                        <a:lnSpc>
                          <a:spcPts val="1145"/>
                        </a:lnSpc>
                      </a:pP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in-group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conflicts?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44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45"/>
                        </a:lnSpc>
                      </a:pP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813816">
                <a:tc>
                  <a:txBody>
                    <a:bodyPr/>
                    <a:lstStyle/>
                    <a:p>
                      <a:pPr marL="314960" marR="312420" algn="ctr">
                        <a:lnSpc>
                          <a:spcPct val="100000"/>
                        </a:lnSpc>
                        <a:spcBef>
                          <a:spcPts val="665"/>
                        </a:spcBef>
                      </a:pP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View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Past,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Present,  and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Future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5720" marR="62865" indent="10160" algn="ctr">
                        <a:lnSpc>
                          <a:spcPct val="100000"/>
                        </a:lnSpc>
                      </a:pP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there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specific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beliefs 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past,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present, 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and/or</a:t>
                      </a:r>
                      <a:r>
                        <a:rPr sz="1000" i="1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future?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2705" marR="58419" indent="31750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&amp;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Communication 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there special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verbal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 nonverbal </a:t>
                      </a:r>
                      <a:r>
                        <a:rPr sz="1000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ways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1000" i="1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communicate  </a:t>
                      </a:r>
                      <a:r>
                        <a:rPr sz="1000" i="1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</a:t>
                      </a:r>
                      <a:r>
                        <a:rPr sz="1000" i="1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substance-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5080" algn="ctr">
                        <a:lnSpc>
                          <a:spcPct val="100000"/>
                        </a:lnSpc>
                      </a:pP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related</a:t>
                      </a:r>
                      <a:r>
                        <a:rPr sz="1000" i="1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activities?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2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65"/>
                        </a:spcBef>
                      </a:pP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Attitudes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3025" marR="83185" algn="ctr">
                        <a:lnSpc>
                          <a:spcPct val="100000"/>
                        </a:lnSpc>
                      </a:pP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What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</a:t>
                      </a:r>
                      <a:r>
                        <a:rPr sz="1000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common</a:t>
                      </a:r>
                      <a:r>
                        <a:rPr sz="1000" i="1" spc="-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attitudes 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toward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others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(nonusers, 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police,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etc.)?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9814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6034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 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tasks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counse-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lors’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12700" marR="5080" indent="190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boards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implement, and  support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demonstrates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tence.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assigned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oversee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liaisons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estab-  lishing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 board members,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invested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oversees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using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areas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improvement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responsiveness.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of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14604" marR="165100" indent="-25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committee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develops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implements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plan.</a:t>
            </a:r>
            <a:endParaRPr sz="1200">
              <a:latin typeface="Times New Roman"/>
              <a:cs typeface="Times New Roman"/>
            </a:endParaRPr>
          </a:p>
          <a:p>
            <a:pPr marL="12700" marR="73025" indent="381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committee prioritize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steps 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services.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 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recruiting,  hiring, retaining,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qualified,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 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bilingual 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members; 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fostering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involvement; facilities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operation;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incorporate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relevant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implemen-  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reassessment processes.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organi-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zation’s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and 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587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consistently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manner.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79322" y="1587500"/>
            <a:ext cx="2896870" cy="7528559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6510" marR="11430" indent="-4445">
              <a:lnSpc>
                <a:spcPct val="99200"/>
              </a:lnSpc>
              <a:spcBef>
                <a:spcPts val="114"/>
              </a:spcBef>
            </a:pP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Behavioral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Health 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Treatment 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Major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Racial 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Ethnic</a:t>
            </a:r>
            <a:r>
              <a:rPr sz="1800" b="1" spc="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Groups</a:t>
            </a:r>
            <a:endParaRPr sz="1800">
              <a:latin typeface="Arial"/>
              <a:cs typeface="Arial"/>
            </a:endParaRPr>
          </a:p>
          <a:p>
            <a:pPr marL="18415" marR="96520" indent="1905">
              <a:lnSpc>
                <a:spcPct val="100000"/>
              </a:lnSpc>
              <a:spcBef>
                <a:spcPts val="63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culture’s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use, healing,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help-seeking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formulating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relevant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procedures.</a:t>
            </a:r>
            <a:endParaRPr sz="1200">
              <a:latin typeface="Times New Roman"/>
              <a:cs typeface="Times New Roman"/>
            </a:endParaRPr>
          </a:p>
          <a:p>
            <a:pPr marL="18415" marR="97790" indent="952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providers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learn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influences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worldview,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initiation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use, healing,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20955" marR="5080" indent="5715">
              <a:lnSpc>
                <a:spcPct val="100000"/>
              </a:lnSpc>
              <a:spcBef>
                <a:spcPts val="7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pertains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 identified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 Bureau.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introduction,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each  major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group’s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help-seeking patterns,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occurring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theoretical approaches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treatment interventions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evidence-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 healing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practices).</a:t>
            </a:r>
            <a:endParaRPr sz="1200">
              <a:latin typeface="Times New Roman"/>
              <a:cs typeface="Times New Roman"/>
            </a:endParaRPr>
          </a:p>
          <a:p>
            <a:pPr marL="18415" marR="74295" indent="8255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 Asian 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Hawaiian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Counse-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information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starting point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learning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xx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5310" y="868171"/>
            <a:ext cx="2876550" cy="5248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6350" indent="12700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methamphetamine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motorcycle gangs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(Morgan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hand,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report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first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expectation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activity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(Hunt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methamphetamine,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heighten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(Halkitis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Kurtz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Reback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1997). Morgan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(1997)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women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heterosexual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gay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men.</a:t>
            </a:r>
            <a:endParaRPr sz="1200">
              <a:latin typeface="Times New Roman"/>
              <a:cs typeface="Times New Roman"/>
            </a:endParaRPr>
          </a:p>
          <a:p>
            <a:pPr marL="17145" marR="83820" indent="8255">
              <a:lnSpc>
                <a:spcPct val="1000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aims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explain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further,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value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participation.</a:t>
            </a:r>
            <a:endParaRPr sz="1200">
              <a:latin typeface="Times New Roman"/>
              <a:cs typeface="Times New Roman"/>
            </a:endParaRPr>
          </a:p>
          <a:p>
            <a:pPr marL="12700" marR="5080" indent="1587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substances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culture.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(1996)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draws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calls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“acultural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addicts.”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initiate 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sustain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isolation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drugs. Examples of  acultural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addicts include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profes-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sional who 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illegal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networks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prescription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medication,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middle-class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“pill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78455" cy="276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shops”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doctors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procures  drugs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pharmacies.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drugs, people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legal substances—such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alcohol—  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culture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(Gordon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fraternity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sorority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 new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binge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use, reinforces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denial,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customary  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surrounding drinking. In this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chap-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evolve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from drug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4486" y="3760723"/>
            <a:ext cx="2882900" cy="2293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499"/>
              </a:lnSpc>
              <a:spcBef>
                <a:spcPts val="9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Relationship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Between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Drug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Cultures and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Mainstream Culture 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extent,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subcultures define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themselves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opposition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mainstream culture.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may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reject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some,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if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values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mainstream 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favor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own,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adapt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those originally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intended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(Hebdige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1991;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Issitt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Exhibit 6-2).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often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subcultures—such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tures—because 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excluded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08303" y="6307842"/>
            <a:ext cx="5956300" cy="2853055"/>
            <a:chOff x="908303" y="6307842"/>
            <a:chExt cx="5956300" cy="2853055"/>
          </a:xfrm>
        </p:grpSpPr>
        <p:sp>
          <p:nvSpPr>
            <p:cNvPr id="7" name="object 7"/>
            <p:cNvSpPr/>
            <p:nvPr/>
          </p:nvSpPr>
          <p:spPr>
            <a:xfrm>
              <a:off x="914399" y="6313938"/>
              <a:ext cx="5943600" cy="2840990"/>
            </a:xfrm>
            <a:custGeom>
              <a:avLst/>
              <a:gdLst/>
              <a:ahLst/>
              <a:cxnLst/>
              <a:rect l="l" t="t" r="r" b="b"/>
              <a:pathLst>
                <a:path w="5943600" h="2840990">
                  <a:moveTo>
                    <a:pt x="5865202" y="0"/>
                  </a:moveTo>
                  <a:lnTo>
                    <a:pt x="78397" y="0"/>
                  </a:lnTo>
                  <a:lnTo>
                    <a:pt x="47882" y="6159"/>
                  </a:lnTo>
                  <a:lnTo>
                    <a:pt x="22963" y="22958"/>
                  </a:lnTo>
                  <a:lnTo>
                    <a:pt x="6161" y="47877"/>
                  </a:lnTo>
                  <a:lnTo>
                    <a:pt x="0" y="78397"/>
                  </a:lnTo>
                  <a:lnTo>
                    <a:pt x="0" y="2762326"/>
                  </a:lnTo>
                  <a:lnTo>
                    <a:pt x="6161" y="2792847"/>
                  </a:lnTo>
                  <a:lnTo>
                    <a:pt x="22963" y="2817771"/>
                  </a:lnTo>
                  <a:lnTo>
                    <a:pt x="47882" y="2834574"/>
                  </a:lnTo>
                  <a:lnTo>
                    <a:pt x="78397" y="2840736"/>
                  </a:lnTo>
                  <a:lnTo>
                    <a:pt x="5865202" y="2840736"/>
                  </a:lnTo>
                  <a:lnTo>
                    <a:pt x="5895717" y="2834574"/>
                  </a:lnTo>
                  <a:lnTo>
                    <a:pt x="5920636" y="2817771"/>
                  </a:lnTo>
                  <a:lnTo>
                    <a:pt x="5937438" y="2792847"/>
                  </a:lnTo>
                  <a:lnTo>
                    <a:pt x="5943600" y="2762326"/>
                  </a:lnTo>
                  <a:lnTo>
                    <a:pt x="5943600" y="78397"/>
                  </a:lnTo>
                  <a:lnTo>
                    <a:pt x="5937438" y="47877"/>
                  </a:lnTo>
                  <a:lnTo>
                    <a:pt x="5920636" y="22958"/>
                  </a:lnTo>
                  <a:lnTo>
                    <a:pt x="5895717" y="6159"/>
                  </a:lnTo>
                  <a:lnTo>
                    <a:pt x="5865202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14399" y="6313938"/>
              <a:ext cx="5943600" cy="2840990"/>
            </a:xfrm>
            <a:custGeom>
              <a:avLst/>
              <a:gdLst/>
              <a:ahLst/>
              <a:cxnLst/>
              <a:rect l="l" t="t" r="r" b="b"/>
              <a:pathLst>
                <a:path w="5943600" h="2840990">
                  <a:moveTo>
                    <a:pt x="0" y="78397"/>
                  </a:moveTo>
                  <a:lnTo>
                    <a:pt x="6161" y="47877"/>
                  </a:lnTo>
                  <a:lnTo>
                    <a:pt x="22963" y="22958"/>
                  </a:lnTo>
                  <a:lnTo>
                    <a:pt x="47882" y="6159"/>
                  </a:lnTo>
                  <a:lnTo>
                    <a:pt x="78397" y="0"/>
                  </a:lnTo>
                  <a:lnTo>
                    <a:pt x="5865202" y="0"/>
                  </a:lnTo>
                  <a:lnTo>
                    <a:pt x="5895717" y="6159"/>
                  </a:lnTo>
                  <a:lnTo>
                    <a:pt x="5920636" y="22958"/>
                  </a:lnTo>
                  <a:lnTo>
                    <a:pt x="5937438" y="47877"/>
                  </a:lnTo>
                  <a:lnTo>
                    <a:pt x="5943600" y="78397"/>
                  </a:lnTo>
                  <a:lnTo>
                    <a:pt x="5943600" y="2762326"/>
                  </a:lnTo>
                  <a:lnTo>
                    <a:pt x="5937438" y="2792847"/>
                  </a:lnTo>
                  <a:lnTo>
                    <a:pt x="5920636" y="2817771"/>
                  </a:lnTo>
                  <a:lnTo>
                    <a:pt x="5895717" y="2834574"/>
                  </a:lnTo>
                  <a:lnTo>
                    <a:pt x="5865202" y="2840736"/>
                  </a:lnTo>
                  <a:lnTo>
                    <a:pt x="78397" y="2840736"/>
                  </a:lnTo>
                  <a:lnTo>
                    <a:pt x="47882" y="2834574"/>
                  </a:lnTo>
                  <a:lnTo>
                    <a:pt x="22963" y="2817771"/>
                  </a:lnTo>
                  <a:lnTo>
                    <a:pt x="6161" y="2792847"/>
                  </a:lnTo>
                  <a:lnTo>
                    <a:pt x="0" y="2762326"/>
                  </a:lnTo>
                  <a:lnTo>
                    <a:pt x="0" y="78397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71569" y="6348476"/>
            <a:ext cx="5757545" cy="2696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6-2: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Language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Drug</a:t>
            </a:r>
            <a:r>
              <a:rPr sz="1200" b="1" spc="18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Culture</a:t>
            </a:r>
            <a:endParaRPr sz="1200">
              <a:latin typeface="Arial"/>
              <a:cs typeface="Arial"/>
            </a:endParaRPr>
          </a:p>
          <a:p>
            <a:pPr marL="14604" marR="24130" indent="5715">
              <a:lnSpc>
                <a:spcPct val="99800"/>
              </a:lnSpc>
              <a:spcBef>
                <a:spcPts val="79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features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uses;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entire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lan-  guage,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simply comprise certain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jargon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slang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particular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style of communication.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slang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regarding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drugs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activity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well -recognized aspect 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well-known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diversity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that language and how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varies across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place. Rather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coining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words,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borrows words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and  adapts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new</a:t>
            </a:r>
            <a:r>
              <a:rPr sz="1000" spc="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purposes.</a:t>
            </a:r>
            <a:endParaRPr sz="1000">
              <a:latin typeface="Arial"/>
              <a:cs typeface="Arial"/>
            </a:endParaRPr>
          </a:p>
          <a:p>
            <a:pPr marL="12700" marR="5080" indent="635">
              <a:lnSpc>
                <a:spcPct val="100000"/>
              </a:lnSpc>
              <a:spcBef>
                <a:spcPts val="81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Williams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(1992)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examined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Trek term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inology among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crack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cocaine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York during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1980s.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adopted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persona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Star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Trek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Enterprise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crew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language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—such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“going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mission”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went looking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cocaine;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“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beam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up,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Scotty” 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wanted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high;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referring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crack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cocaine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itself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“Scotty.”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Crack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cocaine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imaginary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book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entitled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Book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Tech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they  referred to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contained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for people 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crack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aine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(e.g.,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cook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freebase cocaine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cocaine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hydrochloride).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terms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derived  from 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sources)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recognize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did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terms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typically taken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advantage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</a:t>
            </a:r>
            <a:r>
              <a:rPr sz="1000" spc="25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transactions.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048" y="9430322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15008" y="435355"/>
            <a:ext cx="31388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6—Drug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823" y="868171"/>
            <a:ext cx="286385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8064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society.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 provides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 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</a:t>
            </a:r>
            <a:endParaRPr sz="1200">
              <a:latin typeface="Times New Roman"/>
              <a:cs typeface="Times New Roman"/>
            </a:endParaRPr>
          </a:p>
          <a:p>
            <a:pPr marL="15240" marR="142875" indent="444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run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counter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interests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individual. Many subcultures 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neither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harmful nor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antisocial,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substance(s)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abuse,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or  their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well-being.</a:t>
            </a:r>
            <a:endParaRPr sz="1200">
              <a:latin typeface="Times New Roman"/>
              <a:cs typeface="Times New Roman"/>
            </a:endParaRPr>
          </a:p>
          <a:p>
            <a:pPr marL="12700" marR="50800" indent="1143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frowned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certainly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(Corrigan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1979, 1998).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substances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tobacco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(including,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hibition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cigarette smoking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growing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unacceptability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private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spaces).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result, mainstream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not—for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part—have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accepted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most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unlike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older cultures,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 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rituals. Thus,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experiment 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usually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marginalized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contribute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Wilcox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1998).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people, are therefore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become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courages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excessive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experimentation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other,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stronger,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reduce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ders, 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Livingston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4604" marR="5080" indent="10160">
              <a:lnSpc>
                <a:spcPct val="100000"/>
              </a:lnSpc>
              <a:spcBef>
                <a:spcPts val="79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substances 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ginalized,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tend 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institutions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 sociocultural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(Myers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stronger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marginalized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abnormal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or she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attempts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differently,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further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reducing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72740" cy="6812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(Cohen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normal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symbols.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pride,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celebrate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drug-related 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 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(Pearson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Bourgois  1995;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1996). 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stigma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aids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oppositional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promote unity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(Exhibit 6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-3).</a:t>
            </a:r>
            <a:endParaRPr sz="1200">
              <a:latin typeface="Times New Roman"/>
              <a:cs typeface="Times New Roman"/>
            </a:endParaRPr>
          </a:p>
          <a:p>
            <a:pPr marL="12700" marR="11430" indent="46355">
              <a:lnSpc>
                <a:spcPct val="100000"/>
              </a:lnSpc>
              <a:spcBef>
                <a:spcPts val="80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 experience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discrimination, 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entering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outcomes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(Fortney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1997;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Semple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denial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attempts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hide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(Mateu-Gelabert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immorality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society attaches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unintentionally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strengthen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individuals’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decrease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likelihood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seek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12700" marR="20955" indent="889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unidirectional. Since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definable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institutions,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music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(Exhibit 6-4),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nections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attraction  a drug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holds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(especially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pride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nonconformists)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escalat-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6046" y="7803895"/>
            <a:ext cx="2788920" cy="101346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3970" marR="11938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Understanding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Why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People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Are  </a:t>
            </a:r>
            <a:r>
              <a:rPr sz="1400" b="1" spc="10" dirty="0">
                <a:solidFill>
                  <a:srgbClr val="33617B"/>
                </a:solidFill>
                <a:latin typeface="Arial"/>
                <a:cs typeface="Arial"/>
              </a:rPr>
              <a:t>Attracted </a:t>
            </a:r>
            <a:r>
              <a:rPr sz="1400" b="1" spc="2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Drug</a:t>
            </a:r>
            <a:r>
              <a:rPr sz="1400" b="1" spc="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Cultures</a:t>
            </a:r>
            <a:endParaRPr sz="1400">
              <a:latin typeface="Arial"/>
              <a:cs typeface="Arial"/>
            </a:endParaRPr>
          </a:p>
          <a:p>
            <a:pPr marL="12700" marR="5080" indent="8255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 gains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 participating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08303" y="797051"/>
            <a:ext cx="5956300" cy="4398645"/>
            <a:chOff x="908303" y="797051"/>
            <a:chExt cx="5956300" cy="4398645"/>
          </a:xfrm>
        </p:grpSpPr>
        <p:sp>
          <p:nvSpPr>
            <p:cNvPr id="3" name="object 3"/>
            <p:cNvSpPr/>
            <p:nvPr/>
          </p:nvSpPr>
          <p:spPr>
            <a:xfrm>
              <a:off x="914399" y="803147"/>
              <a:ext cx="5943600" cy="4386580"/>
            </a:xfrm>
            <a:custGeom>
              <a:avLst/>
              <a:gdLst/>
              <a:ahLst/>
              <a:cxnLst/>
              <a:rect l="l" t="t" r="r" b="b"/>
              <a:pathLst>
                <a:path w="5943600" h="4386580">
                  <a:moveTo>
                    <a:pt x="5822543" y="0"/>
                  </a:moveTo>
                  <a:lnTo>
                    <a:pt x="121056" y="0"/>
                  </a:lnTo>
                  <a:lnTo>
                    <a:pt x="73937" y="9513"/>
                  </a:lnTo>
                  <a:lnTo>
                    <a:pt x="35458" y="35458"/>
                  </a:lnTo>
                  <a:lnTo>
                    <a:pt x="9513" y="73937"/>
                  </a:lnTo>
                  <a:lnTo>
                    <a:pt x="0" y="121056"/>
                  </a:lnTo>
                  <a:lnTo>
                    <a:pt x="0" y="4265015"/>
                  </a:lnTo>
                  <a:lnTo>
                    <a:pt x="9513" y="4312134"/>
                  </a:lnTo>
                  <a:lnTo>
                    <a:pt x="35458" y="4350613"/>
                  </a:lnTo>
                  <a:lnTo>
                    <a:pt x="73937" y="4376558"/>
                  </a:lnTo>
                  <a:lnTo>
                    <a:pt x="121056" y="4386072"/>
                  </a:lnTo>
                  <a:lnTo>
                    <a:pt x="5822543" y="4386072"/>
                  </a:lnTo>
                  <a:lnTo>
                    <a:pt x="5869662" y="4376558"/>
                  </a:lnTo>
                  <a:lnTo>
                    <a:pt x="5908141" y="4350613"/>
                  </a:lnTo>
                  <a:lnTo>
                    <a:pt x="5934086" y="4312134"/>
                  </a:lnTo>
                  <a:lnTo>
                    <a:pt x="5943600" y="4265015"/>
                  </a:lnTo>
                  <a:lnTo>
                    <a:pt x="5943600" y="121056"/>
                  </a:lnTo>
                  <a:lnTo>
                    <a:pt x="5934086" y="73937"/>
                  </a:lnTo>
                  <a:lnTo>
                    <a:pt x="5908141" y="35458"/>
                  </a:lnTo>
                  <a:lnTo>
                    <a:pt x="5869662" y="9513"/>
                  </a:lnTo>
                  <a:lnTo>
                    <a:pt x="582254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14399" y="803147"/>
              <a:ext cx="5943600" cy="4386580"/>
            </a:xfrm>
            <a:custGeom>
              <a:avLst/>
              <a:gdLst/>
              <a:ahLst/>
              <a:cxnLst/>
              <a:rect l="l" t="t" r="r" b="b"/>
              <a:pathLst>
                <a:path w="5943600" h="4386580">
                  <a:moveTo>
                    <a:pt x="0" y="121056"/>
                  </a:moveTo>
                  <a:lnTo>
                    <a:pt x="9513" y="73937"/>
                  </a:lnTo>
                  <a:lnTo>
                    <a:pt x="35458" y="35458"/>
                  </a:lnTo>
                  <a:lnTo>
                    <a:pt x="73937" y="9513"/>
                  </a:lnTo>
                  <a:lnTo>
                    <a:pt x="121056" y="0"/>
                  </a:lnTo>
                  <a:lnTo>
                    <a:pt x="5822543" y="0"/>
                  </a:lnTo>
                  <a:lnTo>
                    <a:pt x="5869662" y="9513"/>
                  </a:lnTo>
                  <a:lnTo>
                    <a:pt x="5908141" y="35458"/>
                  </a:lnTo>
                  <a:lnTo>
                    <a:pt x="5934086" y="73937"/>
                  </a:lnTo>
                  <a:lnTo>
                    <a:pt x="5943600" y="121056"/>
                  </a:lnTo>
                  <a:lnTo>
                    <a:pt x="5943600" y="4265015"/>
                  </a:lnTo>
                  <a:lnTo>
                    <a:pt x="5934086" y="4312134"/>
                  </a:lnTo>
                  <a:lnTo>
                    <a:pt x="5908141" y="4350613"/>
                  </a:lnTo>
                  <a:lnTo>
                    <a:pt x="5869662" y="4376558"/>
                  </a:lnTo>
                  <a:lnTo>
                    <a:pt x="5822543" y="4386072"/>
                  </a:lnTo>
                  <a:lnTo>
                    <a:pt x="121056" y="4386072"/>
                  </a:lnTo>
                  <a:lnTo>
                    <a:pt x="73937" y="4376558"/>
                  </a:lnTo>
                  <a:lnTo>
                    <a:pt x="35458" y="4350613"/>
                  </a:lnTo>
                  <a:lnTo>
                    <a:pt x="9513" y="4312134"/>
                  </a:lnTo>
                  <a:lnTo>
                    <a:pt x="0" y="4265015"/>
                  </a:lnTo>
                  <a:lnTo>
                    <a:pt x="0" y="12105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908303" y="5317230"/>
            <a:ext cx="5956300" cy="3962400"/>
            <a:chOff x="908303" y="5317230"/>
            <a:chExt cx="5956300" cy="3962400"/>
          </a:xfrm>
        </p:grpSpPr>
        <p:sp>
          <p:nvSpPr>
            <p:cNvPr id="6" name="object 6"/>
            <p:cNvSpPr/>
            <p:nvPr/>
          </p:nvSpPr>
          <p:spPr>
            <a:xfrm>
              <a:off x="914399" y="5323326"/>
              <a:ext cx="5943600" cy="3950335"/>
            </a:xfrm>
            <a:custGeom>
              <a:avLst/>
              <a:gdLst/>
              <a:ahLst/>
              <a:cxnLst/>
              <a:rect l="l" t="t" r="r" b="b"/>
              <a:pathLst>
                <a:path w="5943600" h="3950334">
                  <a:moveTo>
                    <a:pt x="5834570" y="0"/>
                  </a:moveTo>
                  <a:lnTo>
                    <a:pt x="109029" y="0"/>
                  </a:lnTo>
                  <a:lnTo>
                    <a:pt x="66586" y="8568"/>
                  </a:lnTo>
                  <a:lnTo>
                    <a:pt x="31930" y="31935"/>
                  </a:lnTo>
                  <a:lnTo>
                    <a:pt x="8566" y="66592"/>
                  </a:lnTo>
                  <a:lnTo>
                    <a:pt x="0" y="109029"/>
                  </a:lnTo>
                  <a:lnTo>
                    <a:pt x="0" y="3841191"/>
                  </a:lnTo>
                  <a:lnTo>
                    <a:pt x="8566" y="3883626"/>
                  </a:lnTo>
                  <a:lnTo>
                    <a:pt x="31930" y="3918278"/>
                  </a:lnTo>
                  <a:lnTo>
                    <a:pt x="66586" y="3941641"/>
                  </a:lnTo>
                  <a:lnTo>
                    <a:pt x="109029" y="3950207"/>
                  </a:lnTo>
                  <a:lnTo>
                    <a:pt x="5834570" y="3950207"/>
                  </a:lnTo>
                  <a:lnTo>
                    <a:pt x="5877013" y="3941641"/>
                  </a:lnTo>
                  <a:lnTo>
                    <a:pt x="5911669" y="3918278"/>
                  </a:lnTo>
                  <a:lnTo>
                    <a:pt x="5935033" y="3883626"/>
                  </a:lnTo>
                  <a:lnTo>
                    <a:pt x="5943600" y="3841191"/>
                  </a:lnTo>
                  <a:lnTo>
                    <a:pt x="5943600" y="109029"/>
                  </a:lnTo>
                  <a:lnTo>
                    <a:pt x="5935033" y="66592"/>
                  </a:lnTo>
                  <a:lnTo>
                    <a:pt x="5911669" y="31935"/>
                  </a:lnTo>
                  <a:lnTo>
                    <a:pt x="5877013" y="8568"/>
                  </a:lnTo>
                  <a:lnTo>
                    <a:pt x="5834570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5323326"/>
              <a:ext cx="5943600" cy="3950335"/>
            </a:xfrm>
            <a:custGeom>
              <a:avLst/>
              <a:gdLst/>
              <a:ahLst/>
              <a:cxnLst/>
              <a:rect l="l" t="t" r="r" b="b"/>
              <a:pathLst>
                <a:path w="5943600" h="3950334">
                  <a:moveTo>
                    <a:pt x="0" y="109029"/>
                  </a:moveTo>
                  <a:lnTo>
                    <a:pt x="8566" y="66592"/>
                  </a:lnTo>
                  <a:lnTo>
                    <a:pt x="31930" y="31935"/>
                  </a:lnTo>
                  <a:lnTo>
                    <a:pt x="66586" y="8568"/>
                  </a:lnTo>
                  <a:lnTo>
                    <a:pt x="109029" y="0"/>
                  </a:lnTo>
                  <a:lnTo>
                    <a:pt x="5834570" y="0"/>
                  </a:lnTo>
                  <a:lnTo>
                    <a:pt x="5877013" y="8568"/>
                  </a:lnTo>
                  <a:lnTo>
                    <a:pt x="5911669" y="31935"/>
                  </a:lnTo>
                  <a:lnTo>
                    <a:pt x="5935033" y="66592"/>
                  </a:lnTo>
                  <a:lnTo>
                    <a:pt x="5943600" y="109029"/>
                  </a:lnTo>
                  <a:lnTo>
                    <a:pt x="5943600" y="3841191"/>
                  </a:lnTo>
                  <a:lnTo>
                    <a:pt x="5935033" y="3883626"/>
                  </a:lnTo>
                  <a:lnTo>
                    <a:pt x="5911669" y="3918278"/>
                  </a:lnTo>
                  <a:lnTo>
                    <a:pt x="5877013" y="3941641"/>
                  </a:lnTo>
                  <a:lnTo>
                    <a:pt x="5834570" y="3950207"/>
                  </a:lnTo>
                  <a:lnTo>
                    <a:pt x="109029" y="3950207"/>
                  </a:lnTo>
                  <a:lnTo>
                    <a:pt x="66586" y="3941641"/>
                  </a:lnTo>
                  <a:lnTo>
                    <a:pt x="31930" y="3918278"/>
                  </a:lnTo>
                  <a:lnTo>
                    <a:pt x="8566" y="3883626"/>
                  </a:lnTo>
                  <a:lnTo>
                    <a:pt x="0" y="3841191"/>
                  </a:lnTo>
                  <a:lnTo>
                    <a:pt x="0" y="109029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673100" y="435355"/>
            <a:ext cx="6059805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323850">
              <a:lnSpc>
                <a:spcPct val="100000"/>
              </a:lnSpc>
              <a:spcBef>
                <a:spcPts val="81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6-3: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Values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Beliefs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Heroin</a:t>
            </a:r>
            <a:r>
              <a:rPr sz="1200" b="1" spc="9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Culture</a:t>
            </a:r>
            <a:endParaRPr sz="1200">
              <a:latin typeface="Arial"/>
              <a:cs typeface="Arial"/>
            </a:endParaRPr>
          </a:p>
          <a:p>
            <a:pPr marL="320675" marR="106680" indent="11430">
              <a:lnSpc>
                <a:spcPct val="100000"/>
              </a:lnSpc>
              <a:spcBef>
                <a:spcPts val="79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illicit 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rejecting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society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its cultural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values.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Stephens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(1991) analyzed value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statements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addicted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heroin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extracted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core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tenets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culture’s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system. They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are:</a:t>
            </a:r>
            <a:endParaRPr sz="1000">
              <a:latin typeface="Arial"/>
              <a:cs typeface="Arial"/>
            </a:endParaRPr>
          </a:p>
          <a:p>
            <a:pPr marL="560070" marR="12065" indent="-232410">
              <a:lnSpc>
                <a:spcPct val="100000"/>
              </a:lnSpc>
              <a:buFont typeface="Symbol"/>
              <a:buChar char=""/>
              <a:tabLst>
                <a:tab pos="558800" algn="l"/>
                <a:tab pos="5594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Antisocial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viewpoint—Members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viewpoint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 basically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dishonest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egocentric;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especially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distrustful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heroin.</a:t>
            </a:r>
            <a:endParaRPr sz="1000">
              <a:latin typeface="Arial"/>
              <a:cs typeface="Arial"/>
            </a:endParaRPr>
          </a:p>
          <a:p>
            <a:pPr marL="551815" marR="233679" indent="-224154">
              <a:lnSpc>
                <a:spcPct val="100000"/>
              </a:lnSpc>
              <a:buFont typeface="Symbol"/>
              <a:buChar char=""/>
              <a:tabLst>
                <a:tab pos="549275" algn="l"/>
                <a:tab pos="54991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Rejection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middle-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class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values—Members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denigrate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hard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security, and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honesty.</a:t>
            </a:r>
            <a:endParaRPr sz="1000">
              <a:latin typeface="Arial"/>
              <a:cs typeface="Arial"/>
            </a:endParaRPr>
          </a:p>
          <a:p>
            <a:pPr marL="556260" marR="59690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Excitement/ hedonism—Members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immediate gratification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intense pursuit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pleas-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over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stable and lasting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values.</a:t>
            </a:r>
            <a:endParaRPr sz="1000">
              <a:latin typeface="Arial"/>
              <a:cs typeface="Arial"/>
            </a:endParaRPr>
          </a:p>
          <a:p>
            <a:pPr marL="554355" marR="120650" indent="-226695">
              <a:lnSpc>
                <a:spcPct val="100000"/>
              </a:lnSpc>
              <a:buFont typeface="Symbol"/>
              <a:buChar char=""/>
              <a:tabLst>
                <a:tab pos="556260" algn="l"/>
                <a:tab pos="55689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outward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appearances—As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much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complain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shallowness, they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strongly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conspicuous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consumption 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owning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things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give an image of</a:t>
            </a:r>
            <a:r>
              <a:rPr sz="1000" spc="2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prosperity.</a:t>
            </a:r>
            <a:endParaRPr sz="1000">
              <a:latin typeface="Arial"/>
              <a:cs typeface="Arial"/>
            </a:endParaRPr>
          </a:p>
          <a:p>
            <a:pPr marL="556260" marR="125730" indent="-228600" algn="just">
              <a:lnSpc>
                <a:spcPct val="100000"/>
              </a:lnSpc>
              <a:buFont typeface="Symbol"/>
              <a:buChar char=""/>
              <a:tabLst>
                <a:tab pos="55372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street addict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—Members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continued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partici-  pation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culture, even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point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expecting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stopped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continue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participate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</a:t>
            </a:r>
            <a:endParaRPr sz="1000">
              <a:latin typeface="Arial"/>
              <a:cs typeface="Arial"/>
            </a:endParaRPr>
          </a:p>
          <a:p>
            <a:pPr marL="556260" marR="91440" indent="-228600" algn="just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5524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Emotional detachment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—People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involved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emotional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aloofness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emotional involvement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weakness.</a:t>
            </a:r>
            <a:endParaRPr sz="1000">
              <a:latin typeface="Arial"/>
              <a:cs typeface="Arial"/>
            </a:endParaRPr>
          </a:p>
          <a:p>
            <a:pPr marL="324485" marR="5080" indent="635">
              <a:lnSpc>
                <a:spcPct val="100000"/>
              </a:lnSpc>
              <a:spcBef>
                <a:spcPts val="760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(initially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examined 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Stephens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1976)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taken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(heroin),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found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</a:t>
            </a:r>
            <a:r>
              <a:rPr sz="1000" spc="1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center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illicit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drugs.</a:t>
            </a:r>
            <a:endParaRPr sz="1000">
              <a:latin typeface="Arial"/>
              <a:cs typeface="Arial"/>
            </a:endParaRPr>
          </a:p>
          <a:p>
            <a:pPr marL="320675" marR="5715" indent="6985">
              <a:lnSpc>
                <a:spcPct val="99800"/>
              </a:lnSpc>
              <a:spcBef>
                <a:spcPts val="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However,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same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will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upheld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instance,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 of 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MDMA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appear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emotional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aloofness,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rather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appreciate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ability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feeling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emotional intimacy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(Gourley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2004;  Reynolds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1998).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involving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legal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(notably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alcohol) are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reject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core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society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rejected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society.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will,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 owev-  er,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still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excitement/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hedonism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participation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subculture.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320675">
              <a:lnSpc>
                <a:spcPct val="100000"/>
              </a:lnSpc>
            </a:pP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6-4: 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Music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Drug</a:t>
            </a:r>
            <a:r>
              <a:rPr sz="1200" b="1" spc="28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Cultures</a:t>
            </a:r>
            <a:endParaRPr sz="1200">
              <a:latin typeface="Arial"/>
              <a:cs typeface="Arial"/>
            </a:endParaRPr>
          </a:p>
          <a:p>
            <a:pPr marL="324485" marR="6985" indent="-7620">
              <a:lnSpc>
                <a:spcPct val="99900"/>
              </a:lnSpc>
              <a:spcBef>
                <a:spcPts val="80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Since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1920s,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marijuana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became 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jazz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musicians,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a con-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nection between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certain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particular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types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(Blake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2007;  Gahlinger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2001).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Blackman (1996)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notes, “Before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emergence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post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-war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youth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culture, there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direct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connection between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—jazz—and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illicit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terms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musicians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used drugs,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heroin, cocaine,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cannabis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narra-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tives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songs”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(p.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137).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Early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Federal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legislation criminalizing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marijuana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motivated, 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jazz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musicians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fear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example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would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influence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youth (Whitebread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1995).</a:t>
            </a:r>
            <a:endParaRPr sz="1000">
              <a:latin typeface="Arial"/>
              <a:cs typeface="Arial"/>
            </a:endParaRPr>
          </a:p>
          <a:p>
            <a:pPr marL="320040" marR="80645" indent="4445">
              <a:lnSpc>
                <a:spcPct val="99900"/>
              </a:lnSpc>
              <a:spcBef>
                <a:spcPts val="80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years,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link between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music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exemplified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MDMA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rave music scene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(Kotarba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2007;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Murguia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2007).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Reynolds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(1998)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credits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rave music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MDMA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ability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feeling of intimacy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 elative  strangers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way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respond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repetitive,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up -tempo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music.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Con-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versely,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Adlaf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Smart (1997)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found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adolescents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Canada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typically became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involved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rave music scene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after starting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MDMA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drugs. Regardless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relationship  developed,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MDMA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rave music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closely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linked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hard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tell where 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begins.</a:t>
            </a:r>
            <a:endParaRPr sz="1000">
              <a:latin typeface="Arial"/>
              <a:cs typeface="Arial"/>
            </a:endParaRPr>
          </a:p>
          <a:p>
            <a:pPr marL="325120" marR="22860" indent="-2540">
              <a:lnSpc>
                <a:spcPct val="99800"/>
              </a:lnSpc>
              <a:spcBef>
                <a:spcPts val="81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Blackman (1996)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that drug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become 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essential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element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youth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 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mainly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its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musical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artists.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Similarly,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Knutagard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(1996) observes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youth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defined in part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its members’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choices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made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types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acceptable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young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people.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Esan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(2007)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notes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urban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drug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8943" y="3492500"/>
            <a:ext cx="2894330" cy="5614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8735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differ-  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theories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causes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would agree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is,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extent, a  learned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Becker’s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(1953) seminal work,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has shown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commonly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automatically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pleasurable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(Fekjaer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1994).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taste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beverages disagreeable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experience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endParaRPr sz="1200">
              <a:latin typeface="Times New Roman"/>
              <a:cs typeface="Times New Roman"/>
            </a:endParaRPr>
          </a:p>
          <a:p>
            <a:pPr marL="12700" marR="5080" indent="25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pleasurable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drugs; those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expectancies of pleasure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more intense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pleasurable  experience.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expectancies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(Fekjaer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1994;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Leventhal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Schmitz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  <a:p>
            <a:pPr marL="15240" marR="44450" indent="127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Additionally,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drug-seeking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iors 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reinforcing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beyond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actual  drugs.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(Exhibit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6-5),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make 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are unavailable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shift attention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away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otherwise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(Lende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5043" y="3492500"/>
            <a:ext cx="2887345" cy="5614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952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initiating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 as  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forcefor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1996).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initiating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new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ciate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getting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high.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(1996)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teaches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enjoy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effects”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46).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There are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matters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involved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substances (e.g., 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much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take,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ingest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strongest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people new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know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first begin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experiment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drugs.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complicated,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Exhibit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6-6.</a:t>
            </a:r>
            <a:endParaRPr sz="1200">
              <a:latin typeface="Times New Roman"/>
              <a:cs typeface="Times New Roman"/>
            </a:endParaRPr>
          </a:p>
          <a:p>
            <a:pPr marL="12700" marR="23495" indent="889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appeal all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promotes initiation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into 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Stephens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(1991)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graphic studies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taken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excitement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are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drug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itself.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Media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portrayals,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singer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music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autobiog-  raphies,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glamorize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lifestyle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 increase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(Manning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2007;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Oksanen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buying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perhaps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selling) drugs,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excitement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missing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lives.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likewise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purpose they otherwise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acquire drugs.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successfully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navigating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difficulties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908303" y="908307"/>
            <a:ext cx="5956300" cy="2520950"/>
            <a:chOff x="908303" y="908307"/>
            <a:chExt cx="5956300" cy="2520950"/>
          </a:xfrm>
        </p:grpSpPr>
        <p:sp>
          <p:nvSpPr>
            <p:cNvPr id="5" name="object 5"/>
            <p:cNvSpPr/>
            <p:nvPr/>
          </p:nvSpPr>
          <p:spPr>
            <a:xfrm>
              <a:off x="914399" y="914403"/>
              <a:ext cx="5943600" cy="2508885"/>
            </a:xfrm>
            <a:custGeom>
              <a:avLst/>
              <a:gdLst/>
              <a:ahLst/>
              <a:cxnLst/>
              <a:rect l="l" t="t" r="r" b="b"/>
              <a:pathLst>
                <a:path w="5943600" h="2508885">
                  <a:moveTo>
                    <a:pt x="5874372" y="0"/>
                  </a:moveTo>
                  <a:lnTo>
                    <a:pt x="69227" y="0"/>
                  </a:lnTo>
                  <a:lnTo>
                    <a:pt x="42283" y="5439"/>
                  </a:lnTo>
                  <a:lnTo>
                    <a:pt x="20278" y="20273"/>
                  </a:lnTo>
                  <a:lnTo>
                    <a:pt x="5441" y="42278"/>
                  </a:lnTo>
                  <a:lnTo>
                    <a:pt x="0" y="69227"/>
                  </a:lnTo>
                  <a:lnTo>
                    <a:pt x="0" y="2439263"/>
                  </a:lnTo>
                  <a:lnTo>
                    <a:pt x="5441" y="2466214"/>
                  </a:lnTo>
                  <a:lnTo>
                    <a:pt x="20278" y="2488223"/>
                  </a:lnTo>
                  <a:lnTo>
                    <a:pt x="42283" y="2503062"/>
                  </a:lnTo>
                  <a:lnTo>
                    <a:pt x="69227" y="2508504"/>
                  </a:lnTo>
                  <a:lnTo>
                    <a:pt x="5874372" y="2508504"/>
                  </a:lnTo>
                  <a:lnTo>
                    <a:pt x="5901316" y="2503062"/>
                  </a:lnTo>
                  <a:lnTo>
                    <a:pt x="5923321" y="2488223"/>
                  </a:lnTo>
                  <a:lnTo>
                    <a:pt x="5938158" y="2466214"/>
                  </a:lnTo>
                  <a:lnTo>
                    <a:pt x="5943600" y="2439263"/>
                  </a:lnTo>
                  <a:lnTo>
                    <a:pt x="5943600" y="69227"/>
                  </a:lnTo>
                  <a:lnTo>
                    <a:pt x="5938158" y="42278"/>
                  </a:lnTo>
                  <a:lnTo>
                    <a:pt x="5923321" y="20273"/>
                  </a:lnTo>
                  <a:lnTo>
                    <a:pt x="5901316" y="5439"/>
                  </a:lnTo>
                  <a:lnTo>
                    <a:pt x="5874372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14399" y="914403"/>
              <a:ext cx="5943600" cy="2508885"/>
            </a:xfrm>
            <a:custGeom>
              <a:avLst/>
              <a:gdLst/>
              <a:ahLst/>
              <a:cxnLst/>
              <a:rect l="l" t="t" r="r" b="b"/>
              <a:pathLst>
                <a:path w="5943600" h="2508885">
                  <a:moveTo>
                    <a:pt x="0" y="69227"/>
                  </a:moveTo>
                  <a:lnTo>
                    <a:pt x="5441" y="42278"/>
                  </a:lnTo>
                  <a:lnTo>
                    <a:pt x="20278" y="20273"/>
                  </a:lnTo>
                  <a:lnTo>
                    <a:pt x="42283" y="5439"/>
                  </a:lnTo>
                  <a:lnTo>
                    <a:pt x="69227" y="0"/>
                  </a:lnTo>
                  <a:lnTo>
                    <a:pt x="5874372" y="0"/>
                  </a:lnTo>
                  <a:lnTo>
                    <a:pt x="5901316" y="5439"/>
                  </a:lnTo>
                  <a:lnTo>
                    <a:pt x="5923321" y="20273"/>
                  </a:lnTo>
                  <a:lnTo>
                    <a:pt x="5938158" y="42278"/>
                  </a:lnTo>
                  <a:lnTo>
                    <a:pt x="5943600" y="69227"/>
                  </a:lnTo>
                  <a:lnTo>
                    <a:pt x="5943600" y="2439263"/>
                  </a:lnTo>
                  <a:lnTo>
                    <a:pt x="5938158" y="2466214"/>
                  </a:lnTo>
                  <a:lnTo>
                    <a:pt x="5923321" y="2488223"/>
                  </a:lnTo>
                  <a:lnTo>
                    <a:pt x="5901316" y="2503062"/>
                  </a:lnTo>
                  <a:lnTo>
                    <a:pt x="5874372" y="2508504"/>
                  </a:lnTo>
                  <a:lnTo>
                    <a:pt x="69227" y="2508504"/>
                  </a:lnTo>
                  <a:lnTo>
                    <a:pt x="42283" y="2503062"/>
                  </a:lnTo>
                  <a:lnTo>
                    <a:pt x="20278" y="2488223"/>
                  </a:lnTo>
                  <a:lnTo>
                    <a:pt x="5441" y="2466214"/>
                  </a:lnTo>
                  <a:lnTo>
                    <a:pt x="0" y="2439263"/>
                  </a:lnTo>
                  <a:lnTo>
                    <a:pt x="0" y="69227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968647" y="435355"/>
            <a:ext cx="5885180" cy="29025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75844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6—Drug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5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6-4: 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Music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Drug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Cultures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  <a:p>
            <a:pPr marL="17145" marR="219710" algn="just">
              <a:lnSpc>
                <a:spcPct val="100000"/>
              </a:lnSpc>
              <a:spcBef>
                <a:spcPts val="80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shared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appeal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apparently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antagonistic relationship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Since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1990s,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rock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confessional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memoirs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become</a:t>
            </a:r>
            <a:r>
              <a:rPr sz="1000" spc="1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increasingly</a:t>
            </a:r>
            <a:endParaRPr sz="1000">
              <a:latin typeface="Arial"/>
              <a:cs typeface="Arial"/>
            </a:endParaRPr>
          </a:p>
          <a:p>
            <a:pPr marL="14604" marR="320040" indent="5715" algn="just">
              <a:lnSpc>
                <a:spcPct val="99500"/>
              </a:lnSpc>
              <a:spcBef>
                <a:spcPts val="10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popular, often depicting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lifestyle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excess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providing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explicit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details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methods; consumption-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driven,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high-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risk,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excessive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behaviors;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tragic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consequences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use;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sometimes,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author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participation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rehabilitation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(Oksanen</a:t>
            </a:r>
            <a:r>
              <a:rPr sz="1000" spc="-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2012).</a:t>
            </a:r>
            <a:endParaRPr sz="1000">
              <a:latin typeface="Arial"/>
              <a:cs typeface="Arial"/>
            </a:endParaRPr>
          </a:p>
          <a:p>
            <a:pPr marL="12700" marR="144780" indent="4445">
              <a:lnSpc>
                <a:spcPct val="100000"/>
              </a:lnSpc>
              <a:spcBef>
                <a:spcPts val="80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Certain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drugs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-dealing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lifestyle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featured prominently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types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music,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including hip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hop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(Esan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2007;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Schensul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2000)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narcocorridos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popular form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Mexican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Mexican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border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music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tells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traffickers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[Edberg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2004]).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Howev er,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even music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overtly concerned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become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connected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mind. According to White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(1996),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links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between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particular songs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recall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euphoric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 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especia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lly common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addressed ex-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plicitly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treatment.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these songs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trigger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drug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therefore,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a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potential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relapse.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08303" y="784856"/>
            <a:ext cx="5956300" cy="4632960"/>
            <a:chOff x="908303" y="784856"/>
            <a:chExt cx="5956300" cy="4632960"/>
          </a:xfrm>
        </p:grpSpPr>
        <p:sp>
          <p:nvSpPr>
            <p:cNvPr id="3" name="object 3"/>
            <p:cNvSpPr/>
            <p:nvPr/>
          </p:nvSpPr>
          <p:spPr>
            <a:xfrm>
              <a:off x="914399" y="790952"/>
              <a:ext cx="5943600" cy="4620895"/>
            </a:xfrm>
            <a:custGeom>
              <a:avLst/>
              <a:gdLst/>
              <a:ahLst/>
              <a:cxnLst/>
              <a:rect l="l" t="t" r="r" b="b"/>
              <a:pathLst>
                <a:path w="5943600" h="4620895">
                  <a:moveTo>
                    <a:pt x="5816066" y="0"/>
                  </a:moveTo>
                  <a:lnTo>
                    <a:pt x="127533" y="0"/>
                  </a:lnTo>
                  <a:lnTo>
                    <a:pt x="77891" y="10022"/>
                  </a:lnTo>
                  <a:lnTo>
                    <a:pt x="37353" y="37353"/>
                  </a:lnTo>
                  <a:lnTo>
                    <a:pt x="10022" y="77891"/>
                  </a:lnTo>
                  <a:lnTo>
                    <a:pt x="0" y="127533"/>
                  </a:lnTo>
                  <a:lnTo>
                    <a:pt x="0" y="4493247"/>
                  </a:lnTo>
                  <a:lnTo>
                    <a:pt x="10022" y="4542881"/>
                  </a:lnTo>
                  <a:lnTo>
                    <a:pt x="37353" y="4583415"/>
                  </a:lnTo>
                  <a:lnTo>
                    <a:pt x="77891" y="4610745"/>
                  </a:lnTo>
                  <a:lnTo>
                    <a:pt x="127533" y="4620768"/>
                  </a:lnTo>
                  <a:lnTo>
                    <a:pt x="5816066" y="4620768"/>
                  </a:lnTo>
                  <a:lnTo>
                    <a:pt x="5865708" y="4610745"/>
                  </a:lnTo>
                  <a:lnTo>
                    <a:pt x="5906246" y="4583415"/>
                  </a:lnTo>
                  <a:lnTo>
                    <a:pt x="5933577" y="4542881"/>
                  </a:lnTo>
                  <a:lnTo>
                    <a:pt x="5943600" y="4493247"/>
                  </a:lnTo>
                  <a:lnTo>
                    <a:pt x="5943600" y="127533"/>
                  </a:lnTo>
                  <a:lnTo>
                    <a:pt x="5933577" y="77891"/>
                  </a:lnTo>
                  <a:lnTo>
                    <a:pt x="5906246" y="37353"/>
                  </a:lnTo>
                  <a:lnTo>
                    <a:pt x="5865708" y="10022"/>
                  </a:lnTo>
                  <a:lnTo>
                    <a:pt x="5816066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14399" y="790952"/>
              <a:ext cx="5943600" cy="4620895"/>
            </a:xfrm>
            <a:custGeom>
              <a:avLst/>
              <a:gdLst/>
              <a:ahLst/>
              <a:cxnLst/>
              <a:rect l="l" t="t" r="r" b="b"/>
              <a:pathLst>
                <a:path w="5943600" h="4620895">
                  <a:moveTo>
                    <a:pt x="0" y="127533"/>
                  </a:moveTo>
                  <a:lnTo>
                    <a:pt x="10022" y="77891"/>
                  </a:lnTo>
                  <a:lnTo>
                    <a:pt x="37353" y="37353"/>
                  </a:lnTo>
                  <a:lnTo>
                    <a:pt x="77891" y="10022"/>
                  </a:lnTo>
                  <a:lnTo>
                    <a:pt x="127533" y="0"/>
                  </a:lnTo>
                  <a:lnTo>
                    <a:pt x="5816066" y="0"/>
                  </a:lnTo>
                  <a:lnTo>
                    <a:pt x="5865708" y="10022"/>
                  </a:lnTo>
                  <a:lnTo>
                    <a:pt x="5906246" y="37353"/>
                  </a:lnTo>
                  <a:lnTo>
                    <a:pt x="5933577" y="77891"/>
                  </a:lnTo>
                  <a:lnTo>
                    <a:pt x="5943600" y="127533"/>
                  </a:lnTo>
                  <a:lnTo>
                    <a:pt x="5943600" y="4493247"/>
                  </a:lnTo>
                  <a:lnTo>
                    <a:pt x="5933577" y="4542881"/>
                  </a:lnTo>
                  <a:lnTo>
                    <a:pt x="5906246" y="4583415"/>
                  </a:lnTo>
                  <a:lnTo>
                    <a:pt x="5865708" y="4610745"/>
                  </a:lnTo>
                  <a:lnTo>
                    <a:pt x="5816066" y="4620768"/>
                  </a:lnTo>
                  <a:lnTo>
                    <a:pt x="127533" y="4620768"/>
                  </a:lnTo>
                  <a:lnTo>
                    <a:pt x="77891" y="4610745"/>
                  </a:lnTo>
                  <a:lnTo>
                    <a:pt x="37353" y="4583415"/>
                  </a:lnTo>
                  <a:lnTo>
                    <a:pt x="10022" y="4542881"/>
                  </a:lnTo>
                  <a:lnTo>
                    <a:pt x="0" y="4493247"/>
                  </a:lnTo>
                  <a:lnTo>
                    <a:pt x="0" y="127533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908303" y="5529074"/>
            <a:ext cx="5956300" cy="3755390"/>
            <a:chOff x="908303" y="5529074"/>
            <a:chExt cx="5956300" cy="3755390"/>
          </a:xfrm>
        </p:grpSpPr>
        <p:sp>
          <p:nvSpPr>
            <p:cNvPr id="6" name="object 6"/>
            <p:cNvSpPr/>
            <p:nvPr/>
          </p:nvSpPr>
          <p:spPr>
            <a:xfrm>
              <a:off x="914399" y="5535170"/>
              <a:ext cx="5943600" cy="3743325"/>
            </a:xfrm>
            <a:custGeom>
              <a:avLst/>
              <a:gdLst/>
              <a:ahLst/>
              <a:cxnLst/>
              <a:rect l="l" t="t" r="r" b="b"/>
              <a:pathLst>
                <a:path w="5943600" h="3743325">
                  <a:moveTo>
                    <a:pt x="5840298" y="0"/>
                  </a:moveTo>
                  <a:lnTo>
                    <a:pt x="103301" y="0"/>
                  </a:lnTo>
                  <a:lnTo>
                    <a:pt x="63093" y="8118"/>
                  </a:lnTo>
                  <a:lnTo>
                    <a:pt x="30257" y="30257"/>
                  </a:lnTo>
                  <a:lnTo>
                    <a:pt x="8118" y="63093"/>
                  </a:lnTo>
                  <a:lnTo>
                    <a:pt x="0" y="103301"/>
                  </a:lnTo>
                  <a:lnTo>
                    <a:pt x="0" y="3639642"/>
                  </a:lnTo>
                  <a:lnTo>
                    <a:pt x="8118" y="3679850"/>
                  </a:lnTo>
                  <a:lnTo>
                    <a:pt x="30257" y="3712686"/>
                  </a:lnTo>
                  <a:lnTo>
                    <a:pt x="63093" y="3734825"/>
                  </a:lnTo>
                  <a:lnTo>
                    <a:pt x="103301" y="3742944"/>
                  </a:lnTo>
                  <a:lnTo>
                    <a:pt x="5840298" y="3742944"/>
                  </a:lnTo>
                  <a:lnTo>
                    <a:pt x="5880506" y="3734825"/>
                  </a:lnTo>
                  <a:lnTo>
                    <a:pt x="5913342" y="3712686"/>
                  </a:lnTo>
                  <a:lnTo>
                    <a:pt x="5935481" y="3679850"/>
                  </a:lnTo>
                  <a:lnTo>
                    <a:pt x="5943600" y="3639642"/>
                  </a:lnTo>
                  <a:lnTo>
                    <a:pt x="5943600" y="103301"/>
                  </a:lnTo>
                  <a:lnTo>
                    <a:pt x="5935481" y="63093"/>
                  </a:lnTo>
                  <a:lnTo>
                    <a:pt x="5913342" y="30257"/>
                  </a:lnTo>
                  <a:lnTo>
                    <a:pt x="5880506" y="8118"/>
                  </a:lnTo>
                  <a:lnTo>
                    <a:pt x="584029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5535170"/>
              <a:ext cx="5943600" cy="3743325"/>
            </a:xfrm>
            <a:custGeom>
              <a:avLst/>
              <a:gdLst/>
              <a:ahLst/>
              <a:cxnLst/>
              <a:rect l="l" t="t" r="r" b="b"/>
              <a:pathLst>
                <a:path w="5943600" h="3743325">
                  <a:moveTo>
                    <a:pt x="0" y="103301"/>
                  </a:moveTo>
                  <a:lnTo>
                    <a:pt x="8118" y="63093"/>
                  </a:lnTo>
                  <a:lnTo>
                    <a:pt x="30257" y="30257"/>
                  </a:lnTo>
                  <a:lnTo>
                    <a:pt x="63093" y="8118"/>
                  </a:lnTo>
                  <a:lnTo>
                    <a:pt x="103301" y="0"/>
                  </a:lnTo>
                  <a:lnTo>
                    <a:pt x="5840298" y="0"/>
                  </a:lnTo>
                  <a:lnTo>
                    <a:pt x="5880506" y="8118"/>
                  </a:lnTo>
                  <a:lnTo>
                    <a:pt x="5913342" y="30257"/>
                  </a:lnTo>
                  <a:lnTo>
                    <a:pt x="5935481" y="63093"/>
                  </a:lnTo>
                  <a:lnTo>
                    <a:pt x="5943600" y="103301"/>
                  </a:lnTo>
                  <a:lnTo>
                    <a:pt x="5943600" y="3639642"/>
                  </a:lnTo>
                  <a:lnTo>
                    <a:pt x="5935481" y="3679850"/>
                  </a:lnTo>
                  <a:lnTo>
                    <a:pt x="5913342" y="3712686"/>
                  </a:lnTo>
                  <a:lnTo>
                    <a:pt x="5880506" y="3734825"/>
                  </a:lnTo>
                  <a:lnTo>
                    <a:pt x="5840298" y="3742944"/>
                  </a:lnTo>
                  <a:lnTo>
                    <a:pt x="103301" y="3742944"/>
                  </a:lnTo>
                  <a:lnTo>
                    <a:pt x="63093" y="3734825"/>
                  </a:lnTo>
                  <a:lnTo>
                    <a:pt x="30257" y="3712686"/>
                  </a:lnTo>
                  <a:lnTo>
                    <a:pt x="8118" y="3679850"/>
                  </a:lnTo>
                  <a:lnTo>
                    <a:pt x="0" y="3639642"/>
                  </a:lnTo>
                  <a:lnTo>
                    <a:pt x="0" y="103301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672699" y="435355"/>
            <a:ext cx="6043930" cy="91725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327025">
              <a:lnSpc>
                <a:spcPct val="100000"/>
              </a:lnSpc>
              <a:spcBef>
                <a:spcPts val="73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6-5: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Rituals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Drug</a:t>
            </a:r>
            <a:r>
              <a:rPr sz="1200" b="1" spc="8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Cultures</a:t>
            </a:r>
            <a:endParaRPr sz="1200">
              <a:latin typeface="Arial"/>
              <a:cs typeface="Arial"/>
            </a:endParaRPr>
          </a:p>
          <a:p>
            <a:pPr marL="327660" marR="5080" indent="-3810">
              <a:lnSpc>
                <a:spcPct val="99800"/>
              </a:lnSpc>
              <a:spcBef>
                <a:spcPts val="790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Several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authors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illicit drug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alcohol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typically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 ritualized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behaviors  (Alverson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2005; Carlson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2006;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Carnes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2004;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Grund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1993;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White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1996).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where, when,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used. Substance-related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both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instru-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functions.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Instrumental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functions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maximizing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effects, minimizing  negative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effects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preventing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secondary problems.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Socially,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display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one’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affiliation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help create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sense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within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Obviously, the social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fun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central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solitary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rituals.</a:t>
            </a:r>
            <a:endParaRPr sz="1000">
              <a:latin typeface="Arial"/>
              <a:cs typeface="Arial"/>
            </a:endParaRPr>
          </a:p>
          <a:p>
            <a:pPr marL="324485" marR="22225" indent="11430">
              <a:lnSpc>
                <a:spcPct val="99900"/>
              </a:lnSpc>
              <a:spcBef>
                <a:spcPts val="820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drug-related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rituals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 sharing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substances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sharing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intoxication.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marijuana)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encourage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sharing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substances,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are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shared,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drugs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crack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houses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shooting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galleries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(Bourgois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1998;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Grund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1993; Williams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1992).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shared 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public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strengthen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bonds between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sustain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rituals 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participate 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 even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drugs, such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marijuana smokers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smoke 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inert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horse manure,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banana peels)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together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marijuana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(White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1996).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 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 incorporated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ritualized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behaviors, such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sexual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activity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(Carnes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2004).</a:t>
            </a:r>
            <a:endParaRPr sz="1000">
              <a:latin typeface="Arial"/>
              <a:cs typeface="Arial"/>
            </a:endParaRPr>
          </a:p>
          <a:p>
            <a:pPr marL="323850" marR="8890" indent="6985">
              <a:lnSpc>
                <a:spcPct val="99900"/>
              </a:lnSpc>
              <a:spcBef>
                <a:spcPts val="80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-related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influence of 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error.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allows them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determine what works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maximize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effect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minimize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related problems.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Grund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(1993)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found,  through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observing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surrounding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injection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cocaine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heroin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people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Netherlands,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governed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timing and administration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drugs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 that heroin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lessened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unpleasant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effects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cocaine.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recent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combination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energy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drinks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delay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normal onset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sleepiness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(Howland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Rohsenow 2013;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Abuse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Mental Health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Administration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[SAMHSA]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2013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combination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methylphenidate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intensify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euphoric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effects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review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central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nervous system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stimulant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emergency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room information,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 SAMHSA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2013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b</a:t>
            </a:r>
            <a:r>
              <a:rPr sz="1000" i="1" spc="-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).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850">
              <a:latin typeface="Arial"/>
              <a:cs typeface="Arial"/>
            </a:endParaRPr>
          </a:p>
          <a:p>
            <a:pPr marL="319405">
              <a:lnSpc>
                <a:spcPct val="100000"/>
              </a:lnSpc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6-6: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Questions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Regarding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Knowledge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Skill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Demands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Heroin</a:t>
            </a:r>
            <a:r>
              <a:rPr sz="1200" b="1" spc="2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Use</a:t>
            </a:r>
            <a:endParaRPr sz="1200">
              <a:latin typeface="Arial"/>
              <a:cs typeface="Arial"/>
            </a:endParaRPr>
          </a:p>
          <a:p>
            <a:pPr marL="552450" marR="69215" indent="-228600">
              <a:lnSpc>
                <a:spcPct val="100000"/>
              </a:lnSpc>
              <a:spcBef>
                <a:spcPts val="790"/>
              </a:spcBef>
              <a:buFont typeface="Symbol"/>
              <a:buChar char=""/>
              <a:tabLst>
                <a:tab pos="552450" algn="l"/>
                <a:tab pos="5530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If first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snorting,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done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(assuming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never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taken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intranasal-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ly)? 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there a special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technique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heroin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</a:t>
            </a:r>
            <a:r>
              <a:rPr sz="1000" spc="1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way?</a:t>
            </a:r>
            <a:endParaRPr sz="1000">
              <a:latin typeface="Arial"/>
              <a:cs typeface="Arial"/>
            </a:endParaRPr>
          </a:p>
          <a:p>
            <a:pPr marL="552450" indent="-229235">
              <a:lnSpc>
                <a:spcPct val="100000"/>
              </a:lnSpc>
              <a:buFont typeface="Symbol"/>
              <a:buChar char=""/>
              <a:tabLst>
                <a:tab pos="552450" algn="l"/>
                <a:tab pos="5530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If first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injection,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best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inject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skin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(skin-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popping)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2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vein?</a:t>
            </a:r>
            <a:endParaRPr sz="1000">
              <a:latin typeface="Arial"/>
              <a:cs typeface="Arial"/>
            </a:endParaRPr>
          </a:p>
          <a:p>
            <a:pPr marL="551815" marR="158115" indent="-228600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equipment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required? If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doesn’t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hypodermic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syringe,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equipment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substituted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“works”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“outfit”?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heroin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prepared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(cooked)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injection?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techniques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procedures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inject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does one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if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needle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clogs?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way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test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purity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2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much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constitutes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desirable</a:t>
            </a:r>
            <a:r>
              <a:rPr sz="1000" spc="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dose?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person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an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outfit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shared,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</a:t>
            </a:r>
            <a:r>
              <a:rPr sz="1000" spc="1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first?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If sharing, 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works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cleaned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prevent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transmission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2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disease?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does 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injected too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much?</a:t>
            </a:r>
            <a:endParaRPr sz="1000">
              <a:latin typeface="Arial"/>
              <a:cs typeface="Arial"/>
            </a:endParaRPr>
          </a:p>
          <a:p>
            <a:pPr marL="554355" indent="-231775">
              <a:lnSpc>
                <a:spcPct val="100000"/>
              </a:lnSpc>
              <a:buFont typeface="Symbol"/>
              <a:buChar char=""/>
              <a:tabLst>
                <a:tab pos="554355" algn="l"/>
                <a:tab pos="55499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there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unpleasant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effects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anticipate?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long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effects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</a:t>
            </a:r>
            <a:r>
              <a:rPr sz="1000" spc="1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last?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there any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way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maximize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drug’s</a:t>
            </a:r>
            <a:r>
              <a:rPr sz="1000" spc="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effects?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anything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while high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drug?</a:t>
            </a:r>
            <a:endParaRPr sz="1000">
              <a:latin typeface="Arial"/>
              <a:cs typeface="Arial"/>
            </a:endParaRPr>
          </a:p>
          <a:p>
            <a:pPr marL="551815" indent="-229235">
              <a:lnSpc>
                <a:spcPct val="100000"/>
              </a:lnSpc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much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must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pass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before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used</a:t>
            </a:r>
            <a:r>
              <a:rPr sz="1000" spc="20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again?</a:t>
            </a:r>
            <a:endParaRPr sz="1000">
              <a:latin typeface="Arial"/>
              <a:cs typeface="Arial"/>
            </a:endParaRPr>
          </a:p>
          <a:p>
            <a:pPr marL="547370" marR="32384" indent="-224154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551815" algn="l"/>
                <a:tab pos="5524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bruise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abscess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develops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injection site,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hidden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treated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(without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seeing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physician)?</a:t>
            </a:r>
            <a:endParaRPr sz="1000">
              <a:latin typeface="Arial"/>
              <a:cs typeface="Arial"/>
            </a:endParaRPr>
          </a:p>
          <a:p>
            <a:pPr marL="316230">
              <a:lnSpc>
                <a:spcPct val="100000"/>
              </a:lnSpc>
              <a:spcBef>
                <a:spcPts val="77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White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1996.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3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15008" y="435355"/>
            <a:ext cx="31388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6—Drug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8798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890" indent="-63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drugs,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approval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successful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something.</a:t>
            </a:r>
            <a:endParaRPr sz="1200">
              <a:latin typeface="Times New Roman"/>
              <a:cs typeface="Times New Roman"/>
            </a:endParaRPr>
          </a:p>
          <a:p>
            <a:pPr marL="12700" marR="20320" indent="508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communities, 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trade—an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culture—is  simply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economic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admi-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ration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(Bourgois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2003;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Simon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Burns 1997).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source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status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limited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eco-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nomically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deprived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studying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dealing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affluent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college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private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college,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Mohamed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Fritsvold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(2006)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dealing were ego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gratifica-  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outlaw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image.</a:t>
            </a:r>
            <a:endParaRPr sz="1200">
              <a:latin typeface="Times New Roman"/>
              <a:cs typeface="Times New Roman"/>
            </a:endParaRPr>
          </a:p>
          <a:p>
            <a:pPr marL="13335" marR="233045" indent="8255">
              <a:lnSpc>
                <a:spcPct val="100000"/>
              </a:lnSpc>
              <a:spcBef>
                <a:spcPts val="7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Marginalized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adolescents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particularly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appealing.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individual,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risk factors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adolescent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are 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Individual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factors—such 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alienation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strong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rejection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authority—can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look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cultural inst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itu-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(family,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church,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school,  etc.)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instead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 acceptance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subcul-  ture, 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(Hebdige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1991;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Moshier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Individual traits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sensation-seeking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poor impulse control,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interfere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functioning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main-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stream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society,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tolerated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freely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factor due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exposure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lifestyle,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early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lying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parents’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activities) associated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it (Haight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factors 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rejection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peers,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poverty,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failure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people’s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alienation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institutions.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89250" cy="7360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5085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effort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2700" marR="41910" indent="508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addition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initiate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 denial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exists.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 using 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time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deepens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(Moshier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(1996)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progresses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experimentation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or 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develops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more intense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“seek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supports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sustain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relationship”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addi-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sanction for 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 learn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pitfalls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substance-abusing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lifestyle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arrest,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get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money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support  their habit,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supplier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necessary.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 within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harder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leave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behind.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(1996)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attracted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youth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 within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 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esteem, change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dynamic,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sexuality,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lasting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friendships,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(albeit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criminal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one).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 life invest-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leaving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stopping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97" y="8337201"/>
            <a:ext cx="2776220" cy="63373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9685">
              <a:lnSpc>
                <a:spcPct val="100000"/>
              </a:lnSpc>
              <a:spcBef>
                <a:spcPts val="225"/>
              </a:spcBef>
            </a:pP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Online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Drug</a:t>
            </a:r>
            <a:r>
              <a:rPr sz="1400" b="1" spc="10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Cultures</a:t>
            </a:r>
            <a:endParaRPr sz="1400">
              <a:latin typeface="Arial"/>
              <a:cs typeface="Arial"/>
            </a:endParaRPr>
          </a:p>
          <a:p>
            <a:pPr marL="12700" marR="5080" indent="9525">
              <a:lnSpc>
                <a:spcPct val="100000"/>
              </a:lnSpc>
              <a:spcBef>
                <a:spcPts val="10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occurred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908303" y="920493"/>
            <a:ext cx="5956300" cy="8191500"/>
            <a:chOff x="908303" y="920493"/>
            <a:chExt cx="5956300" cy="8191500"/>
          </a:xfrm>
        </p:grpSpPr>
        <p:sp>
          <p:nvSpPr>
            <p:cNvPr id="4" name="object 4"/>
            <p:cNvSpPr/>
            <p:nvPr/>
          </p:nvSpPr>
          <p:spPr>
            <a:xfrm>
              <a:off x="914399" y="926589"/>
              <a:ext cx="5943600" cy="8179434"/>
            </a:xfrm>
            <a:custGeom>
              <a:avLst/>
              <a:gdLst/>
              <a:ahLst/>
              <a:cxnLst/>
              <a:rect l="l" t="t" r="r" b="b"/>
              <a:pathLst>
                <a:path w="5943600" h="8179434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015274"/>
                  </a:lnTo>
                  <a:lnTo>
                    <a:pt x="5859" y="8058879"/>
                  </a:lnTo>
                  <a:lnTo>
                    <a:pt x="22396" y="8098063"/>
                  </a:lnTo>
                  <a:lnTo>
                    <a:pt x="48047" y="8131262"/>
                  </a:lnTo>
                  <a:lnTo>
                    <a:pt x="81248" y="8156911"/>
                  </a:lnTo>
                  <a:lnTo>
                    <a:pt x="120435" y="8173448"/>
                  </a:lnTo>
                  <a:lnTo>
                    <a:pt x="164045" y="8179308"/>
                  </a:lnTo>
                  <a:lnTo>
                    <a:pt x="5779554" y="8179308"/>
                  </a:lnTo>
                  <a:lnTo>
                    <a:pt x="5823164" y="8173448"/>
                  </a:lnTo>
                  <a:lnTo>
                    <a:pt x="5862351" y="8156911"/>
                  </a:lnTo>
                  <a:lnTo>
                    <a:pt x="5895552" y="8131262"/>
                  </a:lnTo>
                  <a:lnTo>
                    <a:pt x="5921203" y="8098063"/>
                  </a:lnTo>
                  <a:lnTo>
                    <a:pt x="5937740" y="8058879"/>
                  </a:lnTo>
                  <a:lnTo>
                    <a:pt x="5943600" y="8015274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14399" y="926589"/>
              <a:ext cx="5943600" cy="8179434"/>
            </a:xfrm>
            <a:custGeom>
              <a:avLst/>
              <a:gdLst/>
              <a:ahLst/>
              <a:cxnLst/>
              <a:rect l="l" t="t" r="r" b="b"/>
              <a:pathLst>
                <a:path w="5943600" h="8179434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015274"/>
                  </a:lnTo>
                  <a:lnTo>
                    <a:pt x="5937740" y="8058879"/>
                  </a:lnTo>
                  <a:lnTo>
                    <a:pt x="5921203" y="8098063"/>
                  </a:lnTo>
                  <a:lnTo>
                    <a:pt x="5895552" y="8131262"/>
                  </a:lnTo>
                  <a:lnTo>
                    <a:pt x="5862351" y="8156911"/>
                  </a:lnTo>
                  <a:lnTo>
                    <a:pt x="5823164" y="8173448"/>
                  </a:lnTo>
                  <a:lnTo>
                    <a:pt x="5779554" y="8179308"/>
                  </a:lnTo>
                  <a:lnTo>
                    <a:pt x="164045" y="8179308"/>
                  </a:lnTo>
                  <a:lnTo>
                    <a:pt x="120435" y="8173448"/>
                  </a:lnTo>
                  <a:lnTo>
                    <a:pt x="81248" y="8156911"/>
                  </a:lnTo>
                  <a:lnTo>
                    <a:pt x="48047" y="8131262"/>
                  </a:lnTo>
                  <a:lnTo>
                    <a:pt x="22396" y="8098063"/>
                  </a:lnTo>
                  <a:lnTo>
                    <a:pt x="5859" y="8058879"/>
                  </a:lnTo>
                  <a:lnTo>
                    <a:pt x="0" y="8015274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99934" y="987043"/>
            <a:ext cx="5748655" cy="7927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Lead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Exercise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Examining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Benefits,Losses,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the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Future</a:t>
            </a:r>
            <a:endParaRPr sz="1200">
              <a:latin typeface="Arial"/>
              <a:cs typeface="Arial"/>
            </a:endParaRPr>
          </a:p>
          <a:p>
            <a:pPr marL="12700" marR="109855" indent="1905">
              <a:lnSpc>
                <a:spcPct val="99800"/>
              </a:lnSpc>
              <a:spcBef>
                <a:spcPts val="79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supervisors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reinforcing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aspects (besides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physiologi-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effects)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unmet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goals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dreams.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physiological,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emotional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gains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transpired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(whether or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associate these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use)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risks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relapse.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exercise works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interactive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psychoeducational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lecture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training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 for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adapted 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sessions.</a:t>
            </a:r>
            <a:endParaRPr sz="10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805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Materials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needed: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room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sufficient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space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move</a:t>
            </a:r>
            <a:r>
              <a:rPr sz="1000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around.</a:t>
            </a:r>
            <a:endParaRPr sz="10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80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Instructions:</a:t>
            </a:r>
            <a:endParaRPr sz="1000">
              <a:latin typeface="Arial"/>
              <a:cs typeface="Arial"/>
            </a:endParaRPr>
          </a:p>
          <a:p>
            <a:pPr marL="240029" marR="50800" indent="-225425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Select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amenable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consequences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his/her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use.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Later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select 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direct</a:t>
            </a:r>
            <a:r>
              <a:rPr sz="1000" spc="25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experience.</a:t>
            </a:r>
            <a:endParaRPr sz="1000">
              <a:latin typeface="Arial"/>
              <a:cs typeface="Arial"/>
            </a:endParaRPr>
          </a:p>
          <a:p>
            <a:pPr marL="238760" marR="93980" indent="-224154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Divide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two. For large groups, select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 6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8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side.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each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subgroup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opposite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sides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room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facing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will represent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benefits 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(see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diagram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room set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-up).</a:t>
            </a:r>
            <a:endParaRPr sz="1000">
              <a:latin typeface="Arial"/>
              <a:cs typeface="Arial"/>
            </a:endParaRPr>
          </a:p>
          <a:p>
            <a:pPr marL="240665" marR="65405" indent="-226695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Rather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benefits 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least initially),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brainstorm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experiences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represent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side. Begin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room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represents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“benefits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use”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everyone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room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benefits.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Then,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assign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benefit 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“benefits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use”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create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one-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message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(a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first-person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statement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describing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benefit),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asking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representative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ent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remember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line.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named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benefit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immediate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ac-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ceptance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assign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benefit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create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message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capture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“I make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belong,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”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“We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family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now.”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Continue brainstorming  until you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assigned six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benefits.</a:t>
            </a:r>
            <a:endParaRPr sz="1000">
              <a:latin typeface="Arial"/>
              <a:cs typeface="Arial"/>
            </a:endParaRPr>
          </a:p>
          <a:p>
            <a:pPr marL="238760" marR="37465" indent="-224154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6379" algn="l"/>
                <a:tab pos="24765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Next, go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opposite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represents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begin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solicit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everyone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room.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Assig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 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“loss”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create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one-line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message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coincides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loss,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individual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remember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 loss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message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“I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your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children,”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“I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your self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-respect,”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“ I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am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”).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addition,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name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future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goals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were  curtailed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because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Assign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losses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well,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same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format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“I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 the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college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degree,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” “I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intimate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relationships, ” “I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belief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future”).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Note: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If 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run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out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people, you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assign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two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roles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</a:t>
            </a:r>
            <a:r>
              <a:rPr sz="1000" spc="1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person.</a:t>
            </a:r>
            <a:endParaRPr sz="1000">
              <a:latin typeface="Arial"/>
              <a:cs typeface="Arial"/>
            </a:endParaRPr>
          </a:p>
          <a:p>
            <a:pPr marL="243204" marR="66040" indent="-228600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point,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exercise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already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powerful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clients.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Now,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originally selected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stand facing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“benefits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use”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benefits 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person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“benefits 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use”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state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one-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message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facilitate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process. Stand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moves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“loss” group.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Again,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stand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asking him 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goals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future.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Note: 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benefits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better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sample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entire 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everyone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volved 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maximize 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effectiveness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psychoeducational</a:t>
            </a:r>
            <a:r>
              <a:rPr sz="1000" spc="1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tool.</a:t>
            </a:r>
            <a:endParaRPr sz="1000">
              <a:latin typeface="Arial"/>
              <a:cs typeface="Arial"/>
            </a:endParaRPr>
          </a:p>
          <a:p>
            <a:pPr marL="238125" marR="56515" indent="-224154">
              <a:lnSpc>
                <a:spcPct val="999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stood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front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both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groups,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move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back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forth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be-  tween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several times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emotional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changes occur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experiencing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group. 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erience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invite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switch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roles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directly.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 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seductive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“benefits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use”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how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attraction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lead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back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relapse.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connect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with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times,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gain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awareness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very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can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serve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trigger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means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self-medicating</a:t>
            </a:r>
            <a:r>
              <a:rPr sz="1000" spc="-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feelings.</a:t>
            </a:r>
            <a:endParaRPr sz="10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80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025" y="9430835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6594" y="3606800"/>
            <a:ext cx="2884170" cy="5431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Internet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organized around 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(Gatson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; Murguia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facilitation,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production,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(Bowker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Justice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Such communi-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around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discussion  boards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drug-related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acquiring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drugs,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ranging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musical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interests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 problems. Many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 these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online communities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originally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consequences 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about vari-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ous related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(Gatson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2007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Murguia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other drug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boards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Club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hallucinogenics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often-discussed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drugs,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online communities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discussion of all types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licit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illicit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stimulants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opioids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(Gatson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; Murguia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Tackett-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Gibson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</a:t>
            </a:r>
            <a:endParaRPr sz="1200">
              <a:latin typeface="Times New Roman"/>
              <a:cs typeface="Times New Roman"/>
            </a:endParaRPr>
          </a:p>
          <a:p>
            <a:pPr marL="15240" marR="12065" indent="952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Murguia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(2007)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reported 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one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self-selected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included 1,038 respondents,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80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5043" y="3606800"/>
            <a:ext cx="2834005" cy="2402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spondents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(90 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 30),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male (76 percent),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(92  percent),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affluent (58 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household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incomes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$45,000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more),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employed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(41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employed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full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percent, part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time),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 (57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 full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 National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approxi-  mately 0.3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individuals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years of  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purchase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prescription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drugs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Internet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3589" y="6154928"/>
            <a:ext cx="2855595" cy="29362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26670">
              <a:lnSpc>
                <a:spcPct val="99200"/>
              </a:lnSpc>
              <a:spcBef>
                <a:spcPts val="114"/>
              </a:spcBef>
            </a:pP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Role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Drug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Cultures  in </a:t>
            </a:r>
            <a:r>
              <a:rPr sz="1800" b="1" spc="-40" dirty="0">
                <a:solidFill>
                  <a:srgbClr val="33617B"/>
                </a:solidFill>
                <a:latin typeface="Arial"/>
                <a:cs typeface="Arial"/>
              </a:rPr>
              <a:t>Substance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Abuse 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endParaRPr sz="1800">
              <a:latin typeface="Arial"/>
              <a:cs typeface="Arial"/>
            </a:endParaRPr>
          </a:p>
          <a:p>
            <a:pPr marL="13970" marR="5080" indent="9525">
              <a:lnSpc>
                <a:spcPct val="1000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seek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affilia-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 of life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day-to-day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existence.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understand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understand-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culture(s)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identify.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because,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affiliations,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 intimately connected 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050" y="908055"/>
            <a:ext cx="5956300" cy="2632710"/>
            <a:chOff x="908050" y="908055"/>
            <a:chExt cx="5956300" cy="2632710"/>
          </a:xfrm>
        </p:grpSpPr>
        <p:sp>
          <p:nvSpPr>
            <p:cNvPr id="6" name="object 6"/>
            <p:cNvSpPr/>
            <p:nvPr/>
          </p:nvSpPr>
          <p:spPr>
            <a:xfrm>
              <a:off x="914400" y="914405"/>
              <a:ext cx="5943600" cy="2620010"/>
            </a:xfrm>
            <a:custGeom>
              <a:avLst/>
              <a:gdLst/>
              <a:ahLst/>
              <a:cxnLst/>
              <a:rect l="l" t="t" r="r" b="b"/>
              <a:pathLst>
                <a:path w="5943600" h="2620010">
                  <a:moveTo>
                    <a:pt x="5871298" y="0"/>
                  </a:moveTo>
                  <a:lnTo>
                    <a:pt x="72301" y="0"/>
                  </a:lnTo>
                  <a:lnTo>
                    <a:pt x="44159" y="5682"/>
                  </a:lnTo>
                  <a:lnTo>
                    <a:pt x="21177" y="21177"/>
                  </a:lnTo>
                  <a:lnTo>
                    <a:pt x="5682" y="44159"/>
                  </a:lnTo>
                  <a:lnTo>
                    <a:pt x="0" y="72301"/>
                  </a:lnTo>
                  <a:lnTo>
                    <a:pt x="0" y="2547442"/>
                  </a:lnTo>
                  <a:lnTo>
                    <a:pt x="5682" y="2575591"/>
                  </a:lnTo>
                  <a:lnTo>
                    <a:pt x="21177" y="2598577"/>
                  </a:lnTo>
                  <a:lnTo>
                    <a:pt x="44159" y="2614073"/>
                  </a:lnTo>
                  <a:lnTo>
                    <a:pt x="72301" y="2619755"/>
                  </a:lnTo>
                  <a:lnTo>
                    <a:pt x="5871298" y="2619755"/>
                  </a:lnTo>
                  <a:lnTo>
                    <a:pt x="5899440" y="2614073"/>
                  </a:lnTo>
                  <a:lnTo>
                    <a:pt x="5922422" y="2598577"/>
                  </a:lnTo>
                  <a:lnTo>
                    <a:pt x="5937917" y="2575591"/>
                  </a:lnTo>
                  <a:lnTo>
                    <a:pt x="5943600" y="2547442"/>
                  </a:lnTo>
                  <a:lnTo>
                    <a:pt x="5943600" y="72301"/>
                  </a:lnTo>
                  <a:lnTo>
                    <a:pt x="5937917" y="44159"/>
                  </a:lnTo>
                  <a:lnTo>
                    <a:pt x="5922422" y="21177"/>
                  </a:lnTo>
                  <a:lnTo>
                    <a:pt x="5899440" y="5682"/>
                  </a:lnTo>
                  <a:lnTo>
                    <a:pt x="587129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400" y="914405"/>
              <a:ext cx="5943600" cy="2620010"/>
            </a:xfrm>
            <a:custGeom>
              <a:avLst/>
              <a:gdLst/>
              <a:ahLst/>
              <a:cxnLst/>
              <a:rect l="l" t="t" r="r" b="b"/>
              <a:pathLst>
                <a:path w="5943600" h="2620010">
                  <a:moveTo>
                    <a:pt x="0" y="72301"/>
                  </a:moveTo>
                  <a:lnTo>
                    <a:pt x="5682" y="44159"/>
                  </a:lnTo>
                  <a:lnTo>
                    <a:pt x="21177" y="21177"/>
                  </a:lnTo>
                  <a:lnTo>
                    <a:pt x="44159" y="5682"/>
                  </a:lnTo>
                  <a:lnTo>
                    <a:pt x="72301" y="0"/>
                  </a:lnTo>
                  <a:lnTo>
                    <a:pt x="5871298" y="0"/>
                  </a:lnTo>
                  <a:lnTo>
                    <a:pt x="5899440" y="5682"/>
                  </a:lnTo>
                  <a:lnTo>
                    <a:pt x="5922422" y="21177"/>
                  </a:lnTo>
                  <a:lnTo>
                    <a:pt x="5937917" y="44159"/>
                  </a:lnTo>
                  <a:lnTo>
                    <a:pt x="5943600" y="72301"/>
                  </a:lnTo>
                  <a:lnTo>
                    <a:pt x="5943600" y="2547442"/>
                  </a:lnTo>
                  <a:lnTo>
                    <a:pt x="5937917" y="2575591"/>
                  </a:lnTo>
                  <a:lnTo>
                    <a:pt x="5922422" y="2598577"/>
                  </a:lnTo>
                  <a:lnTo>
                    <a:pt x="5899440" y="2614073"/>
                  </a:lnTo>
                  <a:lnTo>
                    <a:pt x="5871298" y="2619755"/>
                  </a:lnTo>
                  <a:lnTo>
                    <a:pt x="72301" y="2619755"/>
                  </a:lnTo>
                  <a:lnTo>
                    <a:pt x="44159" y="2614073"/>
                  </a:lnTo>
                  <a:lnTo>
                    <a:pt x="21177" y="2598577"/>
                  </a:lnTo>
                  <a:lnTo>
                    <a:pt x="5682" y="2575591"/>
                  </a:lnTo>
                  <a:lnTo>
                    <a:pt x="0" y="2547442"/>
                  </a:lnTo>
                  <a:lnTo>
                    <a:pt x="0" y="72301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74852" y="435355"/>
            <a:ext cx="5878830" cy="13798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752725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6—Drug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50">
              <a:latin typeface="Arial"/>
              <a:cs typeface="Arial"/>
            </a:endParaRPr>
          </a:p>
          <a:p>
            <a:pPr marR="95885"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Lead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Exercise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Examining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Benefits,Losses,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spc="9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Future (continued)</a:t>
            </a:r>
            <a:endParaRPr sz="1200">
              <a:latin typeface="Arial"/>
              <a:cs typeface="Arial"/>
            </a:endParaRPr>
          </a:p>
          <a:p>
            <a:pPr marL="240665" marR="137795" indent="-228600">
              <a:lnSpc>
                <a:spcPts val="1190"/>
              </a:lnSpc>
              <a:spcBef>
                <a:spcPts val="835"/>
              </a:spcBef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Allot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sufficient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psychoeducational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lecture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—not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demonstrate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benefits and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enable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thoughts</a:t>
            </a:r>
            <a:r>
              <a:rPr sz="1000" spc="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feelings.</a:t>
            </a:r>
            <a:endParaRPr sz="1000">
              <a:latin typeface="Arial"/>
              <a:cs typeface="Arial"/>
            </a:endParaRPr>
          </a:p>
          <a:p>
            <a:pPr marR="34925" algn="ctr">
              <a:lnSpc>
                <a:spcPct val="100000"/>
              </a:lnSpc>
              <a:spcBef>
                <a:spcPts val="775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Room</a:t>
            </a:r>
            <a:r>
              <a:rPr sz="1000" b="1" spc="-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5" dirty="0">
                <a:solidFill>
                  <a:srgbClr val="00395A"/>
                </a:solidFill>
                <a:latin typeface="Arial"/>
                <a:cs typeface="Arial"/>
              </a:rPr>
              <a:t>Setup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856232" y="1892807"/>
            <a:ext cx="4083050" cy="1477010"/>
            <a:chOff x="1856232" y="1892807"/>
            <a:chExt cx="4083050" cy="1477010"/>
          </a:xfrm>
        </p:grpSpPr>
        <p:sp>
          <p:nvSpPr>
            <p:cNvPr id="10" name="object 10"/>
            <p:cNvSpPr/>
            <p:nvPr/>
          </p:nvSpPr>
          <p:spPr>
            <a:xfrm>
              <a:off x="1865376" y="1901951"/>
              <a:ext cx="4064508" cy="145846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860804" y="1897379"/>
              <a:ext cx="4074160" cy="1468120"/>
            </a:xfrm>
            <a:custGeom>
              <a:avLst/>
              <a:gdLst/>
              <a:ahLst/>
              <a:cxnLst/>
              <a:rect l="l" t="t" r="r" b="b"/>
              <a:pathLst>
                <a:path w="4074160" h="1468120">
                  <a:moveTo>
                    <a:pt x="0" y="0"/>
                  </a:moveTo>
                  <a:lnTo>
                    <a:pt x="4073652" y="0"/>
                  </a:lnTo>
                  <a:lnTo>
                    <a:pt x="4073652" y="1467612"/>
                  </a:lnTo>
                  <a:lnTo>
                    <a:pt x="0" y="1467612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86956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abuse.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considerable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behav-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iors related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substance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708" y="1566163"/>
            <a:ext cx="2884805" cy="422275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60325" indent="8255">
              <a:lnSpc>
                <a:spcPts val="1660"/>
              </a:lnSpc>
              <a:spcBef>
                <a:spcPts val="17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Drug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Cultures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Assessment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Engagement</a:t>
            </a:r>
            <a:endParaRPr sz="1400">
              <a:latin typeface="Arial"/>
              <a:cs typeface="Arial"/>
            </a:endParaRPr>
          </a:p>
          <a:p>
            <a:pPr marL="14604" marR="5080" indent="9525">
              <a:lnSpc>
                <a:spcPct val="100000"/>
              </a:lnSpc>
              <a:spcBef>
                <a:spcPts val="6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 culture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plays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culture(s)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involvement.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textbooks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inform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probably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already,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much about 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talking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4604" marR="7620" indent="825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themselves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 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familiar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clients’substance-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lifestyles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insight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educate their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colleagues.</a:t>
            </a:r>
            <a:endParaRPr sz="1200">
              <a:latin typeface="Times New Roman"/>
              <a:cs typeface="Times New Roman"/>
            </a:endParaRPr>
          </a:p>
          <a:p>
            <a:pPr marL="14604" marR="22860" indent="6350">
              <a:lnSpc>
                <a:spcPct val="100000"/>
              </a:lnSpc>
              <a:spcBef>
                <a:spcPts val="79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never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abused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clients.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point-blank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answered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blank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stare.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Instead, talking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91790" cy="4983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relationships,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habits 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 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good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meanings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2700" marR="34290" indent="8890">
              <a:lnSpc>
                <a:spcPct val="100000"/>
              </a:lnSpc>
              <a:spcBef>
                <a:spcPts val="805"/>
              </a:spcBef>
            </a:pP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relationship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a drug 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unlikely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same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would  identify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offended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distrustful if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think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provid-  er or program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lifestyle relates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use.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Affilia-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source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 identity;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her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self-esteem.</a:t>
            </a:r>
            <a:endParaRPr sz="1200">
              <a:latin typeface="Times New Roman"/>
              <a:cs typeface="Times New Roman"/>
            </a:endParaRPr>
          </a:p>
          <a:p>
            <a:pPr marL="12700" marR="117475" indent="3810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stage,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provider’s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signifi-  cantly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attitude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to-</a:t>
            </a:r>
            <a:endParaRPr sz="1200">
              <a:latin typeface="Times New Roman"/>
              <a:cs typeface="Times New Roman"/>
            </a:endParaRPr>
          </a:p>
          <a:p>
            <a:pPr marL="17145" marR="96520" indent="-5080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affiliations.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already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 (even 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do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culture), 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08303" y="6024368"/>
            <a:ext cx="5956300" cy="3088005"/>
            <a:chOff x="908303" y="6024368"/>
            <a:chExt cx="5956300" cy="3088005"/>
          </a:xfrm>
        </p:grpSpPr>
        <p:sp>
          <p:nvSpPr>
            <p:cNvPr id="7" name="object 7"/>
            <p:cNvSpPr/>
            <p:nvPr/>
          </p:nvSpPr>
          <p:spPr>
            <a:xfrm>
              <a:off x="914399" y="6030464"/>
              <a:ext cx="5943600" cy="3075940"/>
            </a:xfrm>
            <a:custGeom>
              <a:avLst/>
              <a:gdLst/>
              <a:ahLst/>
              <a:cxnLst/>
              <a:rect l="l" t="t" r="r" b="b"/>
              <a:pathLst>
                <a:path w="5943600" h="3075940">
                  <a:moveTo>
                    <a:pt x="5858713" y="0"/>
                  </a:moveTo>
                  <a:lnTo>
                    <a:pt x="84886" y="0"/>
                  </a:lnTo>
                  <a:lnTo>
                    <a:pt x="51842" y="6671"/>
                  </a:lnTo>
                  <a:lnTo>
                    <a:pt x="24860" y="24865"/>
                  </a:lnTo>
                  <a:lnTo>
                    <a:pt x="6669" y="51847"/>
                  </a:lnTo>
                  <a:lnTo>
                    <a:pt x="0" y="84886"/>
                  </a:lnTo>
                  <a:lnTo>
                    <a:pt x="0" y="2990557"/>
                  </a:lnTo>
                  <a:lnTo>
                    <a:pt x="6669" y="3023595"/>
                  </a:lnTo>
                  <a:lnTo>
                    <a:pt x="24860" y="3050573"/>
                  </a:lnTo>
                  <a:lnTo>
                    <a:pt x="51842" y="3068762"/>
                  </a:lnTo>
                  <a:lnTo>
                    <a:pt x="84886" y="3075432"/>
                  </a:lnTo>
                  <a:lnTo>
                    <a:pt x="5858713" y="3075432"/>
                  </a:lnTo>
                  <a:lnTo>
                    <a:pt x="5891757" y="3068762"/>
                  </a:lnTo>
                  <a:lnTo>
                    <a:pt x="5918739" y="3050573"/>
                  </a:lnTo>
                  <a:lnTo>
                    <a:pt x="5936930" y="3023595"/>
                  </a:lnTo>
                  <a:lnTo>
                    <a:pt x="5943600" y="2990557"/>
                  </a:lnTo>
                  <a:lnTo>
                    <a:pt x="5943600" y="84886"/>
                  </a:lnTo>
                  <a:lnTo>
                    <a:pt x="5936930" y="51847"/>
                  </a:lnTo>
                  <a:lnTo>
                    <a:pt x="5918739" y="24865"/>
                  </a:lnTo>
                  <a:lnTo>
                    <a:pt x="5891757" y="6671"/>
                  </a:lnTo>
                  <a:lnTo>
                    <a:pt x="585871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14399" y="6030464"/>
              <a:ext cx="5943600" cy="3075940"/>
            </a:xfrm>
            <a:custGeom>
              <a:avLst/>
              <a:gdLst/>
              <a:ahLst/>
              <a:cxnLst/>
              <a:rect l="l" t="t" r="r" b="b"/>
              <a:pathLst>
                <a:path w="5943600" h="3075940">
                  <a:moveTo>
                    <a:pt x="0" y="84886"/>
                  </a:moveTo>
                  <a:lnTo>
                    <a:pt x="6669" y="51847"/>
                  </a:lnTo>
                  <a:lnTo>
                    <a:pt x="24860" y="24865"/>
                  </a:lnTo>
                  <a:lnTo>
                    <a:pt x="51842" y="6671"/>
                  </a:lnTo>
                  <a:lnTo>
                    <a:pt x="84886" y="0"/>
                  </a:lnTo>
                  <a:lnTo>
                    <a:pt x="5858713" y="0"/>
                  </a:lnTo>
                  <a:lnTo>
                    <a:pt x="5891757" y="6671"/>
                  </a:lnTo>
                  <a:lnTo>
                    <a:pt x="5918739" y="24865"/>
                  </a:lnTo>
                  <a:lnTo>
                    <a:pt x="5936930" y="51847"/>
                  </a:lnTo>
                  <a:lnTo>
                    <a:pt x="5943600" y="84886"/>
                  </a:lnTo>
                  <a:lnTo>
                    <a:pt x="5943600" y="2990557"/>
                  </a:lnTo>
                  <a:lnTo>
                    <a:pt x="5936930" y="3023595"/>
                  </a:lnTo>
                  <a:lnTo>
                    <a:pt x="5918739" y="3050573"/>
                  </a:lnTo>
                  <a:lnTo>
                    <a:pt x="5891757" y="3068762"/>
                  </a:lnTo>
                  <a:lnTo>
                    <a:pt x="5858713" y="3075432"/>
                  </a:lnTo>
                  <a:lnTo>
                    <a:pt x="84886" y="3075432"/>
                  </a:lnTo>
                  <a:lnTo>
                    <a:pt x="51842" y="3068762"/>
                  </a:lnTo>
                  <a:lnTo>
                    <a:pt x="24860" y="3050573"/>
                  </a:lnTo>
                  <a:lnTo>
                    <a:pt x="6669" y="3023595"/>
                  </a:lnTo>
                  <a:lnTo>
                    <a:pt x="0" y="2990557"/>
                  </a:lnTo>
                  <a:lnTo>
                    <a:pt x="0" y="8488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73093" y="6066535"/>
            <a:ext cx="5786120" cy="295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algn="just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Learn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About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Clients’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Daily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Routines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spc="1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Rituals</a:t>
            </a:r>
            <a:endParaRPr sz="1200">
              <a:latin typeface="Arial"/>
              <a:cs typeface="Arial"/>
            </a:endParaRPr>
          </a:p>
          <a:p>
            <a:pPr marL="12700" marR="5080" indent="8255" algn="just">
              <a:lnSpc>
                <a:spcPct val="99500"/>
              </a:lnSpc>
              <a:spcBef>
                <a:spcPts val="79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way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learn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her daily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routines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Keep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mind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routines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weekends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 specific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days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week;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exceptions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typical daily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schedule.</a:t>
            </a:r>
            <a:endParaRPr sz="1000">
              <a:latin typeface="Arial"/>
              <a:cs typeface="Arial"/>
            </a:endParaRPr>
          </a:p>
          <a:p>
            <a:pPr marL="22860">
              <a:lnSpc>
                <a:spcPct val="100000"/>
              </a:lnSpc>
              <a:spcBef>
                <a:spcPts val="805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Materials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needed: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Weekly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calendar.</a:t>
            </a:r>
            <a:endParaRPr sz="10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815"/>
              </a:spcBef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Instructions:</a:t>
            </a:r>
            <a:endParaRPr sz="1000">
              <a:latin typeface="Arial"/>
              <a:cs typeface="Arial"/>
            </a:endParaRPr>
          </a:p>
          <a:p>
            <a:pPr marL="250190" marR="57150" indent="-233679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elicit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cue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anchor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initiate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explora-  tion,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calendar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highlighting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week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—Monday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</a:t>
            </a:r>
            <a:r>
              <a:rPr sz="1000" spc="-1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Sunday.</a:t>
            </a:r>
            <a:endParaRPr sz="1000">
              <a:latin typeface="Arial"/>
              <a:cs typeface="Arial"/>
            </a:endParaRPr>
          </a:p>
          <a:p>
            <a:pPr marL="248920" marR="13335" indent="-23241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Placing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calendar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front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him or her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describe a typical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day,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beginning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 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wakes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building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routines (e.g.,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“What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average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morning look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you?”).</a:t>
            </a:r>
            <a:endParaRPr sz="1000">
              <a:latin typeface="Arial"/>
              <a:cs typeface="Arial"/>
            </a:endParaRPr>
          </a:p>
          <a:p>
            <a:pPr marL="245110" marR="94615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Encourage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account 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routine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rather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general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response.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obtained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asking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feelings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reactions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unfold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session.</a:t>
            </a:r>
            <a:endParaRPr sz="1000">
              <a:latin typeface="Arial"/>
              <a:cs typeface="Arial"/>
            </a:endParaRPr>
          </a:p>
          <a:p>
            <a:pPr marL="245110" marR="8890" indent="-228600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After completing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example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entire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day,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there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excepti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schedule 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routinely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occur 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week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during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weekend.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Once these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processed,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beneficial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him or her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talk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daily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routines.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15008" y="435355"/>
            <a:ext cx="31388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6—Drug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2270252"/>
            <a:ext cx="2883535" cy="295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continues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closely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affiliated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14604" marR="5080" indent="127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drug-using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things,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thoughts,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drug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triggers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substances.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weaken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eventually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elim-  inate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connections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2700" marR="45085" indent="1016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(1996)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identifies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transition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treatment—in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clients,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nections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prevent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them  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reaching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connections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would affect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they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386" y="5345683"/>
            <a:ext cx="2893695" cy="367411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481330">
              <a:lnSpc>
                <a:spcPts val="1660"/>
              </a:lnSpc>
              <a:spcBef>
                <a:spcPts val="175"/>
              </a:spcBef>
            </a:pP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Finding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Alternatives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Drug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Cultures</a:t>
            </a:r>
            <a:endParaRPr sz="1400">
              <a:latin typeface="Arial"/>
              <a:cs typeface="Arial"/>
            </a:endParaRPr>
          </a:p>
          <a:p>
            <a:pPr marL="13335" marR="5080" indent="3810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can meet 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psychosocial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previ-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ously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satisfied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number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Strengthening cultural 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the client;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cases,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serve 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replacement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culture. This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helpful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connection 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weak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strong.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this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option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unavailable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insufficient, clinicians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replacing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addiction)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new  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of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  <a:p>
            <a:pPr marL="15875" marR="97155" indent="6350">
              <a:lnSpc>
                <a:spcPct val="100000"/>
              </a:lnSpc>
              <a:spcBef>
                <a:spcPts val="790"/>
              </a:spcBef>
            </a:pP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break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 programs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challenge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clients’continued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elements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65755" cy="2402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style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dress, music,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munication patterns). 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occur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processes: replacing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element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something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positively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replacing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marijuana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leaf keychain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key-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chain),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reframing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something 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longer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listening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music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sober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1996).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nature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element.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3444" y="3379628"/>
            <a:ext cx="2888615" cy="4393565"/>
          </a:xfrm>
          <a:prstGeom prst="rect">
            <a:avLst/>
          </a:prstGeom>
        </p:spPr>
        <p:txBody>
          <a:bodyPr vert="horz" wrap="square" lIns="0" tIns="27939" rIns="0" bIns="0" rtlCol="0">
            <a:spAutoFit/>
          </a:bodyPr>
          <a:lstStyle/>
          <a:p>
            <a:pPr marL="12700" marR="5080" indent="7620">
              <a:lnSpc>
                <a:spcPct val="100299"/>
              </a:lnSpc>
              <a:spcBef>
                <a:spcPts val="219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Developing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Culture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Recovery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actively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common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experi-  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 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having similar experiences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likewise,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However,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mutual-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organizations like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Anonymous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(AA)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represent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individuals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6-7).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organizations,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regional differences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meeting-related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attitudes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(e.g., 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prescribed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psychotropic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spirituality).</a:t>
            </a:r>
            <a:endParaRPr sz="1200">
              <a:latin typeface="Times New Roman"/>
              <a:cs typeface="Times New Roman"/>
            </a:endParaRPr>
          </a:p>
          <a:p>
            <a:pPr marL="22860" marR="356870">
              <a:lnSpc>
                <a:spcPct val="100000"/>
              </a:lnSpc>
              <a:spcBef>
                <a:spcPts val="8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Promotionin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16510" marR="33655">
              <a:lnSpc>
                <a:spcPct val="10000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(SAMHSAplanned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provides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06780" y="909827"/>
            <a:ext cx="2862580" cy="1308100"/>
          </a:xfrm>
          <a:custGeom>
            <a:avLst/>
            <a:gdLst/>
            <a:ahLst/>
            <a:cxnLst/>
            <a:rect l="l" t="t" r="r" b="b"/>
            <a:pathLst>
              <a:path w="2862579" h="1308100">
                <a:moveTo>
                  <a:pt x="2790926" y="0"/>
                </a:moveTo>
                <a:lnTo>
                  <a:pt x="71145" y="0"/>
                </a:lnTo>
                <a:lnTo>
                  <a:pt x="43451" y="5590"/>
                </a:lnTo>
                <a:lnTo>
                  <a:pt x="20837" y="20837"/>
                </a:lnTo>
                <a:lnTo>
                  <a:pt x="5590" y="43451"/>
                </a:lnTo>
                <a:lnTo>
                  <a:pt x="0" y="71145"/>
                </a:lnTo>
                <a:lnTo>
                  <a:pt x="0" y="1236446"/>
                </a:lnTo>
                <a:lnTo>
                  <a:pt x="5590" y="1264140"/>
                </a:lnTo>
                <a:lnTo>
                  <a:pt x="20837" y="1286754"/>
                </a:lnTo>
                <a:lnTo>
                  <a:pt x="43451" y="1302001"/>
                </a:lnTo>
                <a:lnTo>
                  <a:pt x="71145" y="1307591"/>
                </a:lnTo>
                <a:lnTo>
                  <a:pt x="2790926" y="1307591"/>
                </a:lnTo>
                <a:lnTo>
                  <a:pt x="2818620" y="1302001"/>
                </a:lnTo>
                <a:lnTo>
                  <a:pt x="2841234" y="1286754"/>
                </a:lnTo>
                <a:lnTo>
                  <a:pt x="2856481" y="1264140"/>
                </a:lnTo>
                <a:lnTo>
                  <a:pt x="2862072" y="1236446"/>
                </a:lnTo>
                <a:lnTo>
                  <a:pt x="2862072" y="71145"/>
                </a:lnTo>
                <a:lnTo>
                  <a:pt x="2856481" y="43451"/>
                </a:lnTo>
                <a:lnTo>
                  <a:pt x="2841234" y="20837"/>
                </a:lnTo>
                <a:lnTo>
                  <a:pt x="2818620" y="5590"/>
                </a:lnTo>
                <a:lnTo>
                  <a:pt x="2790926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007758" y="1025144"/>
            <a:ext cx="2636520" cy="10960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065" marR="5080" indent="17145" algn="ctr">
              <a:lnSpc>
                <a:spcPct val="98600"/>
              </a:lnSpc>
              <a:spcBef>
                <a:spcPts val="120"/>
              </a:spcBef>
            </a:pP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“The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culture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recovery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 informal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social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network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which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group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norms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(pre-  scribed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patterns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perceiving,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thinking,  feeling,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behaving)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reinforce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sobriety  and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long-term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recovery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from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addiction.”</a:t>
            </a:r>
            <a:endParaRPr sz="1100">
              <a:latin typeface="Arial"/>
              <a:cs typeface="Arial"/>
            </a:endParaRPr>
          </a:p>
          <a:p>
            <a:pPr marL="19050" algn="ctr">
              <a:lnSpc>
                <a:spcPct val="100000"/>
              </a:lnSpc>
              <a:spcBef>
                <a:spcPts val="575"/>
              </a:spcBef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(White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1996,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p.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222)</a:t>
            </a:r>
            <a:endParaRPr sz="11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991355" y="7821166"/>
            <a:ext cx="2862580" cy="1308100"/>
          </a:xfrm>
          <a:custGeom>
            <a:avLst/>
            <a:gdLst/>
            <a:ahLst/>
            <a:cxnLst/>
            <a:rect l="l" t="t" r="r" b="b"/>
            <a:pathLst>
              <a:path w="2862579" h="1308100">
                <a:moveTo>
                  <a:pt x="2790926" y="0"/>
                </a:moveTo>
                <a:lnTo>
                  <a:pt x="71145" y="0"/>
                </a:lnTo>
                <a:lnTo>
                  <a:pt x="43451" y="5590"/>
                </a:lnTo>
                <a:lnTo>
                  <a:pt x="20837" y="20837"/>
                </a:lnTo>
                <a:lnTo>
                  <a:pt x="5590" y="43451"/>
                </a:lnTo>
                <a:lnTo>
                  <a:pt x="0" y="71145"/>
                </a:lnTo>
                <a:lnTo>
                  <a:pt x="0" y="1236446"/>
                </a:lnTo>
                <a:lnTo>
                  <a:pt x="5590" y="1264140"/>
                </a:lnTo>
                <a:lnTo>
                  <a:pt x="20837" y="1286754"/>
                </a:lnTo>
                <a:lnTo>
                  <a:pt x="43451" y="1302001"/>
                </a:lnTo>
                <a:lnTo>
                  <a:pt x="71145" y="1307592"/>
                </a:lnTo>
                <a:lnTo>
                  <a:pt x="2790926" y="1307592"/>
                </a:lnTo>
                <a:lnTo>
                  <a:pt x="2818620" y="1302001"/>
                </a:lnTo>
                <a:lnTo>
                  <a:pt x="2841234" y="1286754"/>
                </a:lnTo>
                <a:lnTo>
                  <a:pt x="2856481" y="1264140"/>
                </a:lnTo>
                <a:lnTo>
                  <a:pt x="2862072" y="1236446"/>
                </a:lnTo>
                <a:lnTo>
                  <a:pt x="2862072" y="71145"/>
                </a:lnTo>
                <a:lnTo>
                  <a:pt x="2856481" y="43451"/>
                </a:lnTo>
                <a:lnTo>
                  <a:pt x="2841234" y="20837"/>
                </a:lnTo>
                <a:lnTo>
                  <a:pt x="2818620" y="5590"/>
                </a:lnTo>
                <a:lnTo>
                  <a:pt x="2790926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082184" y="7936483"/>
            <a:ext cx="2663825" cy="110871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065" marR="5080" indent="7620" algn="ctr">
              <a:lnSpc>
                <a:spcPct val="98400"/>
              </a:lnSpc>
              <a:spcBef>
                <a:spcPts val="125"/>
              </a:spcBef>
            </a:pP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Recovery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from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mental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substance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use 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disorders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process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change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through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which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people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improve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their health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wellness,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live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self-directed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manner,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 work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toward achieving their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full</a:t>
            </a:r>
            <a:r>
              <a:rPr sz="1100" spc="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potential.</a:t>
            </a:r>
            <a:endParaRPr sz="1100">
              <a:latin typeface="Arial"/>
              <a:cs typeface="Arial"/>
            </a:endParaRPr>
          </a:p>
          <a:p>
            <a:pPr marL="5715" algn="ctr">
              <a:lnSpc>
                <a:spcPct val="100000"/>
              </a:lnSpc>
              <a:spcBef>
                <a:spcPts val="680"/>
              </a:spcBef>
            </a:pP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(SAMHSA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2011</a:t>
            </a:r>
            <a:r>
              <a:rPr sz="1100" i="1" spc="-5" dirty="0">
                <a:solidFill>
                  <a:srgbClr val="FFFFFF"/>
                </a:solidFill>
                <a:latin typeface="Arial"/>
                <a:cs typeface="Arial"/>
              </a:rPr>
              <a:t>b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)</a:t>
            </a:r>
            <a:endParaRPr sz="11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28100" y="435355"/>
            <a:ext cx="11499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Executive</a:t>
            </a:r>
            <a:r>
              <a:rPr sz="1000" spc="-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Summary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58135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Nonetheless,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vidual identifies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influenced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by,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portrays his/her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numerous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subcul-  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thus, gener-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alizations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avoided.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7451" y="2319019"/>
            <a:ext cx="2870200" cy="678942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476250" indent="8255">
              <a:lnSpc>
                <a:spcPts val="2140"/>
              </a:lnSpc>
              <a:spcBef>
                <a:spcPts val="185"/>
              </a:spcBef>
            </a:pP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Drug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Cultures and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the 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Culture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8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Recovery</a:t>
            </a:r>
            <a:endParaRPr sz="1800">
              <a:latin typeface="Arial"/>
              <a:cs typeface="Arial"/>
            </a:endParaRPr>
          </a:p>
          <a:p>
            <a:pPr marL="13970" marR="130175" indent="8890">
              <a:lnSpc>
                <a:spcPct val="100000"/>
              </a:lnSpc>
              <a:spcBef>
                <a:spcPts val="56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emphasizes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 subcultures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cultures.</a:t>
            </a:r>
            <a:endParaRPr sz="1200">
              <a:latin typeface="Times New Roman"/>
              <a:cs typeface="Times New Roman"/>
            </a:endParaRPr>
          </a:p>
          <a:p>
            <a:pPr marL="13970" marR="13970" indent="952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formidable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example—they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 while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affecting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do share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features.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today,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rather,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(although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times related)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accord-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used, geographic location,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substances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people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legal  substances,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partici-  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people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heavily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fraterni-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ty/sorority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high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binge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reinforces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denial.</a:t>
            </a:r>
            <a:endParaRPr sz="1200">
              <a:latin typeface="Times New Roman"/>
              <a:cs typeface="Times New Roman"/>
            </a:endParaRPr>
          </a:p>
          <a:p>
            <a:pPr marL="13970" marR="5080" indent="381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 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be-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connections, influence clients’sub-  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 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new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93695" cy="7726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“getting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high”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pleasur-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activity;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pitfalls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drug-using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lifestyle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getting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arrested,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running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money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buy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Perhaps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importantly,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uses gains acceptance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peers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discriminates against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substance 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mental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Prejudice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society may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stronger;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or 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turn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support.</a:t>
            </a:r>
            <a:endParaRPr sz="1200">
              <a:latin typeface="Times New Roman"/>
              <a:cs typeface="Times New Roman"/>
            </a:endParaRPr>
          </a:p>
          <a:p>
            <a:pPr marL="12700" marR="8255" indent="10160">
              <a:lnSpc>
                <a:spcPct val="1000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treatment program,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understand-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engage  new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tural bonds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high-risk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contraindicated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treated 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symptoms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unlike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affiliations,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treatment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provider’s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weaken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replace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connect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“culture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those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  <a:p>
            <a:pPr marL="12700" marR="163830" indent="5080" algn="just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sum,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sponsive services.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</a:t>
            </a:r>
            <a:endParaRPr sz="1200">
              <a:latin typeface="Times New Roman"/>
              <a:cs typeface="Times New Roman"/>
            </a:endParaRPr>
          </a:p>
          <a:p>
            <a:pPr marL="12700" marR="13335" indent="50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for 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ders.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credibility,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satisfac-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self-disclosure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while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clients’willingness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 in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916928" y="9430004"/>
            <a:ext cx="1828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xxi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72740" cy="268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settings and 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long-term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contains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detailed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poten-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foster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graduates.</a:t>
            </a:r>
            <a:endParaRPr sz="1200">
              <a:latin typeface="Times New Roman"/>
              <a:cs typeface="Times New Roman"/>
            </a:endParaRPr>
          </a:p>
          <a:p>
            <a:pPr marL="12700" marR="5080" indent="12065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foster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modalities,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communities being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lead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primary treat-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strategy.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one-on-one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outpatient 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encourage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viders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65755" cy="268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5240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replace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activities,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beliefs,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places,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things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recovery-related associations—the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purpose of creating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of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  <a:p>
            <a:pPr marL="12700" marR="119380" indent="8255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already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doing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treatment.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(1996)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including:</a:t>
            </a:r>
            <a:endParaRPr sz="1200">
              <a:latin typeface="Times New Roman"/>
              <a:cs typeface="Times New Roman"/>
            </a:endParaRPr>
          </a:p>
          <a:p>
            <a:pPr marL="243204" marR="59055" indent="-228600">
              <a:lnSpc>
                <a:spcPct val="100000"/>
              </a:lnSpc>
              <a:buFont typeface="Symbol"/>
              <a:buChar char=""/>
              <a:tabLst>
                <a:tab pos="250190" algn="l"/>
                <a:tab pos="250825" algn="l"/>
              </a:tabLst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Teaching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potential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lives.</a:t>
            </a:r>
            <a:endParaRPr sz="1200">
              <a:latin typeface="Times New Roman"/>
              <a:cs typeface="Times New Roman"/>
            </a:endParaRPr>
          </a:p>
          <a:p>
            <a:pPr marL="243204" marR="5080" indent="-228600">
              <a:lnSpc>
                <a:spcPct val="100000"/>
              </a:lnSpc>
              <a:buFont typeface="Symbol"/>
              <a:buChar char=""/>
              <a:tabLst>
                <a:tab pos="250190" algn="l"/>
                <a:tab pos="250825" algn="l"/>
              </a:tabLst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Teaching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896111" y="3738371"/>
            <a:ext cx="5956300" cy="5386070"/>
            <a:chOff x="896111" y="3738371"/>
            <a:chExt cx="5956300" cy="5386070"/>
          </a:xfrm>
        </p:grpSpPr>
        <p:sp>
          <p:nvSpPr>
            <p:cNvPr id="6" name="object 6"/>
            <p:cNvSpPr/>
            <p:nvPr/>
          </p:nvSpPr>
          <p:spPr>
            <a:xfrm>
              <a:off x="902207" y="3744467"/>
              <a:ext cx="5943600" cy="5374005"/>
            </a:xfrm>
            <a:custGeom>
              <a:avLst/>
              <a:gdLst/>
              <a:ahLst/>
              <a:cxnLst/>
              <a:rect l="l" t="t" r="r" b="b"/>
              <a:pathLst>
                <a:path w="5943600" h="5374005">
                  <a:moveTo>
                    <a:pt x="5795289" y="0"/>
                  </a:moveTo>
                  <a:lnTo>
                    <a:pt x="148310" y="0"/>
                  </a:lnTo>
                  <a:lnTo>
                    <a:pt x="101430" y="7560"/>
                  </a:lnTo>
                  <a:lnTo>
                    <a:pt x="60717" y="28613"/>
                  </a:lnTo>
                  <a:lnTo>
                    <a:pt x="28613" y="60717"/>
                  </a:lnTo>
                  <a:lnTo>
                    <a:pt x="7560" y="101430"/>
                  </a:lnTo>
                  <a:lnTo>
                    <a:pt x="0" y="148310"/>
                  </a:lnTo>
                  <a:lnTo>
                    <a:pt x="0" y="5225313"/>
                  </a:lnTo>
                  <a:lnTo>
                    <a:pt x="7560" y="5272193"/>
                  </a:lnTo>
                  <a:lnTo>
                    <a:pt x="28613" y="5312906"/>
                  </a:lnTo>
                  <a:lnTo>
                    <a:pt x="60717" y="5345010"/>
                  </a:lnTo>
                  <a:lnTo>
                    <a:pt x="101430" y="5366063"/>
                  </a:lnTo>
                  <a:lnTo>
                    <a:pt x="148310" y="5373624"/>
                  </a:lnTo>
                  <a:lnTo>
                    <a:pt x="5795289" y="5373624"/>
                  </a:lnTo>
                  <a:lnTo>
                    <a:pt x="5842169" y="5366063"/>
                  </a:lnTo>
                  <a:lnTo>
                    <a:pt x="5882882" y="5345010"/>
                  </a:lnTo>
                  <a:lnTo>
                    <a:pt x="5914986" y="5312906"/>
                  </a:lnTo>
                  <a:lnTo>
                    <a:pt x="5936039" y="5272193"/>
                  </a:lnTo>
                  <a:lnTo>
                    <a:pt x="5943600" y="5225313"/>
                  </a:lnTo>
                  <a:lnTo>
                    <a:pt x="5943600" y="148310"/>
                  </a:lnTo>
                  <a:lnTo>
                    <a:pt x="5936039" y="101430"/>
                  </a:lnTo>
                  <a:lnTo>
                    <a:pt x="5914986" y="60717"/>
                  </a:lnTo>
                  <a:lnTo>
                    <a:pt x="5882882" y="28613"/>
                  </a:lnTo>
                  <a:lnTo>
                    <a:pt x="5842169" y="7560"/>
                  </a:lnTo>
                  <a:lnTo>
                    <a:pt x="5795289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02207" y="3744467"/>
              <a:ext cx="5943600" cy="5374005"/>
            </a:xfrm>
            <a:custGeom>
              <a:avLst/>
              <a:gdLst/>
              <a:ahLst/>
              <a:cxnLst/>
              <a:rect l="l" t="t" r="r" b="b"/>
              <a:pathLst>
                <a:path w="5943600" h="5374005">
                  <a:moveTo>
                    <a:pt x="0" y="148310"/>
                  </a:moveTo>
                  <a:lnTo>
                    <a:pt x="7560" y="101430"/>
                  </a:lnTo>
                  <a:lnTo>
                    <a:pt x="28613" y="60717"/>
                  </a:lnTo>
                  <a:lnTo>
                    <a:pt x="60717" y="28613"/>
                  </a:lnTo>
                  <a:lnTo>
                    <a:pt x="101430" y="7560"/>
                  </a:lnTo>
                  <a:lnTo>
                    <a:pt x="148310" y="0"/>
                  </a:lnTo>
                  <a:lnTo>
                    <a:pt x="5795289" y="0"/>
                  </a:lnTo>
                  <a:lnTo>
                    <a:pt x="5842169" y="7560"/>
                  </a:lnTo>
                  <a:lnTo>
                    <a:pt x="5882882" y="28613"/>
                  </a:lnTo>
                  <a:lnTo>
                    <a:pt x="5914986" y="60717"/>
                  </a:lnTo>
                  <a:lnTo>
                    <a:pt x="5936039" y="101430"/>
                  </a:lnTo>
                  <a:lnTo>
                    <a:pt x="5943600" y="148310"/>
                  </a:lnTo>
                  <a:lnTo>
                    <a:pt x="5943600" y="5225313"/>
                  </a:lnTo>
                  <a:lnTo>
                    <a:pt x="5936039" y="5272193"/>
                  </a:lnTo>
                  <a:lnTo>
                    <a:pt x="5914986" y="5312906"/>
                  </a:lnTo>
                  <a:lnTo>
                    <a:pt x="5882882" y="5345010"/>
                  </a:lnTo>
                  <a:lnTo>
                    <a:pt x="5842169" y="5366063"/>
                  </a:lnTo>
                  <a:lnTo>
                    <a:pt x="5795289" y="5373624"/>
                  </a:lnTo>
                  <a:lnTo>
                    <a:pt x="148310" y="5373624"/>
                  </a:lnTo>
                  <a:lnTo>
                    <a:pt x="101430" y="5366063"/>
                  </a:lnTo>
                  <a:lnTo>
                    <a:pt x="60717" y="5345010"/>
                  </a:lnTo>
                  <a:lnTo>
                    <a:pt x="28613" y="5312906"/>
                  </a:lnTo>
                  <a:lnTo>
                    <a:pt x="7560" y="5272193"/>
                  </a:lnTo>
                  <a:lnTo>
                    <a:pt x="0" y="5225313"/>
                  </a:lnTo>
                  <a:lnTo>
                    <a:pt x="0" y="148310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79315" y="3798823"/>
            <a:ext cx="5747385" cy="5186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6-7: 12-Step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Group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Values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the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200" b="1" spc="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Recovery</a:t>
            </a:r>
            <a:endParaRPr sz="1200">
              <a:latin typeface="Arial"/>
              <a:cs typeface="Arial"/>
            </a:endParaRPr>
          </a:p>
          <a:p>
            <a:pPr marL="12700" marR="25400" indent="635">
              <a:lnSpc>
                <a:spcPct val="99700"/>
              </a:lnSpc>
              <a:spcBef>
                <a:spcPts val="79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historical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reasons,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recovery (like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general)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States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greatly influenced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12-Step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AA 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(White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1998).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 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clearly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great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rituals,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daily activities,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customs,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traditions,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 ues,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beliefs.</a:t>
            </a:r>
            <a:endParaRPr sz="1000">
              <a:latin typeface="Arial"/>
              <a:cs typeface="Arial"/>
            </a:endParaRPr>
          </a:p>
          <a:p>
            <a:pPr marL="12700" marR="13970" indent="1905">
              <a:lnSpc>
                <a:spcPct val="99900"/>
              </a:lnSpc>
              <a:spcBef>
                <a:spcPts val="81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12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Steps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12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Traditions represent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principles,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groups.  Wilcox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(1998)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defines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surrender; faith;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acceptance, tolerance,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patience; honesty,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openness,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willingness;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humility;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willingness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examine character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defects; taking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life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day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time;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keeping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things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simple.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seen by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comparing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values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common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heroin culture described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“The 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Heroin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”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box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earlier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 hap-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ter,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ways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which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12-Step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groups work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instilling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contrary 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those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found 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cultures. However,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are 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ways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distinct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ture that were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rejected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began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involvement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(Wilcox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1998).</a:t>
            </a:r>
            <a:endParaRPr sz="1000">
              <a:latin typeface="Arial"/>
              <a:cs typeface="Arial"/>
            </a:endParaRPr>
          </a:p>
          <a:p>
            <a:pPr marL="17145" marR="76200" indent="4445" algn="just">
              <a:lnSpc>
                <a:spcPct val="100000"/>
              </a:lnSpc>
              <a:spcBef>
                <a:spcPts val="820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AA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12-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Step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embodied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take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meet-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ings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members’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daily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lives.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White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(1998) lists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four ritual</a:t>
            </a:r>
            <a:r>
              <a:rPr sz="1000" spc="-1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categories:</a:t>
            </a:r>
            <a:endParaRPr sz="1000">
              <a:latin typeface="Arial"/>
              <a:cs typeface="Arial"/>
            </a:endParaRPr>
          </a:p>
          <a:p>
            <a:pPr marL="245745" marR="180340" indent="-228600" algn="just">
              <a:lnSpc>
                <a:spcPct val="100000"/>
              </a:lnSpc>
              <a:buFont typeface="Symbol"/>
              <a:buChar char=""/>
              <a:tabLst>
                <a:tab pos="243840" algn="l"/>
              </a:tabLst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Centering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focused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recovery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reading recovery literature,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han-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dling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tokens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symbols,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taking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regular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self-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assessments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inventories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day.</a:t>
            </a:r>
            <a:endParaRPr sz="1000">
              <a:latin typeface="Arial"/>
              <a:cs typeface="Arial"/>
            </a:endParaRPr>
          </a:p>
          <a:p>
            <a:pPr marL="248920" marR="57785" indent="-232410">
              <a:lnSpc>
                <a:spcPct val="100000"/>
              </a:lnSpc>
              <a:buFont typeface="Symbol"/>
              <a:buChar char=""/>
              <a:tabLst>
                <a:tab pos="251460" algn="l"/>
                <a:tab pos="252095" algn="l"/>
              </a:tabLst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Mirroring rituals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keep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contact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another and 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practice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sober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living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together.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Attending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meetings, telling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story,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speaking regularly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phone,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slo-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gans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“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keep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simple,”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“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pass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on”),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mirroring</a:t>
            </a:r>
            <a:r>
              <a:rPr sz="1000" spc="-1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activities.</a:t>
            </a:r>
            <a:endParaRPr sz="1000">
              <a:latin typeface="Arial"/>
              <a:cs typeface="Arial"/>
            </a:endParaRPr>
          </a:p>
          <a:p>
            <a:pPr marL="243204" marR="5080" indent="-22669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Acts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responsibility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include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being honest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becoming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time-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conscious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punctu-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include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new rituals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living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related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sleeping, hygiene,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self-care while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being reliable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courteous.</a:t>
            </a:r>
            <a:endParaRPr sz="1000">
              <a:latin typeface="Arial"/>
              <a:cs typeface="Arial"/>
            </a:endParaRPr>
          </a:p>
          <a:p>
            <a:pPr marL="238125" marR="145415" indent="-221615">
              <a:lnSpc>
                <a:spcPct val="998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Acts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service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performing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recovery. 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Twelfth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Step,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directs 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carry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message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 awakening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abuse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dependent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thereby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encouraging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12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Steps.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service recognize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something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offer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those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still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abusing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alcohol.</a:t>
            </a:r>
            <a:endParaRPr sz="1000">
              <a:latin typeface="Arial"/>
              <a:cs typeface="Arial"/>
            </a:endParaRPr>
          </a:p>
          <a:p>
            <a:pPr marL="13970" algn="just">
              <a:lnSpc>
                <a:spcPct val="100000"/>
              </a:lnSpc>
              <a:spcBef>
                <a:spcPts val="80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rituals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aid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processes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transformation 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integration into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2572" y="9430622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715008" y="435355"/>
            <a:ext cx="31388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6—Drug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Recovery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74645" cy="404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8760" marR="19621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  <a:p>
            <a:pPr marL="235585" marR="50800" indent="-22352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Establishing clear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boundaries for appro-  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consistently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correcting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violate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boundaries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wearing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shirts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picting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leaves;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displaying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gang-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affiliated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symbols,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gestures,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tattoos).</a:t>
            </a:r>
            <a:endParaRPr sz="1200">
              <a:latin typeface="Times New Roman"/>
              <a:cs typeface="Times New Roman"/>
            </a:endParaRPr>
          </a:p>
          <a:p>
            <a:pPr marL="238760" marR="18415" indent="-226695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-term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socialize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a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6695">
              <a:lnSpc>
                <a:spcPct val="100000"/>
              </a:lnSpc>
              <a:buFont typeface="Symbol"/>
              <a:buChar char=""/>
              <a:tabLst>
                <a:tab pos="250825" algn="l"/>
                <a:tab pos="25146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regular assessments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entire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determine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 work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minimize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can undermine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treatment.</a:t>
            </a:r>
            <a:endParaRPr sz="1200">
              <a:latin typeface="Times New Roman"/>
              <a:cs typeface="Times New Roman"/>
            </a:endParaRPr>
          </a:p>
          <a:p>
            <a:pPr marL="238760" marR="42545" indent="-226695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clients’</a:t>
            </a:r>
            <a:r>
              <a:rPr sz="1200" spc="-2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(when appropri-  ate)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so 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</a:t>
            </a:r>
            <a:r>
              <a:rPr sz="1200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as well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partici-  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healing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9173" y="4993640"/>
            <a:ext cx="2884805" cy="32353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97180" indent="1016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(1996) suggests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programs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build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linkages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mutual-help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include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meetings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community mutual-help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meetings;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rituals,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symbols,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language,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values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treatment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processes.</a:t>
            </a:r>
            <a:endParaRPr sz="1200">
              <a:latin typeface="Times New Roman"/>
              <a:cs typeface="Times New Roman"/>
            </a:endParaRPr>
          </a:p>
          <a:p>
            <a:pPr marL="14604" marR="53975" indent="6985">
              <a:lnSpc>
                <a:spcPct val="100000"/>
              </a:lnSpc>
              <a:spcBef>
                <a:spcPts val="79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integration  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include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SAMHSA’s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Program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http://www.samhsa.gov/grants/2011/ti_11_0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04.aspx),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peer-based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Centers, which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recovering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ize, organize,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Kurtz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eveloping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97" y="868171"/>
            <a:ext cx="2874010" cy="36023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12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 back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larger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(Davidson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 efforts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educate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 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as well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month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hosting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walks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similar events,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offering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outreach to 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churches or fraternal/benevolent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societies).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plan for creating  a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returning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hold-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ing 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worst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scenario,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recreate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case, 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plan  for creating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3988308" y="4631434"/>
            <a:ext cx="2874645" cy="3560445"/>
            <a:chOff x="3988308" y="4631434"/>
            <a:chExt cx="2874645" cy="3560445"/>
          </a:xfrm>
        </p:grpSpPr>
        <p:sp>
          <p:nvSpPr>
            <p:cNvPr id="7" name="object 7"/>
            <p:cNvSpPr/>
            <p:nvPr/>
          </p:nvSpPr>
          <p:spPr>
            <a:xfrm>
              <a:off x="3994404" y="4637530"/>
              <a:ext cx="2862580" cy="3548379"/>
            </a:xfrm>
            <a:custGeom>
              <a:avLst/>
              <a:gdLst/>
              <a:ahLst/>
              <a:cxnLst/>
              <a:rect l="l" t="t" r="r" b="b"/>
              <a:pathLst>
                <a:path w="2862579" h="3548379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3468878"/>
                  </a:lnTo>
                  <a:lnTo>
                    <a:pt x="6208" y="3499624"/>
                  </a:lnTo>
                  <a:lnTo>
                    <a:pt x="23137" y="3524734"/>
                  </a:lnTo>
                  <a:lnTo>
                    <a:pt x="48247" y="3541663"/>
                  </a:lnTo>
                  <a:lnTo>
                    <a:pt x="78994" y="3547872"/>
                  </a:lnTo>
                  <a:lnTo>
                    <a:pt x="2783078" y="3547872"/>
                  </a:lnTo>
                  <a:lnTo>
                    <a:pt x="2813824" y="3541663"/>
                  </a:lnTo>
                  <a:lnTo>
                    <a:pt x="2838934" y="3524734"/>
                  </a:lnTo>
                  <a:lnTo>
                    <a:pt x="2855863" y="3499624"/>
                  </a:lnTo>
                  <a:lnTo>
                    <a:pt x="2862072" y="3468878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994404" y="4637530"/>
              <a:ext cx="2862580" cy="3548379"/>
            </a:xfrm>
            <a:custGeom>
              <a:avLst/>
              <a:gdLst/>
              <a:ahLst/>
              <a:cxnLst/>
              <a:rect l="l" t="t" r="r" b="b"/>
              <a:pathLst>
                <a:path w="2862579" h="3548379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3468878"/>
                  </a:lnTo>
                  <a:lnTo>
                    <a:pt x="2855863" y="3499624"/>
                  </a:lnTo>
                  <a:lnTo>
                    <a:pt x="2838934" y="3524734"/>
                  </a:lnTo>
                  <a:lnTo>
                    <a:pt x="2813824" y="3541663"/>
                  </a:lnTo>
                  <a:lnTo>
                    <a:pt x="2783078" y="3547872"/>
                  </a:lnTo>
                  <a:lnTo>
                    <a:pt x="78994" y="3547872"/>
                  </a:lnTo>
                  <a:lnTo>
                    <a:pt x="48247" y="3541663"/>
                  </a:lnTo>
                  <a:lnTo>
                    <a:pt x="23137" y="3524734"/>
                  </a:lnTo>
                  <a:lnTo>
                    <a:pt x="6208" y="3499624"/>
                  </a:lnTo>
                  <a:lnTo>
                    <a:pt x="0" y="3468878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4049293" y="4672076"/>
            <a:ext cx="2327910" cy="37909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5080" indent="-635">
              <a:lnSpc>
                <a:spcPts val="1340"/>
              </a:lnSpc>
              <a:spcBef>
                <a:spcPts val="225"/>
              </a:spcBef>
            </a:pP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SAMHSA’s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Guiding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Principles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Recovery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55874" y="5126228"/>
            <a:ext cx="2729230" cy="20053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4315" indent="-22225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34315" algn="l"/>
                <a:tab pos="2349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emerges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hope.</a:t>
            </a:r>
            <a:endParaRPr sz="1000">
              <a:latin typeface="Arial"/>
              <a:cs typeface="Arial"/>
            </a:endParaRPr>
          </a:p>
          <a:p>
            <a:pPr marL="234315" indent="-222250">
              <a:lnSpc>
                <a:spcPct val="100000"/>
              </a:lnSpc>
              <a:buFont typeface="Symbol"/>
              <a:buChar char=""/>
              <a:tabLst>
                <a:tab pos="234315" algn="l"/>
                <a:tab pos="23495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Recovery is person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driven.</a:t>
            </a:r>
            <a:endParaRPr sz="1000">
              <a:latin typeface="Arial"/>
              <a:cs typeface="Arial"/>
            </a:endParaRPr>
          </a:p>
          <a:p>
            <a:pPr marL="234315" indent="-222250">
              <a:lnSpc>
                <a:spcPct val="100000"/>
              </a:lnSpc>
              <a:buFont typeface="Symbol"/>
              <a:buChar char=""/>
              <a:tabLst>
                <a:tab pos="234315" algn="l"/>
                <a:tab pos="2349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occurs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via many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pathways.</a:t>
            </a:r>
            <a:endParaRPr sz="1000">
              <a:latin typeface="Arial"/>
              <a:cs typeface="Arial"/>
            </a:endParaRPr>
          </a:p>
          <a:p>
            <a:pPr marL="234315" indent="-222250">
              <a:lnSpc>
                <a:spcPct val="100000"/>
              </a:lnSpc>
              <a:buFont typeface="Symbol"/>
              <a:buChar char=""/>
              <a:tabLst>
                <a:tab pos="233679" algn="l"/>
                <a:tab pos="23495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Recovery is</a:t>
            </a:r>
            <a:r>
              <a:rPr sz="1000" spc="-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holistic.</a:t>
            </a:r>
            <a:endParaRPr sz="1000">
              <a:latin typeface="Arial"/>
              <a:cs typeface="Arial"/>
            </a:endParaRPr>
          </a:p>
          <a:p>
            <a:pPr marL="234315" indent="-222250">
              <a:lnSpc>
                <a:spcPct val="100000"/>
              </a:lnSpc>
              <a:buFont typeface="Symbol"/>
              <a:buChar char=""/>
              <a:tabLst>
                <a:tab pos="233679" algn="l"/>
                <a:tab pos="2349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allies.</a:t>
            </a:r>
            <a:endParaRPr sz="1000">
              <a:latin typeface="Arial"/>
              <a:cs typeface="Arial"/>
            </a:endParaRPr>
          </a:p>
          <a:p>
            <a:pPr marL="238760" marR="45720" indent="-226695">
              <a:lnSpc>
                <a:spcPct val="100000"/>
              </a:lnSpc>
              <a:buFont typeface="Symbol"/>
              <a:buChar char=""/>
              <a:tabLst>
                <a:tab pos="233679" algn="l"/>
                <a:tab pos="2349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relationship  and social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networks.</a:t>
            </a:r>
            <a:endParaRPr sz="1000">
              <a:latin typeface="Arial"/>
              <a:cs typeface="Arial"/>
            </a:endParaRPr>
          </a:p>
          <a:p>
            <a:pPr marL="233679" indent="-221615">
              <a:lnSpc>
                <a:spcPct val="100000"/>
              </a:lnSpc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influenced.</a:t>
            </a:r>
            <a:endParaRPr sz="1000">
              <a:latin typeface="Arial"/>
              <a:cs typeface="Arial"/>
            </a:endParaRPr>
          </a:p>
          <a:p>
            <a:pPr marL="245745" marR="392430" indent="-233679">
              <a:lnSpc>
                <a:spcPct val="100000"/>
              </a:lnSpc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Recovery 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</a:t>
            </a:r>
            <a:r>
              <a:rPr sz="1000" spc="-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addressing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trauma.</a:t>
            </a:r>
            <a:endParaRPr sz="1000">
              <a:latin typeface="Arial"/>
              <a:cs typeface="Arial"/>
            </a:endParaRPr>
          </a:p>
          <a:p>
            <a:pPr marL="240665" marR="200660" indent="-228600">
              <a:lnSpc>
                <a:spcPct val="100000"/>
              </a:lnSpc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involves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family, and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strengths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responsibility.</a:t>
            </a:r>
            <a:endParaRPr sz="1000">
              <a:latin typeface="Arial"/>
              <a:cs typeface="Arial"/>
            </a:endParaRPr>
          </a:p>
          <a:p>
            <a:pPr marL="233679" indent="-221615">
              <a:lnSpc>
                <a:spcPts val="1190"/>
              </a:lnSpc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respect.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48727" y="7209804"/>
            <a:ext cx="2675890" cy="863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64769" indent="1143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Guiding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Principles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available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SAMHSA</a:t>
            </a:r>
            <a:r>
              <a:rPr sz="1000" spc="-1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Store</a:t>
            </a:r>
            <a:endParaRPr sz="1000">
              <a:latin typeface="Arial"/>
              <a:cs typeface="Arial"/>
            </a:endParaRPr>
          </a:p>
          <a:p>
            <a:pPr marL="12700" marR="5080" indent="3175">
              <a:lnSpc>
                <a:spcPct val="100000"/>
              </a:lnSpc>
            </a:pP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(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  <a:hlinkClick r:id="rId3"/>
              </a:rPr>
              <a:t>http://sto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re.samhsa.gov/shin/content//PEP12- 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RECDEF/PEP12-RECDEF.pdf).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SAMHSA</a:t>
            </a:r>
            <a:r>
              <a:rPr sz="1000" i="1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2012c.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861340" y="9430370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387855"/>
            <a:ext cx="450532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10" dirty="0"/>
              <a:t>Appendix</a:t>
            </a:r>
            <a:r>
              <a:rPr spc="15" dirty="0"/>
              <a:t> </a:t>
            </a:r>
            <a:r>
              <a:rPr spc="-20" dirty="0"/>
              <a:t>A—Bibliography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03287" y="2713735"/>
            <a:ext cx="5963920" cy="633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7490" marR="40005" indent="-22542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Abbott,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A.A.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French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background. 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180–198).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Guil-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210820" indent="-228600">
              <a:lnSpc>
                <a:spcPct val="1000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Abbott,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</a:t>
            </a:r>
            <a:r>
              <a:rPr sz="1800" b="1" spc="22" baseline="-4629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western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practices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Misuse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33(13):2605–2646,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6379" marR="66675" indent="-234315">
              <a:lnSpc>
                <a:spcPts val="1390"/>
              </a:lnSpc>
              <a:spcBef>
                <a:spcPts val="7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Abe, 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ecology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delivery: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Psychology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3(3):168–180,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7490" marR="24765" indent="-225425">
              <a:lnSpc>
                <a:spcPct val="972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Abe-Kim,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Takeuchi,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D.T.,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Zane,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Sue,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Spencer, M.S.,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Nicdao,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 M.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-related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US-born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2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97(1):91–98,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2570" marR="48260" indent="-230504">
              <a:lnSpc>
                <a:spcPts val="1390"/>
              </a:lnSpc>
              <a:spcBef>
                <a:spcPts val="6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Abdel-Khalek,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consistency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Arabic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Beck Depression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Inven-  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four Arab countries.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Reports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82:264–266,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7490" marR="40005" indent="-225425" algn="just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Abudabbeh,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Hami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Arabs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Arab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275–290).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Guil-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5110" marR="5080" indent="-233045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Abueg,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F.R.,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Chun,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Traumatization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In: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Chun, K.M.,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 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Readings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283–294).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Routledge,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2570" marR="40005" indent="-230504">
              <a:lnSpc>
                <a:spcPct val="97100"/>
              </a:lnSpc>
              <a:spcBef>
                <a:spcPts val="6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Acevedo,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Garnick,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D.W.,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M.T.,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Horgan,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C.M.,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Ritter,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Panas,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Davis,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Leeper,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Reynolds,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tiation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11(1):1–21,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9395" marR="131445" indent="-227329">
              <a:lnSpc>
                <a:spcPct val="972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Acevedo-Polakovich,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I.D., Reynaga-Abiko,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Garriott,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P.O.,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Derefinko,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Wimsatt,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M.K.,  Gudonis,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Brown,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T.L.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Beyond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selection: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Latinas/os.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Psychology: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38(4):375–384,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2570" marR="200660" indent="-230504">
              <a:lnSpc>
                <a:spcPts val="1390"/>
              </a:lnSpc>
              <a:spcBef>
                <a:spcPts val="6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Ackerman,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Hilsenroth,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therapist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techniques posi-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alliance.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23(1):1–33,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6854" marR="130175" indent="-224790">
              <a:lnSpc>
                <a:spcPct val="97100"/>
              </a:lnSpc>
              <a:spcBef>
                <a:spcPts val="57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Adewuya,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A.O.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(AUDIT)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alcohol-related 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Nigerian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40:575–577,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85510" cy="85509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0665" marR="70485" indent="-227329" algn="just">
              <a:lnSpc>
                <a:spcPts val="14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Technology Transfer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Center.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Change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Book: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Blueprint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Technology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Transfer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2nd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Kansas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City,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Technology Transfer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0665" marR="292100" indent="-227329" algn="just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Adlaf,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Smart,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R.G.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doom?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epidemiological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attendance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adolescent students.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Psychoactive  Drugs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29(2):193–198,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0665" marR="137160" indent="-227329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nation’s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Blacks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Education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26:60–61,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5585" marR="98425" indent="-222250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Rock-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Healthcare 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5585" marR="98425" indent="-222250">
              <a:lnSpc>
                <a:spcPts val="1400"/>
              </a:lnSpc>
              <a:spcBef>
                <a:spcPts val="61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Rock-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Healthcare 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0665" marR="5080" indent="-227329">
              <a:lnSpc>
                <a:spcPct val="97200"/>
              </a:lnSpc>
              <a:spcBef>
                <a:spcPts val="5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Aguilar-Gaxiola,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Loera,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Mendez,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Sala,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Concilio,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Nakamoto,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Community-Defined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Solutions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Care Disparities: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Califor-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nia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Reducing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Project,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Workgroup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Population Report.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ramento,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UC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Davis,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0665" marR="165735" indent="-227329" algn="just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Ahmad,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Bhugra,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Sex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Bhattacharya,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Bhugra,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Topics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196–208).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London: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Royal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Psychiatrists,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13970" algn="just">
              <a:lnSpc>
                <a:spcPts val="1420"/>
              </a:lnSpc>
              <a:spcBef>
                <a:spcPts val="56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Ahn,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A.C.,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Ngo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-Metzger,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Legedza,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A.T.R.,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Massagli,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Clarridge,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Phillips,</a:t>
            </a:r>
            <a:endParaRPr sz="1200">
              <a:latin typeface="Times New Roman"/>
              <a:cs typeface="Times New Roman"/>
            </a:endParaRPr>
          </a:p>
          <a:p>
            <a:pPr marL="240665" marR="246379" indent="1905" algn="just">
              <a:lnSpc>
                <a:spcPct val="97100"/>
              </a:lnSpc>
              <a:spcBef>
                <a:spcPts val="2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Complementary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Vietnamese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factors,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patient-clinician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communication.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96(4):647–653,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0665" marR="297180" indent="-227329">
              <a:lnSpc>
                <a:spcPts val="1390"/>
              </a:lnSpc>
              <a:spcBef>
                <a:spcPts val="65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Akbar,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expressions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African-American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child.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Child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2(2):6–16,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1981.</a:t>
            </a:r>
            <a:endParaRPr sz="1200">
              <a:latin typeface="Times New Roman"/>
              <a:cs typeface="Times New Roman"/>
            </a:endParaRPr>
          </a:p>
          <a:p>
            <a:pPr marL="238760" marR="142875" indent="-224790">
              <a:lnSpc>
                <a:spcPts val="14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Alansari,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B.M. 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undergraduates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seventeen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Islamic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Personality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34:729–738.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2570" marR="104139" indent="-228600">
              <a:lnSpc>
                <a:spcPts val="1400"/>
              </a:lnSpc>
              <a:spcBef>
                <a:spcPts val="5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Al-Ansari,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Negrete,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J.C.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 Arab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society.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Acta Psychiatrica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Scandinavica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83(3):217–222,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39395" marR="143510" indent="-225425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Alarcon,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diagnosis: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projections.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World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8(3):131–139,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ts val="1420"/>
              </a:lnSpc>
              <a:spcBef>
                <a:spcPts val="53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Anonymous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A.A.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Alcohol.ci</a:t>
            </a:r>
            <a:endParaRPr sz="1200">
              <a:latin typeface="Times New Roman"/>
              <a:cs typeface="Times New Roman"/>
            </a:endParaRPr>
          </a:p>
          <a:p>
            <a:pPr marL="246379">
              <a:lnSpc>
                <a:spcPts val="142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 Anonymous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ts val="1420"/>
              </a:lnSpc>
              <a:spcBef>
                <a:spcPts val="5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2007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Membership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Survey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New.</a:t>
            </a:r>
            <a:endParaRPr sz="1200">
              <a:latin typeface="Times New Roman"/>
              <a:cs typeface="Times New Roman"/>
            </a:endParaRPr>
          </a:p>
          <a:p>
            <a:pPr marL="236854">
              <a:lnSpc>
                <a:spcPts val="142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6854" marR="84455" indent="-222885">
              <a:lnSpc>
                <a:spcPts val="1390"/>
              </a:lnSpc>
              <a:spcBef>
                <a:spcPts val="6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2011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Membership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Survey.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3679" marR="6985" indent="-219710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Alderete,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Vega,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Kolody,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Aguilar-Gaxiola,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risk  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farmworkers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California.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90(4):608–614,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3287" y="435355"/>
            <a:ext cx="5961380" cy="7891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270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9395" marR="146685" indent="-227329">
              <a:lnSpc>
                <a:spcPct val="971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Canino,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Shrout,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P.E.,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Wo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Duan,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Vila,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Torres,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C.N.,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X.L.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immigrant and non -immigrant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165(3):359–369,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1775" marR="54610" indent="-219710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 M., Canino, 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Stinson,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Grant,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DSM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-IV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Ricans,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Cuban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-Latino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States: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Epidemiologic Survey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Conditions.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Psychiatry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67(1):56–65,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9395" marR="5080" indent="-227329">
              <a:lnSpc>
                <a:spcPct val="971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Carson,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N.J.,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Goncalves,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Keefe,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co-occurring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Academy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Child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Adolescent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50(1):22–31,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5"/>
              </a:lnSpc>
              <a:spcBef>
                <a:spcPts val="56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Chatterji,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P.,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Wells,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C.N.,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Takeuchi,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Jackson,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Meng,</a:t>
            </a:r>
            <a:endParaRPr sz="1200">
              <a:latin typeface="Times New Roman"/>
              <a:cs typeface="Times New Roman"/>
            </a:endParaRPr>
          </a:p>
          <a:p>
            <a:pPr marL="241300" marR="161925" indent="-3810">
              <a:lnSpc>
                <a:spcPts val="1400"/>
              </a:lnSpc>
              <a:spcBef>
                <a:spcPts val="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X.L.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59(11):1264–1272,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9395" marR="125095" indent="-227329">
              <a:lnSpc>
                <a:spcPct val="97200"/>
              </a:lnSpc>
              <a:spcBef>
                <a:spcPts val="56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 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Mulvaney-Day,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Woo,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Viruell -Fuentes, E.A.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Challenges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agenda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Chang,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E.C.,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Race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De-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velopment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279–306).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Springer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+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Business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Media,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1300" marR="121920" indent="-229235">
              <a:lnSpc>
                <a:spcPts val="14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Alim,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T.N.,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Graves,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Mellman,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Aigbogun,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Gray,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Lawson,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Charney,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D.S.  Trauma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exposure,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posttraumatic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 pri-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98(10):1630–1636,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9395" marR="147955" indent="-227329" algn="just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Allen,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J.P.,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Litten,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R.Z.,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Fertig,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J.B.,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Babor,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T.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(AUDIT).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21:613–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9395" marR="15240" indent="-227329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Almeida,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overview.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 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Garcia-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Preto,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Therapy.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377–394).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7490" marR="37465" indent="-225425" algn="just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Aloud,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Affecting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Attitudes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Toward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Seeking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UsingFormal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Health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Psycho-  logical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Arab-</a:t>
            </a:r>
            <a:r>
              <a:rPr sz="1200" i="1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Muslims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[Doctoral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dissertation].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Columbus,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OH: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Ohio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University,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7490" marR="37465" indent="-225425" algn="just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Alvarez,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Ruiz,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population.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111–136).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Guil-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223520" indent="-229235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Alverson,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Students’Social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Dartmouth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College: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Reflections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Looking 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Glass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art-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mouth,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NH: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Dartmouth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9395" marR="78740" indent="-227329">
              <a:lnSpc>
                <a:spcPct val="97100"/>
              </a:lnSpc>
              <a:spcBef>
                <a:spcPts val="57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Alvidrez,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Havassy,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distribution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dual-diagnosis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sector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for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Poor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Underserved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16(1):53–62,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20435" cy="83985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8125" marR="163830" indent="-224154">
              <a:lnSpc>
                <a:spcPct val="973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Amaro,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Aguiar,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Programa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Mama/Mom 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community-based outreach  model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Szapocznik,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Orlandi,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Epstein,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L.G.,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His-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panic/Latino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Prevention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125–153).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CSAP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95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-3034.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40665" marR="294640" indent="-227329">
              <a:lnSpc>
                <a:spcPts val="1400"/>
              </a:lnSpc>
              <a:spcBef>
                <a:spcPts val="6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Amaro, H.,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Arévalo, 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Gonzalez, G., Szapocznik,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Iguchi,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scientific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opportunities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adults.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84(Suppl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1):S64–S75,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0665" marR="123825" indent="-227329" algn="just">
              <a:lnSpc>
                <a:spcPct val="97200"/>
              </a:lnSpc>
              <a:spcBef>
                <a:spcPts val="5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Amaro,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Dai,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Arévalo,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Acevedo,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Matsumoto,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Nieves,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Prado,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integrated trauma 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racially/ethnically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community-based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84(4):508–522,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5585" marR="116205" indent="-222250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Association.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Statement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Evaluatio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Fairha-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MA: 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Association,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3204" marR="113030" indent="-22987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Association.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Statistical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Disorder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4th Text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Revision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ts val="1415"/>
              </a:lnSpc>
              <a:spcBef>
                <a:spcPts val="53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Association.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Statistical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5th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endParaRPr sz="1200">
              <a:latin typeface="Times New Roman"/>
              <a:cs typeface="Times New Roman"/>
            </a:endParaRPr>
          </a:p>
          <a:p>
            <a:pPr marL="248920">
              <a:lnSpc>
                <a:spcPts val="1415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Association,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227329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APA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Guidelines for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Eth-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nic, Linguistic,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38760" marR="127000" indent="-224790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Education,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Research,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Psychologists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W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0665" marR="292100" indent="-227329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Resilience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War: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Refugee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States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8760" marR="26670" indent="-22479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Crossroads: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Centu-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ry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 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0665" marR="221615" indent="-227329">
              <a:lnSpc>
                <a:spcPts val="1390"/>
              </a:lnSpc>
              <a:spcBef>
                <a:spcPts val="6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Translators Association.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Interpreting: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Getting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Right: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Buying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Interpreting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Alexandria,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VA: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Translators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0665" marR="299720" indent="-227329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Amodeo,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Chassler,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Oettinger,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Labiosa,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Lundgren,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L.M.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retention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treatment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31(1):102–112,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9395" marR="356870" indent="-225425">
              <a:lnSpc>
                <a:spcPts val="1400"/>
              </a:lnSpc>
              <a:spcBef>
                <a:spcPts val="6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Amodeo,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Jones,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L.K.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Viewing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cross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practice.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Society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78(3):240–254,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8760" marR="53340" indent="-224790">
              <a:lnSpc>
                <a:spcPct val="97200"/>
              </a:lnSpc>
              <a:spcBef>
                <a:spcPts val="5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Amodeo, 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Peou, S.,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Grigg -Saito,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Berke,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-Riebe,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Jones,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L.K.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refugee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immigrantcommunities: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Lessons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Cambodian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demonstration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project.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Addictions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4(3):23–46,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3287" y="435355"/>
            <a:ext cx="5953125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9395" marR="46990" indent="-227329">
              <a:lnSpc>
                <a:spcPct val="971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Amodeo, 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Robb,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Peou, 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South-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Treat-  ment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i="1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15(3):63–77,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1300" marR="21590" indent="-229235">
              <a:lnSpc>
                <a:spcPct val="97100"/>
              </a:lnSpc>
              <a:spcBef>
                <a:spcPts val="61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Amorim,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Lecrubier,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Weiller,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Hergueta,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Sheehan,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DSM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-III-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psychotic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Mini International Neuropsychiatric Interview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(MINI):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Concordance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discordance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CIDI.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13:26–34,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9395" marR="284480" indent="-227329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Anderson,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Moeschberger,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M.S.</a:t>
            </a:r>
            <a:r>
              <a:rPr sz="1200" spc="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Jr.,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Kunn,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P.,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Wewers,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M.E.,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Guthrie,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Southeast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Asians.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Epidemiology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28:134–141,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1993.</a:t>
            </a:r>
            <a:endParaRPr sz="1200">
              <a:latin typeface="Times New Roman"/>
              <a:cs typeface="Times New Roman"/>
            </a:endParaRPr>
          </a:p>
          <a:p>
            <a:pPr marL="236854" marR="100965" indent="-22479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Anderson,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Scrimshaw,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S.C.,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Fullilove,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M.T.,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Fielding,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 and Normand,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systematic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Preventive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Medicine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24(3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Suppl):68–79,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170815" indent="-228600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Anderson,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Levy,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J.A. Marginality among older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injectors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today’s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culture: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aging.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98(6):761–770,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9554" marR="36195" indent="-23749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Andrade,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Estrada,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A.L.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Hispana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IDUs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tecatas?: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Reconsiderin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38(8):1133–1158,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9395" marR="119380" indent="-227329" algn="just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Aragon,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Witko,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Urban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Indians: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Insights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Pratcitioners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19–31).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Wash-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1775" marR="84455" indent="-219710" algn="just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Arciniega,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Anderson,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T.C.,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Tovar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-Blank,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Z.G., and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Tracey,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T.J.G.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fuller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concep-  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Machismo: 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Machismo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Caballerismo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Counseling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55(1):19–33,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9395" marR="174625" indent="-227329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Arfken,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Kubiak,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Koch,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Arab American community:  Arab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publicly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financed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Disease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17(2  Suppl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3):S3,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9395" marR="107950" indent="-227329" algn="just">
              <a:lnSpc>
                <a:spcPts val="1390"/>
              </a:lnSpc>
              <a:spcBef>
                <a:spcPts val="6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Arfken,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C.L.,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Said,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Owens,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reported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justice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admission.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Psychoactive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44(5):428–433,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5110" marR="98425" indent="-233045" algn="just">
              <a:lnSpc>
                <a:spcPts val="14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Arias,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tables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origin.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Vital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Statistics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2(152).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Statistics,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9395" marR="135255" indent="-227329" algn="just">
              <a:lnSpc>
                <a:spcPts val="1400"/>
              </a:lnSpc>
              <a:spcBef>
                <a:spcPts val="5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Arndt,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up: 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out-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completion rates for minorities.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132(3):547–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554,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36854" marR="193040" indent="-224790" algn="just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Arroyo,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Westerberg,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Tonigan, J.S.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non-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Whites.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Studies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59(3):286–291,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9395" marR="238760" indent="-227329" algn="just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Assanangkornchai,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Conigrave,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Saunders,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J.B.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men.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37(2):193–197,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15"/>
              </a:lnSpc>
              <a:spcBef>
                <a:spcPts val="53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Assessment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9395" algn="just">
              <a:lnSpc>
                <a:spcPts val="1415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4th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Alexandria,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VA: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Education,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40425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1300" marR="5715" indent="-227329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Atkins,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R.G.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Hawdon,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mutual-aid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addiction.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Abuse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33(3):321–331,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ts val="1420"/>
              </a:lnSpc>
              <a:spcBef>
                <a:spcPts val="5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Attneave,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 American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Emigrants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homeland.</a:t>
            </a:r>
            <a:endParaRPr sz="1200">
              <a:latin typeface="Times New Roman"/>
              <a:cs typeface="Times New Roman"/>
            </a:endParaRPr>
          </a:p>
          <a:p>
            <a:pPr marL="241300" marR="5080" indent="2540">
              <a:lnSpc>
                <a:spcPts val="1400"/>
              </a:lnSpc>
              <a:spcBef>
                <a:spcPts val="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McGoldrick,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Pearce,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J.K.,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55–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83).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1982.</a:t>
            </a:r>
            <a:endParaRPr sz="1200">
              <a:latin typeface="Times New Roman"/>
              <a:cs typeface="Times New Roman"/>
            </a:endParaRPr>
          </a:p>
          <a:p>
            <a:pPr marL="238760" marR="142240" indent="-224790">
              <a:lnSpc>
                <a:spcPts val="1400"/>
              </a:lnSpc>
              <a:spcBef>
                <a:spcPts val="59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Ayalon,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Alvidrez, 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consumers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system—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consumers’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spective.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Nursing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28(12):1323–1340,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7015" marR="125730" indent="-233045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Ayalon,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Young,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SCL-90-R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Caucasian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39:420–433,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ts val="1415"/>
              </a:lnSpc>
              <a:spcBef>
                <a:spcPts val="53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Azevedo,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Bogue,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H.O.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occupational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rural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America.</a:t>
            </a:r>
            <a:endParaRPr sz="1200">
              <a:latin typeface="Times New Roman"/>
              <a:cs typeface="Times New Roman"/>
            </a:endParaRPr>
          </a:p>
          <a:p>
            <a:pPr marL="241300" marR="269240" indent="2540">
              <a:lnSpc>
                <a:spcPts val="1400"/>
              </a:lnSpc>
              <a:spcBef>
                <a:spcPts val="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Aguirre-Molina,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Molina, 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Zambrana,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R.E.,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359–380).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Francisco: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Jossey-Bass,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3840" marR="5080" indent="-230504">
              <a:lnSpc>
                <a:spcPts val="1390"/>
              </a:lnSpc>
              <a:spcBef>
                <a:spcPts val="61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Azocar,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Areán,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Miranda,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Muñoz,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R.F.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Spanish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Inventory.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57:355–365,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86360" indent="-228600">
              <a:lnSpc>
                <a:spcPct val="97100"/>
              </a:lnSpc>
              <a:spcBef>
                <a:spcPts val="57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Babor,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T.F.,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Fuente,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J.R., Saunders,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Grant,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AUDIT: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Test.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Geneva: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1992.</a:t>
            </a:r>
            <a:endParaRPr sz="1200">
              <a:latin typeface="Times New Roman"/>
              <a:cs typeface="Times New Roman"/>
            </a:endParaRPr>
          </a:p>
          <a:p>
            <a:pPr marL="241300" marR="138430" indent="-228600">
              <a:lnSpc>
                <a:spcPts val="1400"/>
              </a:lnSpc>
              <a:spcBef>
                <a:spcPts val="64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Baicker,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Chandra,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Skinner,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Perspectives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Biology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Medicine, 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48S: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42–S53,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760" marR="29845" indent="-226695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Bail,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Foster,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Dalmida,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S.G.,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Kelly, U.,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Howett,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Ferranti,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E.P.,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Wald,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invisibility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farmworkers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southeastern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States: 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study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Georgia.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Nursing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Practice,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2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Bainwol,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Gressard,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incidence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Jewish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literature.</a:t>
            </a:r>
            <a:endParaRPr sz="1200">
              <a:latin typeface="Times New Roman"/>
              <a:cs typeface="Times New Roman"/>
            </a:endParaRPr>
          </a:p>
          <a:p>
            <a:pPr marL="233679">
              <a:lnSpc>
                <a:spcPts val="142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DrugEducation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15(3):217–224,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1985.</a:t>
            </a:r>
            <a:endParaRPr sz="1200">
              <a:latin typeface="Times New Roman"/>
              <a:cs typeface="Times New Roman"/>
            </a:endParaRPr>
          </a:p>
          <a:p>
            <a:pPr marL="241300" marR="53975" indent="-228600">
              <a:lnSpc>
                <a:spcPts val="1390"/>
              </a:lnSpc>
              <a:spcBef>
                <a:spcPts val="65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Baker, F.M.,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Bell,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C.C.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50(3):362–368,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41300" marR="215265" indent="-228600">
              <a:lnSpc>
                <a:spcPts val="14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Baldwin,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Bell,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Y.R.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self-consciousness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scale: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Africentric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questionnaire.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Western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Black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9(2):61–68,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1985.</a:t>
            </a:r>
            <a:endParaRPr sz="1200">
              <a:latin typeface="Times New Roman"/>
              <a:cs typeface="Times New Roman"/>
            </a:endParaRPr>
          </a:p>
          <a:p>
            <a:pPr marL="238125" marR="302260" indent="-226060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Balsam,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K.F.,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Huang,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Fieland,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K.C.,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Simoni,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Walters,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K.L.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wellness: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comparison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heterosexual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lesbian,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gay,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bisexual,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two-spirit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10(3):287–301,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52069" indent="-228600" algn="just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Bao,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Fisher,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Studnicki,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inpatient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Examin-  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mechanisms 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Florida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inpatient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discharge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35(3):347–357,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20"/>
              </a:lnSpc>
              <a:spcBef>
                <a:spcPts val="52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Barbujani,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Magagni,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Minch,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Cavalli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-Sforza,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L.L.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apportionment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human</a:t>
            </a:r>
            <a:endParaRPr sz="1200">
              <a:latin typeface="Times New Roman"/>
              <a:cs typeface="Times New Roman"/>
            </a:endParaRPr>
          </a:p>
          <a:p>
            <a:pPr marL="247650" algn="just">
              <a:lnSpc>
                <a:spcPts val="1405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DNA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Proceedings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Academy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States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America</a:t>
            </a:r>
            <a:endParaRPr sz="1200">
              <a:latin typeface="Times New Roman"/>
              <a:cs typeface="Times New Roman"/>
            </a:endParaRPr>
          </a:p>
          <a:p>
            <a:pPr marL="241300" algn="just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94(9):4516–4519,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63615" cy="7433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13664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1300" marR="207010" indent="-228600">
              <a:lnSpc>
                <a:spcPts val="14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Bardwell,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Dimsdale,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bias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-report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negative affect.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Applied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Biobehavioral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Researc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6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h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:27–38,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7015" marR="264795" indent="-23495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Barón,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Krestan,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Bridges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219–252).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3204" marR="208915" indent="-231140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Barr,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Disparities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States: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Class,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Race,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Health.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Balti-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more: Johns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Hopkins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445134" indent="-228600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Barreto,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Segal,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S.P.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56(6):746–748,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1300" marR="236220" indent="-228600">
              <a:lnSpc>
                <a:spcPts val="14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Barrett,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M.E.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Thamkrabok: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Buddhist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rehabilitation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Thailand.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32(4):435–459,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3840" marR="198755" indent="-231775">
              <a:lnSpc>
                <a:spcPts val="1400"/>
              </a:lnSpc>
              <a:spcBef>
                <a:spcPts val="59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Barry,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D.T.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scale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measuring acculturation: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East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(EAAM).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Immigrant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3:193–197,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3679" marR="114935" indent="-221615" algn="just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Bassett,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Tsosie,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Nannauck,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“Our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medicine”: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Perspec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tives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posttrauma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Permanente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16(1):19–27,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1300" marR="196215" indent="-228600">
              <a:lnSpc>
                <a:spcPts val="1390"/>
              </a:lnSpc>
              <a:spcBef>
                <a:spcPts val="6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Batistoni,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S.S.,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Neri,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A.L.,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Cupertino,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A.P.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Epidemiological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Stud-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Brazilian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elderly.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Revista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Saude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Publica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41:598–605,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8920" marR="5080" indent="-236854">
              <a:lnSpc>
                <a:spcPts val="14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Bazron,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Scallet,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Impact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Appropriate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Access  To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Managed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Care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Environment.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Draft.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Falls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Church,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355"/>
              </a:lnSpc>
            </a:pP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VA: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Lewin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9395" marR="196850" indent="-227329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Beach,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M.C.,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Gary,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Price,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Robinson,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Gozu, A.,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Palacio,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Smarth,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Jenckes,  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Feuerstein,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Bass, E.B.,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Powe,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N.R.,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Cooper,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quality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minorities: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systematic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BMC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6:104,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5"/>
              </a:lnSpc>
              <a:spcBef>
                <a:spcPts val="5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Beals,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Manson,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Shore,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J.H.,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Friedman,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Ashcraft,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Fairbank,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Schlenger,</a:t>
            </a:r>
            <a:endParaRPr sz="1200">
              <a:latin typeface="Times New Roman"/>
              <a:cs typeface="Times New Roman"/>
            </a:endParaRPr>
          </a:p>
          <a:p>
            <a:pPr marL="241300" marR="208915" indent="7620">
              <a:lnSpc>
                <a:spcPts val="1400"/>
              </a:lnSpc>
              <a:spcBef>
                <a:spcPts val="6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posttraumatic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Vietnam vet-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erans: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Traumatic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Stress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15(2):89–97,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9395" marR="146685" indent="-227329" algn="just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Beals,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Manson,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Whitesell,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Spicer,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P.,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Novins,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D.K.,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Mitchell,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C.M.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DSM-IV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-seeking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popu-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lations.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Archives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62(1):99–108,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760" marR="93980" indent="-226695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Beals, J.,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Novins,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D.K.,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Spicer,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Whitesell,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N.R.,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Mitchell,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Manson,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 populations.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ric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57(4):512–520,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70270" cy="8221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5585" marR="142875" indent="-223520">
              <a:lnSpc>
                <a:spcPct val="973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Beals,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Spicer,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P.,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Mitchell,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Novins,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D.K.,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Manson,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Protective Factors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Team: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Crow,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C.K.,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Buchwald,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Chambers,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Christensen,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Dillard,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DuBray,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Es-  pinoza,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Fleming,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Frederick,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A.W.,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Gurley,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Jervis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L.L.,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Jim,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 Kaufman,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C.E.,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Keane,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Klein,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S.A.,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McNulty,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M.C.,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Middlebrook,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D.L.,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Moore,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endParaRPr sz="1200">
              <a:latin typeface="Times New Roman"/>
              <a:cs typeface="Times New Roman"/>
            </a:endParaRPr>
          </a:p>
          <a:p>
            <a:pPr marL="246379">
              <a:lnSpc>
                <a:spcPts val="1375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Nez,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T.D.,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I.M.,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Orton,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H.D.,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Randall,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Sam,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Shore,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J.H.,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Simpson,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S.G.,</a:t>
            </a:r>
            <a:endParaRPr sz="1200">
              <a:latin typeface="Times New Roman"/>
              <a:cs typeface="Times New Roman"/>
            </a:endParaRPr>
          </a:p>
          <a:p>
            <a:pPr marL="235585" marR="40005" indent="5080">
              <a:lnSpc>
                <a:spcPct val="97100"/>
              </a:lnSpc>
              <a:spcBef>
                <a:spcPts val="2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Yazzie,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reser-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93(10):1683–1685,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8125" marR="5080" indent="-22606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Perry,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Bedell,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marriage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therapists: 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Marital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27(1):43–54,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29870" marR="71120" indent="-217804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Beauvais,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Wayman,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J.C.,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Jumper-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Thurman,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Plested,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Helm, H.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Inhalant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-Latino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adolescents.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28(1):171–187,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9395" marR="123189" indent="-227329">
              <a:lnSpc>
                <a:spcPts val="1400"/>
              </a:lnSpc>
              <a:spcBef>
                <a:spcPts val="6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A.T.,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R.A.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BAI,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Inventory Manual.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Antonio,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TX: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Psycho-  logical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Corporation,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47650" marR="242570" indent="-235585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A.T.,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Brown,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G.K.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Inventory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-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II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Antonio,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TX: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Corporation,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12700" marR="80010">
              <a:lnSpc>
                <a:spcPts val="1989"/>
              </a:lnSpc>
              <a:spcBef>
                <a:spcPts val="13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Becker, H.S.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Becoming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marihuana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user.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Sociology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59(3):235,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1953.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Bedregal,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L.E.,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Sobell,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Sobell,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M.B.,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Simco,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Psychometric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Span-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25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DAST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-10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RAGS.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31:309–319,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2570" marR="50165" indent="-230504" algn="just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Bell-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Tolliver,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Burgess,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Brock,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therapists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Mari-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35(3):293–307,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1300" marR="240665" indent="-228600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Bennett,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Cook,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P.W.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Sargent,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C.F.,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T.M.,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Anthropology: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Contemporary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Theory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Metho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Revised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235–251).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Portsmouth,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NH: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Greenwood Publishing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12700" marR="113664">
              <a:lnSpc>
                <a:spcPct val="138300"/>
              </a:lnSpc>
              <a:spcBef>
                <a:spcPts val="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Benuto,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L.T.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Hispanics.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Springer,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Berger,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 K., Zane,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Hwang,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-C.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Therapist ethnicity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orientation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</a:t>
            </a:r>
            <a:endParaRPr sz="1200">
              <a:latin typeface="Times New Roman"/>
              <a:cs typeface="Times New Roman"/>
            </a:endParaRPr>
          </a:p>
          <a:p>
            <a:pPr marL="241300" marR="89535">
              <a:lnSpc>
                <a:spcPts val="1400"/>
              </a:lnSpc>
              <a:spcBef>
                <a:spcPts val="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Journal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5(1):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53–65,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2014.</a:t>
            </a:r>
            <a:endParaRPr sz="1200">
              <a:latin typeface="Times New Roman"/>
              <a:cs typeface="Times New Roman"/>
            </a:endParaRPr>
          </a:p>
          <a:p>
            <a:pPr marL="245110" marR="121920" indent="-233045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Bergmark,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K.H.,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Kuendig,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Pleasures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cross-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7(2):131–153,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3840" marR="25400" indent="-231775">
              <a:lnSpc>
                <a:spcPts val="1390"/>
              </a:lnSpc>
              <a:spcBef>
                <a:spcPts val="6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Berlin,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Fowkes,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W.C.,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Jr.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teaching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Applica-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Western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139(6):934–938,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1983.</a:t>
            </a:r>
            <a:endParaRPr sz="1200">
              <a:latin typeface="Times New Roman"/>
              <a:cs typeface="Times New Roman"/>
            </a:endParaRPr>
          </a:p>
          <a:p>
            <a:pPr marL="243840" marR="36830" indent="-231775">
              <a:lnSpc>
                <a:spcPts val="14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Bernal,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Domenech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Rodriguez,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M.M.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Adaptations: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Tools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Evidence-Based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Prac-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tice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Populations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D.C: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772400" cy="10058400"/>
            <a:chOff x="0" y="0"/>
            <a:chExt cx="7772400" cy="1005840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7772400" cy="100584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720851"/>
              <a:ext cx="7772400" cy="2615565"/>
            </a:xfrm>
            <a:custGeom>
              <a:avLst/>
              <a:gdLst/>
              <a:ahLst/>
              <a:cxnLst/>
              <a:rect l="l" t="t" r="r" b="b"/>
              <a:pathLst>
                <a:path w="7772400" h="2615565">
                  <a:moveTo>
                    <a:pt x="20320" y="5562"/>
                  </a:moveTo>
                  <a:lnTo>
                    <a:pt x="14732" y="0"/>
                  </a:lnTo>
                  <a:lnTo>
                    <a:pt x="635" y="0"/>
                  </a:lnTo>
                  <a:lnTo>
                    <a:pt x="0" y="622"/>
                  </a:lnTo>
                  <a:lnTo>
                    <a:pt x="0" y="24638"/>
                  </a:lnTo>
                  <a:lnTo>
                    <a:pt x="635" y="25260"/>
                  </a:lnTo>
                  <a:lnTo>
                    <a:pt x="14732" y="25260"/>
                  </a:lnTo>
                  <a:lnTo>
                    <a:pt x="20320" y="19672"/>
                  </a:lnTo>
                  <a:lnTo>
                    <a:pt x="20320" y="5562"/>
                  </a:lnTo>
                  <a:close/>
                </a:path>
                <a:path w="7772400" h="2615565">
                  <a:moveTo>
                    <a:pt x="55105" y="2595346"/>
                  </a:moveTo>
                  <a:lnTo>
                    <a:pt x="49390" y="2589784"/>
                  </a:lnTo>
                  <a:lnTo>
                    <a:pt x="35420" y="2589784"/>
                  </a:lnTo>
                  <a:lnTo>
                    <a:pt x="29705" y="2595346"/>
                  </a:lnTo>
                  <a:lnTo>
                    <a:pt x="29705" y="2609456"/>
                  </a:lnTo>
                  <a:lnTo>
                    <a:pt x="35420" y="2615044"/>
                  </a:lnTo>
                  <a:lnTo>
                    <a:pt x="49390" y="2615044"/>
                  </a:lnTo>
                  <a:lnTo>
                    <a:pt x="55105" y="2609456"/>
                  </a:lnTo>
                  <a:lnTo>
                    <a:pt x="55105" y="2595346"/>
                  </a:lnTo>
                  <a:close/>
                </a:path>
                <a:path w="7772400" h="2615565">
                  <a:moveTo>
                    <a:pt x="96520" y="5562"/>
                  </a:moveTo>
                  <a:lnTo>
                    <a:pt x="90932" y="0"/>
                  </a:lnTo>
                  <a:lnTo>
                    <a:pt x="76835" y="0"/>
                  </a:lnTo>
                  <a:lnTo>
                    <a:pt x="71120" y="5562"/>
                  </a:lnTo>
                  <a:lnTo>
                    <a:pt x="71120" y="19672"/>
                  </a:lnTo>
                  <a:lnTo>
                    <a:pt x="76835" y="25260"/>
                  </a:lnTo>
                  <a:lnTo>
                    <a:pt x="90932" y="25260"/>
                  </a:lnTo>
                  <a:lnTo>
                    <a:pt x="96520" y="19672"/>
                  </a:lnTo>
                  <a:lnTo>
                    <a:pt x="96520" y="5562"/>
                  </a:lnTo>
                  <a:close/>
                </a:path>
                <a:path w="7772400" h="2615565">
                  <a:moveTo>
                    <a:pt x="131305" y="2595346"/>
                  </a:moveTo>
                  <a:lnTo>
                    <a:pt x="125717" y="2589784"/>
                  </a:lnTo>
                  <a:lnTo>
                    <a:pt x="111620" y="2589784"/>
                  </a:lnTo>
                  <a:lnTo>
                    <a:pt x="106032" y="2595346"/>
                  </a:lnTo>
                  <a:lnTo>
                    <a:pt x="106032" y="2609456"/>
                  </a:lnTo>
                  <a:lnTo>
                    <a:pt x="111620" y="2615044"/>
                  </a:lnTo>
                  <a:lnTo>
                    <a:pt x="125717" y="2615044"/>
                  </a:lnTo>
                  <a:lnTo>
                    <a:pt x="131305" y="2609456"/>
                  </a:lnTo>
                  <a:lnTo>
                    <a:pt x="131305" y="2595346"/>
                  </a:lnTo>
                  <a:close/>
                </a:path>
                <a:path w="7772400" h="2615565">
                  <a:moveTo>
                    <a:pt x="172847" y="5562"/>
                  </a:moveTo>
                  <a:lnTo>
                    <a:pt x="167005" y="0"/>
                  </a:lnTo>
                  <a:lnTo>
                    <a:pt x="153035" y="0"/>
                  </a:lnTo>
                  <a:lnTo>
                    <a:pt x="147320" y="5562"/>
                  </a:lnTo>
                  <a:lnTo>
                    <a:pt x="147320" y="19672"/>
                  </a:lnTo>
                  <a:lnTo>
                    <a:pt x="153035" y="25260"/>
                  </a:lnTo>
                  <a:lnTo>
                    <a:pt x="167005" y="25260"/>
                  </a:lnTo>
                  <a:lnTo>
                    <a:pt x="172847" y="19672"/>
                  </a:lnTo>
                  <a:lnTo>
                    <a:pt x="172847" y="5562"/>
                  </a:lnTo>
                  <a:close/>
                </a:path>
                <a:path w="7772400" h="2615565">
                  <a:moveTo>
                    <a:pt x="207505" y="2595346"/>
                  </a:moveTo>
                  <a:lnTo>
                    <a:pt x="201917" y="2589784"/>
                  </a:lnTo>
                  <a:lnTo>
                    <a:pt x="187820" y="2589784"/>
                  </a:lnTo>
                  <a:lnTo>
                    <a:pt x="182105" y="2595346"/>
                  </a:lnTo>
                  <a:lnTo>
                    <a:pt x="182105" y="2609456"/>
                  </a:lnTo>
                  <a:lnTo>
                    <a:pt x="187820" y="2615044"/>
                  </a:lnTo>
                  <a:lnTo>
                    <a:pt x="201917" y="2615044"/>
                  </a:lnTo>
                  <a:lnTo>
                    <a:pt x="207505" y="2609456"/>
                  </a:lnTo>
                  <a:lnTo>
                    <a:pt x="207505" y="2595346"/>
                  </a:lnTo>
                  <a:close/>
                </a:path>
                <a:path w="7772400" h="2615565">
                  <a:moveTo>
                    <a:pt x="248920" y="5562"/>
                  </a:moveTo>
                  <a:lnTo>
                    <a:pt x="243332" y="0"/>
                  </a:lnTo>
                  <a:lnTo>
                    <a:pt x="229235" y="0"/>
                  </a:lnTo>
                  <a:lnTo>
                    <a:pt x="223647" y="5562"/>
                  </a:lnTo>
                  <a:lnTo>
                    <a:pt x="223647" y="19672"/>
                  </a:lnTo>
                  <a:lnTo>
                    <a:pt x="229235" y="25260"/>
                  </a:lnTo>
                  <a:lnTo>
                    <a:pt x="243332" y="25260"/>
                  </a:lnTo>
                  <a:lnTo>
                    <a:pt x="248920" y="19672"/>
                  </a:lnTo>
                  <a:lnTo>
                    <a:pt x="248920" y="5562"/>
                  </a:lnTo>
                  <a:close/>
                </a:path>
                <a:path w="7772400" h="2615565">
                  <a:moveTo>
                    <a:pt x="283705" y="2595346"/>
                  </a:moveTo>
                  <a:lnTo>
                    <a:pt x="278117" y="2589784"/>
                  </a:lnTo>
                  <a:lnTo>
                    <a:pt x="264020" y="2589784"/>
                  </a:lnTo>
                  <a:lnTo>
                    <a:pt x="258305" y="2595346"/>
                  </a:lnTo>
                  <a:lnTo>
                    <a:pt x="258305" y="2609456"/>
                  </a:lnTo>
                  <a:lnTo>
                    <a:pt x="264020" y="2615044"/>
                  </a:lnTo>
                  <a:lnTo>
                    <a:pt x="278117" y="2615044"/>
                  </a:lnTo>
                  <a:lnTo>
                    <a:pt x="283705" y="2609456"/>
                  </a:lnTo>
                  <a:lnTo>
                    <a:pt x="283705" y="2595346"/>
                  </a:lnTo>
                  <a:close/>
                </a:path>
                <a:path w="7772400" h="2615565">
                  <a:moveTo>
                    <a:pt x="325120" y="5562"/>
                  </a:moveTo>
                  <a:lnTo>
                    <a:pt x="319532" y="0"/>
                  </a:lnTo>
                  <a:lnTo>
                    <a:pt x="305435" y="0"/>
                  </a:lnTo>
                  <a:lnTo>
                    <a:pt x="299720" y="5562"/>
                  </a:lnTo>
                  <a:lnTo>
                    <a:pt x="299720" y="19672"/>
                  </a:lnTo>
                  <a:lnTo>
                    <a:pt x="305435" y="25260"/>
                  </a:lnTo>
                  <a:lnTo>
                    <a:pt x="319532" y="25260"/>
                  </a:lnTo>
                  <a:lnTo>
                    <a:pt x="325120" y="19672"/>
                  </a:lnTo>
                  <a:lnTo>
                    <a:pt x="325120" y="5562"/>
                  </a:lnTo>
                  <a:close/>
                </a:path>
                <a:path w="7772400" h="2615565">
                  <a:moveTo>
                    <a:pt x="360032" y="2595346"/>
                  </a:moveTo>
                  <a:lnTo>
                    <a:pt x="354190" y="2589784"/>
                  </a:lnTo>
                  <a:lnTo>
                    <a:pt x="340220" y="2589784"/>
                  </a:lnTo>
                  <a:lnTo>
                    <a:pt x="334505" y="2595346"/>
                  </a:lnTo>
                  <a:lnTo>
                    <a:pt x="334505" y="2609456"/>
                  </a:lnTo>
                  <a:lnTo>
                    <a:pt x="340220" y="2615044"/>
                  </a:lnTo>
                  <a:lnTo>
                    <a:pt x="354190" y="2615044"/>
                  </a:lnTo>
                  <a:lnTo>
                    <a:pt x="360032" y="2609456"/>
                  </a:lnTo>
                  <a:lnTo>
                    <a:pt x="360032" y="2595346"/>
                  </a:lnTo>
                  <a:close/>
                </a:path>
                <a:path w="7772400" h="2615565">
                  <a:moveTo>
                    <a:pt x="401320" y="5562"/>
                  </a:moveTo>
                  <a:lnTo>
                    <a:pt x="395732" y="0"/>
                  </a:lnTo>
                  <a:lnTo>
                    <a:pt x="381635" y="0"/>
                  </a:lnTo>
                  <a:lnTo>
                    <a:pt x="375920" y="5562"/>
                  </a:lnTo>
                  <a:lnTo>
                    <a:pt x="375920" y="19672"/>
                  </a:lnTo>
                  <a:lnTo>
                    <a:pt x="381635" y="25260"/>
                  </a:lnTo>
                  <a:lnTo>
                    <a:pt x="395732" y="25260"/>
                  </a:lnTo>
                  <a:lnTo>
                    <a:pt x="401320" y="19672"/>
                  </a:lnTo>
                  <a:lnTo>
                    <a:pt x="401320" y="5562"/>
                  </a:lnTo>
                  <a:close/>
                </a:path>
                <a:path w="7772400" h="2615565">
                  <a:moveTo>
                    <a:pt x="436105" y="2595346"/>
                  </a:moveTo>
                  <a:lnTo>
                    <a:pt x="430517" y="2589784"/>
                  </a:lnTo>
                  <a:lnTo>
                    <a:pt x="416420" y="2589784"/>
                  </a:lnTo>
                  <a:lnTo>
                    <a:pt x="410832" y="2595346"/>
                  </a:lnTo>
                  <a:lnTo>
                    <a:pt x="410832" y="2609456"/>
                  </a:lnTo>
                  <a:lnTo>
                    <a:pt x="416420" y="2615044"/>
                  </a:lnTo>
                  <a:lnTo>
                    <a:pt x="430517" y="2615044"/>
                  </a:lnTo>
                  <a:lnTo>
                    <a:pt x="436105" y="2609456"/>
                  </a:lnTo>
                  <a:lnTo>
                    <a:pt x="436105" y="2595346"/>
                  </a:lnTo>
                  <a:close/>
                </a:path>
                <a:path w="7772400" h="2615565">
                  <a:moveTo>
                    <a:pt x="477520" y="5562"/>
                  </a:moveTo>
                  <a:lnTo>
                    <a:pt x="471805" y="0"/>
                  </a:lnTo>
                  <a:lnTo>
                    <a:pt x="457835" y="0"/>
                  </a:lnTo>
                  <a:lnTo>
                    <a:pt x="452120" y="5562"/>
                  </a:lnTo>
                  <a:lnTo>
                    <a:pt x="452120" y="19672"/>
                  </a:lnTo>
                  <a:lnTo>
                    <a:pt x="457835" y="25260"/>
                  </a:lnTo>
                  <a:lnTo>
                    <a:pt x="471805" y="25260"/>
                  </a:lnTo>
                  <a:lnTo>
                    <a:pt x="477520" y="19672"/>
                  </a:lnTo>
                  <a:lnTo>
                    <a:pt x="477520" y="5562"/>
                  </a:lnTo>
                  <a:close/>
                </a:path>
                <a:path w="7772400" h="2615565">
                  <a:moveTo>
                    <a:pt x="512305" y="2595346"/>
                  </a:moveTo>
                  <a:lnTo>
                    <a:pt x="506717" y="2589784"/>
                  </a:lnTo>
                  <a:lnTo>
                    <a:pt x="492620" y="2589784"/>
                  </a:lnTo>
                  <a:lnTo>
                    <a:pt x="486905" y="2595346"/>
                  </a:lnTo>
                  <a:lnTo>
                    <a:pt x="486905" y="2609456"/>
                  </a:lnTo>
                  <a:lnTo>
                    <a:pt x="492620" y="2615044"/>
                  </a:lnTo>
                  <a:lnTo>
                    <a:pt x="506717" y="2615044"/>
                  </a:lnTo>
                  <a:lnTo>
                    <a:pt x="512305" y="2609456"/>
                  </a:lnTo>
                  <a:lnTo>
                    <a:pt x="512305" y="2595346"/>
                  </a:lnTo>
                  <a:close/>
                </a:path>
                <a:path w="7772400" h="2615565">
                  <a:moveTo>
                    <a:pt x="553720" y="5562"/>
                  </a:moveTo>
                  <a:lnTo>
                    <a:pt x="548132" y="0"/>
                  </a:lnTo>
                  <a:lnTo>
                    <a:pt x="534035" y="0"/>
                  </a:lnTo>
                  <a:lnTo>
                    <a:pt x="528320" y="5562"/>
                  </a:lnTo>
                  <a:lnTo>
                    <a:pt x="528320" y="19672"/>
                  </a:lnTo>
                  <a:lnTo>
                    <a:pt x="534035" y="25260"/>
                  </a:lnTo>
                  <a:lnTo>
                    <a:pt x="548132" y="25260"/>
                  </a:lnTo>
                  <a:lnTo>
                    <a:pt x="553720" y="19672"/>
                  </a:lnTo>
                  <a:lnTo>
                    <a:pt x="553720" y="5562"/>
                  </a:lnTo>
                  <a:close/>
                </a:path>
                <a:path w="7772400" h="2615565">
                  <a:moveTo>
                    <a:pt x="588505" y="2595346"/>
                  </a:moveTo>
                  <a:lnTo>
                    <a:pt x="582917" y="2589784"/>
                  </a:lnTo>
                  <a:lnTo>
                    <a:pt x="568820" y="2589784"/>
                  </a:lnTo>
                  <a:lnTo>
                    <a:pt x="563105" y="2595346"/>
                  </a:lnTo>
                  <a:lnTo>
                    <a:pt x="563105" y="2609456"/>
                  </a:lnTo>
                  <a:lnTo>
                    <a:pt x="568820" y="2615044"/>
                  </a:lnTo>
                  <a:lnTo>
                    <a:pt x="582917" y="2615044"/>
                  </a:lnTo>
                  <a:lnTo>
                    <a:pt x="588505" y="2609456"/>
                  </a:lnTo>
                  <a:lnTo>
                    <a:pt x="588505" y="2595346"/>
                  </a:lnTo>
                  <a:close/>
                </a:path>
                <a:path w="7772400" h="2615565">
                  <a:moveTo>
                    <a:pt x="629920" y="5562"/>
                  </a:moveTo>
                  <a:lnTo>
                    <a:pt x="624332" y="0"/>
                  </a:lnTo>
                  <a:lnTo>
                    <a:pt x="610235" y="0"/>
                  </a:lnTo>
                  <a:lnTo>
                    <a:pt x="604520" y="5562"/>
                  </a:lnTo>
                  <a:lnTo>
                    <a:pt x="604520" y="19672"/>
                  </a:lnTo>
                  <a:lnTo>
                    <a:pt x="610235" y="25260"/>
                  </a:lnTo>
                  <a:lnTo>
                    <a:pt x="624332" y="25260"/>
                  </a:lnTo>
                  <a:lnTo>
                    <a:pt x="629920" y="19672"/>
                  </a:lnTo>
                  <a:lnTo>
                    <a:pt x="629920" y="5562"/>
                  </a:lnTo>
                  <a:close/>
                </a:path>
                <a:path w="7772400" h="2615565">
                  <a:moveTo>
                    <a:pt x="664705" y="2595346"/>
                  </a:moveTo>
                  <a:lnTo>
                    <a:pt x="658990" y="2589784"/>
                  </a:lnTo>
                  <a:lnTo>
                    <a:pt x="645020" y="2589784"/>
                  </a:lnTo>
                  <a:lnTo>
                    <a:pt x="639305" y="2595346"/>
                  </a:lnTo>
                  <a:lnTo>
                    <a:pt x="639305" y="2609456"/>
                  </a:lnTo>
                  <a:lnTo>
                    <a:pt x="645020" y="2615044"/>
                  </a:lnTo>
                  <a:lnTo>
                    <a:pt x="658990" y="2615044"/>
                  </a:lnTo>
                  <a:lnTo>
                    <a:pt x="664705" y="2609456"/>
                  </a:lnTo>
                  <a:lnTo>
                    <a:pt x="664705" y="2595346"/>
                  </a:lnTo>
                  <a:close/>
                </a:path>
                <a:path w="7772400" h="2615565">
                  <a:moveTo>
                    <a:pt x="706120" y="5562"/>
                  </a:moveTo>
                  <a:lnTo>
                    <a:pt x="700405" y="0"/>
                  </a:lnTo>
                  <a:lnTo>
                    <a:pt x="686435" y="0"/>
                  </a:lnTo>
                  <a:lnTo>
                    <a:pt x="680720" y="5562"/>
                  </a:lnTo>
                  <a:lnTo>
                    <a:pt x="680720" y="19672"/>
                  </a:lnTo>
                  <a:lnTo>
                    <a:pt x="686435" y="25260"/>
                  </a:lnTo>
                  <a:lnTo>
                    <a:pt x="700405" y="25260"/>
                  </a:lnTo>
                  <a:lnTo>
                    <a:pt x="706120" y="19672"/>
                  </a:lnTo>
                  <a:lnTo>
                    <a:pt x="706120" y="5562"/>
                  </a:lnTo>
                  <a:close/>
                </a:path>
                <a:path w="7772400" h="2615565">
                  <a:moveTo>
                    <a:pt x="740905" y="2595346"/>
                  </a:moveTo>
                  <a:lnTo>
                    <a:pt x="735317" y="2589784"/>
                  </a:lnTo>
                  <a:lnTo>
                    <a:pt x="721220" y="2589784"/>
                  </a:lnTo>
                  <a:lnTo>
                    <a:pt x="715505" y="2595346"/>
                  </a:lnTo>
                  <a:lnTo>
                    <a:pt x="715505" y="2609456"/>
                  </a:lnTo>
                  <a:lnTo>
                    <a:pt x="721220" y="2615044"/>
                  </a:lnTo>
                  <a:lnTo>
                    <a:pt x="735317" y="2615044"/>
                  </a:lnTo>
                  <a:lnTo>
                    <a:pt x="740905" y="2609456"/>
                  </a:lnTo>
                  <a:lnTo>
                    <a:pt x="740905" y="2595346"/>
                  </a:lnTo>
                  <a:close/>
                </a:path>
                <a:path w="7772400" h="2615565">
                  <a:moveTo>
                    <a:pt x="782320" y="5562"/>
                  </a:moveTo>
                  <a:lnTo>
                    <a:pt x="776732" y="0"/>
                  </a:lnTo>
                  <a:lnTo>
                    <a:pt x="762635" y="0"/>
                  </a:lnTo>
                  <a:lnTo>
                    <a:pt x="756920" y="5562"/>
                  </a:lnTo>
                  <a:lnTo>
                    <a:pt x="756920" y="19672"/>
                  </a:lnTo>
                  <a:lnTo>
                    <a:pt x="762635" y="25260"/>
                  </a:lnTo>
                  <a:lnTo>
                    <a:pt x="776732" y="25260"/>
                  </a:lnTo>
                  <a:lnTo>
                    <a:pt x="782320" y="19672"/>
                  </a:lnTo>
                  <a:lnTo>
                    <a:pt x="782320" y="5562"/>
                  </a:lnTo>
                  <a:close/>
                </a:path>
                <a:path w="7772400" h="2615565">
                  <a:moveTo>
                    <a:pt x="817105" y="2595346"/>
                  </a:moveTo>
                  <a:lnTo>
                    <a:pt x="811517" y="2589784"/>
                  </a:lnTo>
                  <a:lnTo>
                    <a:pt x="797420" y="2589784"/>
                  </a:lnTo>
                  <a:lnTo>
                    <a:pt x="791705" y="2595346"/>
                  </a:lnTo>
                  <a:lnTo>
                    <a:pt x="791705" y="2609456"/>
                  </a:lnTo>
                  <a:lnTo>
                    <a:pt x="797420" y="2615044"/>
                  </a:lnTo>
                  <a:lnTo>
                    <a:pt x="811517" y="2615044"/>
                  </a:lnTo>
                  <a:lnTo>
                    <a:pt x="817105" y="2609456"/>
                  </a:lnTo>
                  <a:lnTo>
                    <a:pt x="817105" y="2595346"/>
                  </a:lnTo>
                  <a:close/>
                </a:path>
                <a:path w="7772400" h="2615565">
                  <a:moveTo>
                    <a:pt x="858520" y="5562"/>
                  </a:moveTo>
                  <a:lnTo>
                    <a:pt x="852932" y="0"/>
                  </a:lnTo>
                  <a:lnTo>
                    <a:pt x="838835" y="0"/>
                  </a:lnTo>
                  <a:lnTo>
                    <a:pt x="833120" y="5562"/>
                  </a:lnTo>
                  <a:lnTo>
                    <a:pt x="833120" y="19672"/>
                  </a:lnTo>
                  <a:lnTo>
                    <a:pt x="838835" y="25260"/>
                  </a:lnTo>
                  <a:lnTo>
                    <a:pt x="852932" y="25260"/>
                  </a:lnTo>
                  <a:lnTo>
                    <a:pt x="858520" y="19672"/>
                  </a:lnTo>
                  <a:lnTo>
                    <a:pt x="858520" y="5562"/>
                  </a:lnTo>
                  <a:close/>
                </a:path>
                <a:path w="7772400" h="2615565">
                  <a:moveTo>
                    <a:pt x="893305" y="2595346"/>
                  </a:moveTo>
                  <a:lnTo>
                    <a:pt x="887590" y="2589784"/>
                  </a:lnTo>
                  <a:lnTo>
                    <a:pt x="873620" y="2589784"/>
                  </a:lnTo>
                  <a:lnTo>
                    <a:pt x="867905" y="2595346"/>
                  </a:lnTo>
                  <a:lnTo>
                    <a:pt x="867905" y="2609456"/>
                  </a:lnTo>
                  <a:lnTo>
                    <a:pt x="873620" y="2615044"/>
                  </a:lnTo>
                  <a:lnTo>
                    <a:pt x="887590" y="2615044"/>
                  </a:lnTo>
                  <a:lnTo>
                    <a:pt x="893305" y="2609456"/>
                  </a:lnTo>
                  <a:lnTo>
                    <a:pt x="893305" y="2595346"/>
                  </a:lnTo>
                  <a:close/>
                </a:path>
                <a:path w="7772400" h="2615565">
                  <a:moveTo>
                    <a:pt x="934720" y="5562"/>
                  </a:moveTo>
                  <a:lnTo>
                    <a:pt x="929005" y="0"/>
                  </a:lnTo>
                  <a:lnTo>
                    <a:pt x="915035" y="0"/>
                  </a:lnTo>
                  <a:lnTo>
                    <a:pt x="909320" y="5562"/>
                  </a:lnTo>
                  <a:lnTo>
                    <a:pt x="909320" y="19672"/>
                  </a:lnTo>
                  <a:lnTo>
                    <a:pt x="915035" y="25260"/>
                  </a:lnTo>
                  <a:lnTo>
                    <a:pt x="929005" y="25260"/>
                  </a:lnTo>
                  <a:lnTo>
                    <a:pt x="934720" y="19672"/>
                  </a:lnTo>
                  <a:lnTo>
                    <a:pt x="934720" y="5562"/>
                  </a:lnTo>
                  <a:close/>
                </a:path>
                <a:path w="7772400" h="2615565">
                  <a:moveTo>
                    <a:pt x="969505" y="2595346"/>
                  </a:moveTo>
                  <a:lnTo>
                    <a:pt x="963917" y="2589784"/>
                  </a:lnTo>
                  <a:lnTo>
                    <a:pt x="949820" y="2589784"/>
                  </a:lnTo>
                  <a:lnTo>
                    <a:pt x="944105" y="2595346"/>
                  </a:lnTo>
                  <a:lnTo>
                    <a:pt x="944105" y="2609456"/>
                  </a:lnTo>
                  <a:lnTo>
                    <a:pt x="949820" y="2615044"/>
                  </a:lnTo>
                  <a:lnTo>
                    <a:pt x="963917" y="2615044"/>
                  </a:lnTo>
                  <a:lnTo>
                    <a:pt x="969505" y="2609456"/>
                  </a:lnTo>
                  <a:lnTo>
                    <a:pt x="969505" y="2595346"/>
                  </a:lnTo>
                  <a:close/>
                </a:path>
                <a:path w="7772400" h="2615565">
                  <a:moveTo>
                    <a:pt x="1010920" y="5562"/>
                  </a:moveTo>
                  <a:lnTo>
                    <a:pt x="1005205" y="0"/>
                  </a:lnTo>
                  <a:lnTo>
                    <a:pt x="991235" y="0"/>
                  </a:lnTo>
                  <a:lnTo>
                    <a:pt x="985520" y="5562"/>
                  </a:lnTo>
                  <a:lnTo>
                    <a:pt x="985520" y="19672"/>
                  </a:lnTo>
                  <a:lnTo>
                    <a:pt x="991235" y="25260"/>
                  </a:lnTo>
                  <a:lnTo>
                    <a:pt x="1005205" y="25260"/>
                  </a:lnTo>
                  <a:lnTo>
                    <a:pt x="1010920" y="19672"/>
                  </a:lnTo>
                  <a:lnTo>
                    <a:pt x="1010920" y="5562"/>
                  </a:lnTo>
                  <a:close/>
                </a:path>
                <a:path w="7772400" h="2615565">
                  <a:moveTo>
                    <a:pt x="1045705" y="2595346"/>
                  </a:moveTo>
                  <a:lnTo>
                    <a:pt x="1040117" y="2589784"/>
                  </a:lnTo>
                  <a:lnTo>
                    <a:pt x="1026020" y="2589784"/>
                  </a:lnTo>
                  <a:lnTo>
                    <a:pt x="1020305" y="2595346"/>
                  </a:lnTo>
                  <a:lnTo>
                    <a:pt x="1020305" y="2609456"/>
                  </a:lnTo>
                  <a:lnTo>
                    <a:pt x="1026020" y="2615044"/>
                  </a:lnTo>
                  <a:lnTo>
                    <a:pt x="1040117" y="2615044"/>
                  </a:lnTo>
                  <a:lnTo>
                    <a:pt x="1045705" y="2609456"/>
                  </a:lnTo>
                  <a:lnTo>
                    <a:pt x="1045705" y="2595346"/>
                  </a:lnTo>
                  <a:close/>
                </a:path>
                <a:path w="7772400" h="2615565">
                  <a:moveTo>
                    <a:pt x="1087120" y="5562"/>
                  </a:moveTo>
                  <a:lnTo>
                    <a:pt x="1081532" y="0"/>
                  </a:lnTo>
                  <a:lnTo>
                    <a:pt x="1067435" y="0"/>
                  </a:lnTo>
                  <a:lnTo>
                    <a:pt x="1061720" y="5562"/>
                  </a:lnTo>
                  <a:lnTo>
                    <a:pt x="1061720" y="19672"/>
                  </a:lnTo>
                  <a:lnTo>
                    <a:pt x="1067435" y="25260"/>
                  </a:lnTo>
                  <a:lnTo>
                    <a:pt x="1081532" y="25260"/>
                  </a:lnTo>
                  <a:lnTo>
                    <a:pt x="1087120" y="19672"/>
                  </a:lnTo>
                  <a:lnTo>
                    <a:pt x="1087120" y="5562"/>
                  </a:lnTo>
                  <a:close/>
                </a:path>
                <a:path w="7772400" h="2615565">
                  <a:moveTo>
                    <a:pt x="1121905" y="2595346"/>
                  </a:moveTo>
                  <a:lnTo>
                    <a:pt x="1116190" y="2589784"/>
                  </a:lnTo>
                  <a:lnTo>
                    <a:pt x="1102220" y="2589784"/>
                  </a:lnTo>
                  <a:lnTo>
                    <a:pt x="1096505" y="2595346"/>
                  </a:lnTo>
                  <a:lnTo>
                    <a:pt x="1096505" y="2609456"/>
                  </a:lnTo>
                  <a:lnTo>
                    <a:pt x="1102220" y="2615044"/>
                  </a:lnTo>
                  <a:lnTo>
                    <a:pt x="1116190" y="2615044"/>
                  </a:lnTo>
                  <a:lnTo>
                    <a:pt x="1121905" y="2609456"/>
                  </a:lnTo>
                  <a:lnTo>
                    <a:pt x="1121905" y="2595346"/>
                  </a:lnTo>
                  <a:close/>
                </a:path>
                <a:path w="7772400" h="2615565">
                  <a:moveTo>
                    <a:pt x="1163320" y="5562"/>
                  </a:moveTo>
                  <a:lnTo>
                    <a:pt x="1157732" y="0"/>
                  </a:lnTo>
                  <a:lnTo>
                    <a:pt x="1143635" y="0"/>
                  </a:lnTo>
                  <a:lnTo>
                    <a:pt x="1137920" y="5562"/>
                  </a:lnTo>
                  <a:lnTo>
                    <a:pt x="1137920" y="19672"/>
                  </a:lnTo>
                  <a:lnTo>
                    <a:pt x="1143635" y="25260"/>
                  </a:lnTo>
                  <a:lnTo>
                    <a:pt x="1157732" y="25260"/>
                  </a:lnTo>
                  <a:lnTo>
                    <a:pt x="1163320" y="19672"/>
                  </a:lnTo>
                  <a:lnTo>
                    <a:pt x="1163320" y="5562"/>
                  </a:lnTo>
                  <a:close/>
                </a:path>
                <a:path w="7772400" h="2615565">
                  <a:moveTo>
                    <a:pt x="1198105" y="2595346"/>
                  </a:moveTo>
                  <a:lnTo>
                    <a:pt x="1192390" y="2589784"/>
                  </a:lnTo>
                  <a:lnTo>
                    <a:pt x="1178420" y="2589784"/>
                  </a:lnTo>
                  <a:lnTo>
                    <a:pt x="1172705" y="2595346"/>
                  </a:lnTo>
                  <a:lnTo>
                    <a:pt x="1172705" y="2609456"/>
                  </a:lnTo>
                  <a:lnTo>
                    <a:pt x="1178420" y="2615044"/>
                  </a:lnTo>
                  <a:lnTo>
                    <a:pt x="1192390" y="2615044"/>
                  </a:lnTo>
                  <a:lnTo>
                    <a:pt x="1198105" y="2609456"/>
                  </a:lnTo>
                  <a:lnTo>
                    <a:pt x="1198105" y="2595346"/>
                  </a:lnTo>
                  <a:close/>
                </a:path>
                <a:path w="7772400" h="2615565">
                  <a:moveTo>
                    <a:pt x="1239520" y="5562"/>
                  </a:moveTo>
                  <a:lnTo>
                    <a:pt x="1233805" y="0"/>
                  </a:lnTo>
                  <a:lnTo>
                    <a:pt x="1219835" y="0"/>
                  </a:lnTo>
                  <a:lnTo>
                    <a:pt x="1214120" y="5562"/>
                  </a:lnTo>
                  <a:lnTo>
                    <a:pt x="1214120" y="19672"/>
                  </a:lnTo>
                  <a:lnTo>
                    <a:pt x="1219835" y="25260"/>
                  </a:lnTo>
                  <a:lnTo>
                    <a:pt x="1233805" y="25260"/>
                  </a:lnTo>
                  <a:lnTo>
                    <a:pt x="1239520" y="19672"/>
                  </a:lnTo>
                  <a:lnTo>
                    <a:pt x="1239520" y="5562"/>
                  </a:lnTo>
                  <a:close/>
                </a:path>
                <a:path w="7772400" h="2615565">
                  <a:moveTo>
                    <a:pt x="1274305" y="2595346"/>
                  </a:moveTo>
                  <a:lnTo>
                    <a:pt x="1268717" y="2589784"/>
                  </a:lnTo>
                  <a:lnTo>
                    <a:pt x="1254620" y="2589784"/>
                  </a:lnTo>
                  <a:lnTo>
                    <a:pt x="1248905" y="2595346"/>
                  </a:lnTo>
                  <a:lnTo>
                    <a:pt x="1248905" y="2609456"/>
                  </a:lnTo>
                  <a:lnTo>
                    <a:pt x="1254620" y="2615044"/>
                  </a:lnTo>
                  <a:lnTo>
                    <a:pt x="1268717" y="2615044"/>
                  </a:lnTo>
                  <a:lnTo>
                    <a:pt x="1274305" y="2609456"/>
                  </a:lnTo>
                  <a:lnTo>
                    <a:pt x="1274305" y="2595346"/>
                  </a:lnTo>
                  <a:close/>
                </a:path>
                <a:path w="7772400" h="2615565">
                  <a:moveTo>
                    <a:pt x="1315720" y="5562"/>
                  </a:moveTo>
                  <a:lnTo>
                    <a:pt x="1310005" y="0"/>
                  </a:lnTo>
                  <a:lnTo>
                    <a:pt x="1296035" y="0"/>
                  </a:lnTo>
                  <a:lnTo>
                    <a:pt x="1290320" y="5562"/>
                  </a:lnTo>
                  <a:lnTo>
                    <a:pt x="1290320" y="19672"/>
                  </a:lnTo>
                  <a:lnTo>
                    <a:pt x="1296035" y="25260"/>
                  </a:lnTo>
                  <a:lnTo>
                    <a:pt x="1310005" y="25260"/>
                  </a:lnTo>
                  <a:lnTo>
                    <a:pt x="1315720" y="19672"/>
                  </a:lnTo>
                  <a:lnTo>
                    <a:pt x="1315720" y="5562"/>
                  </a:lnTo>
                  <a:close/>
                </a:path>
                <a:path w="7772400" h="2615565">
                  <a:moveTo>
                    <a:pt x="1350505" y="2595346"/>
                  </a:moveTo>
                  <a:lnTo>
                    <a:pt x="1344917" y="2589784"/>
                  </a:lnTo>
                  <a:lnTo>
                    <a:pt x="1330820" y="2589784"/>
                  </a:lnTo>
                  <a:lnTo>
                    <a:pt x="1325105" y="2595346"/>
                  </a:lnTo>
                  <a:lnTo>
                    <a:pt x="1325105" y="2609456"/>
                  </a:lnTo>
                  <a:lnTo>
                    <a:pt x="1330820" y="2615044"/>
                  </a:lnTo>
                  <a:lnTo>
                    <a:pt x="1344917" y="2615044"/>
                  </a:lnTo>
                  <a:lnTo>
                    <a:pt x="1350505" y="2609456"/>
                  </a:lnTo>
                  <a:lnTo>
                    <a:pt x="1350505" y="2595346"/>
                  </a:lnTo>
                  <a:close/>
                </a:path>
                <a:path w="7772400" h="2615565">
                  <a:moveTo>
                    <a:pt x="1391920" y="5562"/>
                  </a:moveTo>
                  <a:lnTo>
                    <a:pt x="1386332" y="0"/>
                  </a:lnTo>
                  <a:lnTo>
                    <a:pt x="1372235" y="0"/>
                  </a:lnTo>
                  <a:lnTo>
                    <a:pt x="1366520" y="5562"/>
                  </a:lnTo>
                  <a:lnTo>
                    <a:pt x="1366520" y="19672"/>
                  </a:lnTo>
                  <a:lnTo>
                    <a:pt x="1372235" y="25260"/>
                  </a:lnTo>
                  <a:lnTo>
                    <a:pt x="1386332" y="25260"/>
                  </a:lnTo>
                  <a:lnTo>
                    <a:pt x="1391920" y="19672"/>
                  </a:lnTo>
                  <a:lnTo>
                    <a:pt x="1391920" y="5562"/>
                  </a:lnTo>
                  <a:close/>
                </a:path>
                <a:path w="7772400" h="2615565">
                  <a:moveTo>
                    <a:pt x="1426705" y="2595346"/>
                  </a:moveTo>
                  <a:lnTo>
                    <a:pt x="1420990" y="2589784"/>
                  </a:lnTo>
                  <a:lnTo>
                    <a:pt x="1407020" y="2589784"/>
                  </a:lnTo>
                  <a:lnTo>
                    <a:pt x="1401305" y="2595346"/>
                  </a:lnTo>
                  <a:lnTo>
                    <a:pt x="1401305" y="2609456"/>
                  </a:lnTo>
                  <a:lnTo>
                    <a:pt x="1407020" y="2615044"/>
                  </a:lnTo>
                  <a:lnTo>
                    <a:pt x="1420990" y="2615044"/>
                  </a:lnTo>
                  <a:lnTo>
                    <a:pt x="1426705" y="2609456"/>
                  </a:lnTo>
                  <a:lnTo>
                    <a:pt x="1426705" y="2595346"/>
                  </a:lnTo>
                  <a:close/>
                </a:path>
                <a:path w="7772400" h="2615565">
                  <a:moveTo>
                    <a:pt x="1468120" y="5562"/>
                  </a:moveTo>
                  <a:lnTo>
                    <a:pt x="1462532" y="0"/>
                  </a:lnTo>
                  <a:lnTo>
                    <a:pt x="1448435" y="0"/>
                  </a:lnTo>
                  <a:lnTo>
                    <a:pt x="1442720" y="5562"/>
                  </a:lnTo>
                  <a:lnTo>
                    <a:pt x="1442720" y="19672"/>
                  </a:lnTo>
                  <a:lnTo>
                    <a:pt x="1448435" y="25260"/>
                  </a:lnTo>
                  <a:lnTo>
                    <a:pt x="1462532" y="25260"/>
                  </a:lnTo>
                  <a:lnTo>
                    <a:pt x="1468120" y="19672"/>
                  </a:lnTo>
                  <a:lnTo>
                    <a:pt x="1468120" y="5562"/>
                  </a:lnTo>
                  <a:close/>
                </a:path>
                <a:path w="7772400" h="2615565">
                  <a:moveTo>
                    <a:pt x="1502905" y="2595346"/>
                  </a:moveTo>
                  <a:lnTo>
                    <a:pt x="1497190" y="2589784"/>
                  </a:lnTo>
                  <a:lnTo>
                    <a:pt x="1483220" y="2589784"/>
                  </a:lnTo>
                  <a:lnTo>
                    <a:pt x="1477505" y="2595346"/>
                  </a:lnTo>
                  <a:lnTo>
                    <a:pt x="1477505" y="2609456"/>
                  </a:lnTo>
                  <a:lnTo>
                    <a:pt x="1483220" y="2615044"/>
                  </a:lnTo>
                  <a:lnTo>
                    <a:pt x="1497190" y="2615044"/>
                  </a:lnTo>
                  <a:lnTo>
                    <a:pt x="1502905" y="2609456"/>
                  </a:lnTo>
                  <a:lnTo>
                    <a:pt x="1502905" y="2595346"/>
                  </a:lnTo>
                  <a:close/>
                </a:path>
                <a:path w="7772400" h="2615565">
                  <a:moveTo>
                    <a:pt x="1544320" y="5562"/>
                  </a:moveTo>
                  <a:lnTo>
                    <a:pt x="1538605" y="0"/>
                  </a:lnTo>
                  <a:lnTo>
                    <a:pt x="1524635" y="0"/>
                  </a:lnTo>
                  <a:lnTo>
                    <a:pt x="1518920" y="5562"/>
                  </a:lnTo>
                  <a:lnTo>
                    <a:pt x="1518920" y="19672"/>
                  </a:lnTo>
                  <a:lnTo>
                    <a:pt x="1524635" y="25260"/>
                  </a:lnTo>
                  <a:lnTo>
                    <a:pt x="1538605" y="25260"/>
                  </a:lnTo>
                  <a:lnTo>
                    <a:pt x="1544320" y="19672"/>
                  </a:lnTo>
                  <a:lnTo>
                    <a:pt x="1544320" y="5562"/>
                  </a:lnTo>
                  <a:close/>
                </a:path>
                <a:path w="7772400" h="2615565">
                  <a:moveTo>
                    <a:pt x="1579105" y="2595346"/>
                  </a:moveTo>
                  <a:lnTo>
                    <a:pt x="1573517" y="2589784"/>
                  </a:lnTo>
                  <a:lnTo>
                    <a:pt x="1559420" y="2589784"/>
                  </a:lnTo>
                  <a:lnTo>
                    <a:pt x="1553705" y="2595346"/>
                  </a:lnTo>
                  <a:lnTo>
                    <a:pt x="1553705" y="2609456"/>
                  </a:lnTo>
                  <a:lnTo>
                    <a:pt x="1559420" y="2615044"/>
                  </a:lnTo>
                  <a:lnTo>
                    <a:pt x="1573517" y="2615044"/>
                  </a:lnTo>
                  <a:lnTo>
                    <a:pt x="1579105" y="2609456"/>
                  </a:lnTo>
                  <a:lnTo>
                    <a:pt x="1579105" y="2595346"/>
                  </a:lnTo>
                  <a:close/>
                </a:path>
                <a:path w="7772400" h="2615565">
                  <a:moveTo>
                    <a:pt x="1620520" y="5562"/>
                  </a:moveTo>
                  <a:lnTo>
                    <a:pt x="1614805" y="0"/>
                  </a:lnTo>
                  <a:lnTo>
                    <a:pt x="1600835" y="0"/>
                  </a:lnTo>
                  <a:lnTo>
                    <a:pt x="1595120" y="5562"/>
                  </a:lnTo>
                  <a:lnTo>
                    <a:pt x="1595120" y="19672"/>
                  </a:lnTo>
                  <a:lnTo>
                    <a:pt x="1600835" y="25260"/>
                  </a:lnTo>
                  <a:lnTo>
                    <a:pt x="1614805" y="25260"/>
                  </a:lnTo>
                  <a:lnTo>
                    <a:pt x="1620520" y="19672"/>
                  </a:lnTo>
                  <a:lnTo>
                    <a:pt x="1620520" y="5562"/>
                  </a:lnTo>
                  <a:close/>
                </a:path>
                <a:path w="7772400" h="2615565">
                  <a:moveTo>
                    <a:pt x="1655305" y="2595346"/>
                  </a:moveTo>
                  <a:lnTo>
                    <a:pt x="1649717" y="2589784"/>
                  </a:lnTo>
                  <a:lnTo>
                    <a:pt x="1635620" y="2589784"/>
                  </a:lnTo>
                  <a:lnTo>
                    <a:pt x="1629905" y="2595346"/>
                  </a:lnTo>
                  <a:lnTo>
                    <a:pt x="1629905" y="2609456"/>
                  </a:lnTo>
                  <a:lnTo>
                    <a:pt x="1635620" y="2615044"/>
                  </a:lnTo>
                  <a:lnTo>
                    <a:pt x="1649717" y="2615044"/>
                  </a:lnTo>
                  <a:lnTo>
                    <a:pt x="1655305" y="2609456"/>
                  </a:lnTo>
                  <a:lnTo>
                    <a:pt x="1655305" y="2595346"/>
                  </a:lnTo>
                  <a:close/>
                </a:path>
                <a:path w="7772400" h="2615565">
                  <a:moveTo>
                    <a:pt x="1696720" y="5562"/>
                  </a:moveTo>
                  <a:lnTo>
                    <a:pt x="1691132" y="0"/>
                  </a:lnTo>
                  <a:lnTo>
                    <a:pt x="1677035" y="0"/>
                  </a:lnTo>
                  <a:lnTo>
                    <a:pt x="1671320" y="5562"/>
                  </a:lnTo>
                  <a:lnTo>
                    <a:pt x="1671320" y="19672"/>
                  </a:lnTo>
                  <a:lnTo>
                    <a:pt x="1677035" y="25260"/>
                  </a:lnTo>
                  <a:lnTo>
                    <a:pt x="1691132" y="25260"/>
                  </a:lnTo>
                  <a:lnTo>
                    <a:pt x="1696720" y="19672"/>
                  </a:lnTo>
                  <a:lnTo>
                    <a:pt x="1696720" y="5562"/>
                  </a:lnTo>
                  <a:close/>
                </a:path>
                <a:path w="7772400" h="2615565">
                  <a:moveTo>
                    <a:pt x="1731505" y="2595346"/>
                  </a:moveTo>
                  <a:lnTo>
                    <a:pt x="1725790" y="2589784"/>
                  </a:lnTo>
                  <a:lnTo>
                    <a:pt x="1711820" y="2589784"/>
                  </a:lnTo>
                  <a:lnTo>
                    <a:pt x="1706105" y="2595346"/>
                  </a:lnTo>
                  <a:lnTo>
                    <a:pt x="1706105" y="2609456"/>
                  </a:lnTo>
                  <a:lnTo>
                    <a:pt x="1711820" y="2615044"/>
                  </a:lnTo>
                  <a:lnTo>
                    <a:pt x="1725790" y="2615044"/>
                  </a:lnTo>
                  <a:lnTo>
                    <a:pt x="1731505" y="2609456"/>
                  </a:lnTo>
                  <a:lnTo>
                    <a:pt x="1731505" y="2595346"/>
                  </a:lnTo>
                  <a:close/>
                </a:path>
                <a:path w="7772400" h="2615565">
                  <a:moveTo>
                    <a:pt x="1772920" y="5562"/>
                  </a:moveTo>
                  <a:lnTo>
                    <a:pt x="1767332" y="0"/>
                  </a:lnTo>
                  <a:lnTo>
                    <a:pt x="1753235" y="0"/>
                  </a:lnTo>
                  <a:lnTo>
                    <a:pt x="1747520" y="5562"/>
                  </a:lnTo>
                  <a:lnTo>
                    <a:pt x="1747520" y="19672"/>
                  </a:lnTo>
                  <a:lnTo>
                    <a:pt x="1753235" y="25260"/>
                  </a:lnTo>
                  <a:lnTo>
                    <a:pt x="1767332" y="25260"/>
                  </a:lnTo>
                  <a:lnTo>
                    <a:pt x="1772920" y="19672"/>
                  </a:lnTo>
                  <a:lnTo>
                    <a:pt x="1772920" y="5562"/>
                  </a:lnTo>
                  <a:close/>
                </a:path>
                <a:path w="7772400" h="2615565">
                  <a:moveTo>
                    <a:pt x="1807705" y="2595346"/>
                  </a:moveTo>
                  <a:lnTo>
                    <a:pt x="1801990" y="2589784"/>
                  </a:lnTo>
                  <a:lnTo>
                    <a:pt x="1788020" y="2589784"/>
                  </a:lnTo>
                  <a:lnTo>
                    <a:pt x="1782305" y="2595346"/>
                  </a:lnTo>
                  <a:lnTo>
                    <a:pt x="1782305" y="2609456"/>
                  </a:lnTo>
                  <a:lnTo>
                    <a:pt x="1788020" y="2615044"/>
                  </a:lnTo>
                  <a:lnTo>
                    <a:pt x="1801990" y="2615044"/>
                  </a:lnTo>
                  <a:lnTo>
                    <a:pt x="1807705" y="2609456"/>
                  </a:lnTo>
                  <a:lnTo>
                    <a:pt x="1807705" y="2595346"/>
                  </a:lnTo>
                  <a:close/>
                </a:path>
                <a:path w="7772400" h="2615565">
                  <a:moveTo>
                    <a:pt x="1849120" y="5562"/>
                  </a:moveTo>
                  <a:lnTo>
                    <a:pt x="1843405" y="0"/>
                  </a:lnTo>
                  <a:lnTo>
                    <a:pt x="1829435" y="0"/>
                  </a:lnTo>
                  <a:lnTo>
                    <a:pt x="1823720" y="5562"/>
                  </a:lnTo>
                  <a:lnTo>
                    <a:pt x="1823720" y="19672"/>
                  </a:lnTo>
                  <a:lnTo>
                    <a:pt x="1829435" y="25260"/>
                  </a:lnTo>
                  <a:lnTo>
                    <a:pt x="1843405" y="25260"/>
                  </a:lnTo>
                  <a:lnTo>
                    <a:pt x="1849120" y="19672"/>
                  </a:lnTo>
                  <a:lnTo>
                    <a:pt x="1849120" y="5562"/>
                  </a:lnTo>
                  <a:close/>
                </a:path>
                <a:path w="7772400" h="2615565">
                  <a:moveTo>
                    <a:pt x="1883905" y="2595346"/>
                  </a:moveTo>
                  <a:lnTo>
                    <a:pt x="1878317" y="2589784"/>
                  </a:lnTo>
                  <a:lnTo>
                    <a:pt x="1864220" y="2589784"/>
                  </a:lnTo>
                  <a:lnTo>
                    <a:pt x="1858505" y="2595346"/>
                  </a:lnTo>
                  <a:lnTo>
                    <a:pt x="1858505" y="2609456"/>
                  </a:lnTo>
                  <a:lnTo>
                    <a:pt x="1864220" y="2615044"/>
                  </a:lnTo>
                  <a:lnTo>
                    <a:pt x="1878317" y="2615044"/>
                  </a:lnTo>
                  <a:lnTo>
                    <a:pt x="1883905" y="2609456"/>
                  </a:lnTo>
                  <a:lnTo>
                    <a:pt x="1883905" y="2595346"/>
                  </a:lnTo>
                  <a:close/>
                </a:path>
                <a:path w="7772400" h="2615565">
                  <a:moveTo>
                    <a:pt x="1925320" y="5562"/>
                  </a:moveTo>
                  <a:lnTo>
                    <a:pt x="1919605" y="0"/>
                  </a:lnTo>
                  <a:lnTo>
                    <a:pt x="1905635" y="0"/>
                  </a:lnTo>
                  <a:lnTo>
                    <a:pt x="1899920" y="5562"/>
                  </a:lnTo>
                  <a:lnTo>
                    <a:pt x="1899920" y="19672"/>
                  </a:lnTo>
                  <a:lnTo>
                    <a:pt x="1905635" y="25260"/>
                  </a:lnTo>
                  <a:lnTo>
                    <a:pt x="1919605" y="25260"/>
                  </a:lnTo>
                  <a:lnTo>
                    <a:pt x="1925320" y="19672"/>
                  </a:lnTo>
                  <a:lnTo>
                    <a:pt x="1925320" y="5562"/>
                  </a:lnTo>
                  <a:close/>
                </a:path>
                <a:path w="7772400" h="2615565">
                  <a:moveTo>
                    <a:pt x="1960105" y="2595346"/>
                  </a:moveTo>
                  <a:lnTo>
                    <a:pt x="1954517" y="2589784"/>
                  </a:lnTo>
                  <a:lnTo>
                    <a:pt x="1940420" y="2589784"/>
                  </a:lnTo>
                  <a:lnTo>
                    <a:pt x="1934705" y="2595346"/>
                  </a:lnTo>
                  <a:lnTo>
                    <a:pt x="1934705" y="2609456"/>
                  </a:lnTo>
                  <a:lnTo>
                    <a:pt x="1940420" y="2615044"/>
                  </a:lnTo>
                  <a:lnTo>
                    <a:pt x="1954517" y="2615044"/>
                  </a:lnTo>
                  <a:lnTo>
                    <a:pt x="1960105" y="2609456"/>
                  </a:lnTo>
                  <a:lnTo>
                    <a:pt x="1960105" y="2595346"/>
                  </a:lnTo>
                  <a:close/>
                </a:path>
                <a:path w="7772400" h="2615565">
                  <a:moveTo>
                    <a:pt x="2001520" y="5562"/>
                  </a:moveTo>
                  <a:lnTo>
                    <a:pt x="1995932" y="0"/>
                  </a:lnTo>
                  <a:lnTo>
                    <a:pt x="1981835" y="0"/>
                  </a:lnTo>
                  <a:lnTo>
                    <a:pt x="1976120" y="5562"/>
                  </a:lnTo>
                  <a:lnTo>
                    <a:pt x="1976120" y="19672"/>
                  </a:lnTo>
                  <a:lnTo>
                    <a:pt x="1981835" y="25260"/>
                  </a:lnTo>
                  <a:lnTo>
                    <a:pt x="1995932" y="25260"/>
                  </a:lnTo>
                  <a:lnTo>
                    <a:pt x="2001520" y="19672"/>
                  </a:lnTo>
                  <a:lnTo>
                    <a:pt x="2001520" y="5562"/>
                  </a:lnTo>
                  <a:close/>
                </a:path>
                <a:path w="7772400" h="2615565">
                  <a:moveTo>
                    <a:pt x="2036305" y="2595346"/>
                  </a:moveTo>
                  <a:lnTo>
                    <a:pt x="2030590" y="2589784"/>
                  </a:lnTo>
                  <a:lnTo>
                    <a:pt x="2016620" y="2589784"/>
                  </a:lnTo>
                  <a:lnTo>
                    <a:pt x="2010905" y="2595346"/>
                  </a:lnTo>
                  <a:lnTo>
                    <a:pt x="2010905" y="2609456"/>
                  </a:lnTo>
                  <a:lnTo>
                    <a:pt x="2016620" y="2615044"/>
                  </a:lnTo>
                  <a:lnTo>
                    <a:pt x="2030590" y="2615044"/>
                  </a:lnTo>
                  <a:lnTo>
                    <a:pt x="2036305" y="2609456"/>
                  </a:lnTo>
                  <a:lnTo>
                    <a:pt x="2036305" y="2595346"/>
                  </a:lnTo>
                  <a:close/>
                </a:path>
                <a:path w="7772400" h="2615565">
                  <a:moveTo>
                    <a:pt x="2077720" y="5562"/>
                  </a:moveTo>
                  <a:lnTo>
                    <a:pt x="2072132" y="0"/>
                  </a:lnTo>
                  <a:lnTo>
                    <a:pt x="2058035" y="0"/>
                  </a:lnTo>
                  <a:lnTo>
                    <a:pt x="2052320" y="5562"/>
                  </a:lnTo>
                  <a:lnTo>
                    <a:pt x="2052320" y="19672"/>
                  </a:lnTo>
                  <a:lnTo>
                    <a:pt x="2058035" y="25260"/>
                  </a:lnTo>
                  <a:lnTo>
                    <a:pt x="2072132" y="25260"/>
                  </a:lnTo>
                  <a:lnTo>
                    <a:pt x="2077720" y="19672"/>
                  </a:lnTo>
                  <a:lnTo>
                    <a:pt x="2077720" y="5562"/>
                  </a:lnTo>
                  <a:close/>
                </a:path>
                <a:path w="7772400" h="2615565">
                  <a:moveTo>
                    <a:pt x="2112505" y="2595346"/>
                  </a:moveTo>
                  <a:lnTo>
                    <a:pt x="2106790" y="2589784"/>
                  </a:lnTo>
                  <a:lnTo>
                    <a:pt x="2092820" y="2589784"/>
                  </a:lnTo>
                  <a:lnTo>
                    <a:pt x="2087105" y="2595346"/>
                  </a:lnTo>
                  <a:lnTo>
                    <a:pt x="2087105" y="2609456"/>
                  </a:lnTo>
                  <a:lnTo>
                    <a:pt x="2092820" y="2615044"/>
                  </a:lnTo>
                  <a:lnTo>
                    <a:pt x="2106790" y="2615044"/>
                  </a:lnTo>
                  <a:lnTo>
                    <a:pt x="2112505" y="2609456"/>
                  </a:lnTo>
                  <a:lnTo>
                    <a:pt x="2112505" y="2595346"/>
                  </a:lnTo>
                  <a:close/>
                </a:path>
                <a:path w="7772400" h="2615565">
                  <a:moveTo>
                    <a:pt x="2153920" y="5562"/>
                  </a:moveTo>
                  <a:lnTo>
                    <a:pt x="2148205" y="0"/>
                  </a:lnTo>
                  <a:lnTo>
                    <a:pt x="2134235" y="0"/>
                  </a:lnTo>
                  <a:lnTo>
                    <a:pt x="2128520" y="5562"/>
                  </a:lnTo>
                  <a:lnTo>
                    <a:pt x="2128520" y="19672"/>
                  </a:lnTo>
                  <a:lnTo>
                    <a:pt x="2134235" y="25260"/>
                  </a:lnTo>
                  <a:lnTo>
                    <a:pt x="2148205" y="25260"/>
                  </a:lnTo>
                  <a:lnTo>
                    <a:pt x="2153920" y="19672"/>
                  </a:lnTo>
                  <a:lnTo>
                    <a:pt x="2153920" y="5562"/>
                  </a:lnTo>
                  <a:close/>
                </a:path>
                <a:path w="7772400" h="2615565">
                  <a:moveTo>
                    <a:pt x="2188705" y="2595346"/>
                  </a:moveTo>
                  <a:lnTo>
                    <a:pt x="2183117" y="2589784"/>
                  </a:lnTo>
                  <a:lnTo>
                    <a:pt x="2169020" y="2589784"/>
                  </a:lnTo>
                  <a:lnTo>
                    <a:pt x="2163305" y="2595346"/>
                  </a:lnTo>
                  <a:lnTo>
                    <a:pt x="2163305" y="2609456"/>
                  </a:lnTo>
                  <a:lnTo>
                    <a:pt x="2169020" y="2615044"/>
                  </a:lnTo>
                  <a:lnTo>
                    <a:pt x="2183117" y="2615044"/>
                  </a:lnTo>
                  <a:lnTo>
                    <a:pt x="2188705" y="2609456"/>
                  </a:lnTo>
                  <a:lnTo>
                    <a:pt x="2188705" y="2595346"/>
                  </a:lnTo>
                  <a:close/>
                </a:path>
                <a:path w="7772400" h="2615565">
                  <a:moveTo>
                    <a:pt x="2230120" y="5562"/>
                  </a:moveTo>
                  <a:lnTo>
                    <a:pt x="2224405" y="0"/>
                  </a:lnTo>
                  <a:lnTo>
                    <a:pt x="2210435" y="0"/>
                  </a:lnTo>
                  <a:lnTo>
                    <a:pt x="2204720" y="5562"/>
                  </a:lnTo>
                  <a:lnTo>
                    <a:pt x="2204720" y="19672"/>
                  </a:lnTo>
                  <a:lnTo>
                    <a:pt x="2210435" y="25260"/>
                  </a:lnTo>
                  <a:lnTo>
                    <a:pt x="2224405" y="25260"/>
                  </a:lnTo>
                  <a:lnTo>
                    <a:pt x="2230120" y="19672"/>
                  </a:lnTo>
                  <a:lnTo>
                    <a:pt x="2230120" y="5562"/>
                  </a:lnTo>
                  <a:close/>
                </a:path>
                <a:path w="7772400" h="2615565">
                  <a:moveTo>
                    <a:pt x="2264905" y="2595346"/>
                  </a:moveTo>
                  <a:lnTo>
                    <a:pt x="2259317" y="2589784"/>
                  </a:lnTo>
                  <a:lnTo>
                    <a:pt x="2245220" y="2589784"/>
                  </a:lnTo>
                  <a:lnTo>
                    <a:pt x="2239505" y="2595346"/>
                  </a:lnTo>
                  <a:lnTo>
                    <a:pt x="2239505" y="2609456"/>
                  </a:lnTo>
                  <a:lnTo>
                    <a:pt x="2245220" y="2615044"/>
                  </a:lnTo>
                  <a:lnTo>
                    <a:pt x="2259317" y="2615044"/>
                  </a:lnTo>
                  <a:lnTo>
                    <a:pt x="2264905" y="2609456"/>
                  </a:lnTo>
                  <a:lnTo>
                    <a:pt x="2264905" y="2595346"/>
                  </a:lnTo>
                  <a:close/>
                </a:path>
                <a:path w="7772400" h="2615565">
                  <a:moveTo>
                    <a:pt x="2306320" y="5562"/>
                  </a:moveTo>
                  <a:lnTo>
                    <a:pt x="2300719" y="0"/>
                  </a:lnTo>
                  <a:lnTo>
                    <a:pt x="2286635" y="0"/>
                  </a:lnTo>
                  <a:lnTo>
                    <a:pt x="2280920" y="5562"/>
                  </a:lnTo>
                  <a:lnTo>
                    <a:pt x="2280920" y="19672"/>
                  </a:lnTo>
                  <a:lnTo>
                    <a:pt x="2286635" y="25260"/>
                  </a:lnTo>
                  <a:lnTo>
                    <a:pt x="2300719" y="25260"/>
                  </a:lnTo>
                  <a:lnTo>
                    <a:pt x="2306320" y="19672"/>
                  </a:lnTo>
                  <a:lnTo>
                    <a:pt x="2306320" y="5562"/>
                  </a:lnTo>
                  <a:close/>
                </a:path>
                <a:path w="7772400" h="2615565">
                  <a:moveTo>
                    <a:pt x="2341105" y="2595346"/>
                  </a:moveTo>
                  <a:lnTo>
                    <a:pt x="2335390" y="2589784"/>
                  </a:lnTo>
                  <a:lnTo>
                    <a:pt x="2321420" y="2589784"/>
                  </a:lnTo>
                  <a:lnTo>
                    <a:pt x="2315705" y="2595346"/>
                  </a:lnTo>
                  <a:lnTo>
                    <a:pt x="2315705" y="2609456"/>
                  </a:lnTo>
                  <a:lnTo>
                    <a:pt x="2321420" y="2615044"/>
                  </a:lnTo>
                  <a:lnTo>
                    <a:pt x="2335390" y="2615044"/>
                  </a:lnTo>
                  <a:lnTo>
                    <a:pt x="2341105" y="2609456"/>
                  </a:lnTo>
                  <a:lnTo>
                    <a:pt x="2341105" y="2595346"/>
                  </a:lnTo>
                  <a:close/>
                </a:path>
                <a:path w="7772400" h="2615565">
                  <a:moveTo>
                    <a:pt x="2382520" y="5562"/>
                  </a:moveTo>
                  <a:lnTo>
                    <a:pt x="2376805" y="0"/>
                  </a:lnTo>
                  <a:lnTo>
                    <a:pt x="2362835" y="0"/>
                  </a:lnTo>
                  <a:lnTo>
                    <a:pt x="2357120" y="5562"/>
                  </a:lnTo>
                  <a:lnTo>
                    <a:pt x="2357120" y="19672"/>
                  </a:lnTo>
                  <a:lnTo>
                    <a:pt x="2362835" y="25260"/>
                  </a:lnTo>
                  <a:lnTo>
                    <a:pt x="2376805" y="25260"/>
                  </a:lnTo>
                  <a:lnTo>
                    <a:pt x="2382520" y="19672"/>
                  </a:lnTo>
                  <a:lnTo>
                    <a:pt x="2382520" y="5562"/>
                  </a:lnTo>
                  <a:close/>
                </a:path>
                <a:path w="7772400" h="2615565">
                  <a:moveTo>
                    <a:pt x="2417305" y="2595346"/>
                  </a:moveTo>
                  <a:lnTo>
                    <a:pt x="2411590" y="2589784"/>
                  </a:lnTo>
                  <a:lnTo>
                    <a:pt x="2397620" y="2589784"/>
                  </a:lnTo>
                  <a:lnTo>
                    <a:pt x="2391905" y="2595346"/>
                  </a:lnTo>
                  <a:lnTo>
                    <a:pt x="2391905" y="2609456"/>
                  </a:lnTo>
                  <a:lnTo>
                    <a:pt x="2397620" y="2615044"/>
                  </a:lnTo>
                  <a:lnTo>
                    <a:pt x="2411590" y="2615044"/>
                  </a:lnTo>
                  <a:lnTo>
                    <a:pt x="2417305" y="2609456"/>
                  </a:lnTo>
                  <a:lnTo>
                    <a:pt x="2417305" y="2595346"/>
                  </a:lnTo>
                  <a:close/>
                </a:path>
                <a:path w="7772400" h="2615565">
                  <a:moveTo>
                    <a:pt x="2458720" y="5562"/>
                  </a:moveTo>
                  <a:lnTo>
                    <a:pt x="2453005" y="0"/>
                  </a:lnTo>
                  <a:lnTo>
                    <a:pt x="2439035" y="0"/>
                  </a:lnTo>
                  <a:lnTo>
                    <a:pt x="2433320" y="5562"/>
                  </a:lnTo>
                  <a:lnTo>
                    <a:pt x="2433320" y="19672"/>
                  </a:lnTo>
                  <a:lnTo>
                    <a:pt x="2439035" y="25260"/>
                  </a:lnTo>
                  <a:lnTo>
                    <a:pt x="2453005" y="25260"/>
                  </a:lnTo>
                  <a:lnTo>
                    <a:pt x="2458720" y="19672"/>
                  </a:lnTo>
                  <a:lnTo>
                    <a:pt x="2458720" y="5562"/>
                  </a:lnTo>
                  <a:close/>
                </a:path>
                <a:path w="7772400" h="2615565">
                  <a:moveTo>
                    <a:pt x="2493505" y="2595346"/>
                  </a:moveTo>
                  <a:lnTo>
                    <a:pt x="2487904" y="2589784"/>
                  </a:lnTo>
                  <a:lnTo>
                    <a:pt x="2473820" y="2589784"/>
                  </a:lnTo>
                  <a:lnTo>
                    <a:pt x="2468105" y="2595346"/>
                  </a:lnTo>
                  <a:lnTo>
                    <a:pt x="2468105" y="2609456"/>
                  </a:lnTo>
                  <a:lnTo>
                    <a:pt x="2473820" y="2615044"/>
                  </a:lnTo>
                  <a:lnTo>
                    <a:pt x="2487904" y="2615044"/>
                  </a:lnTo>
                  <a:lnTo>
                    <a:pt x="2493505" y="2609456"/>
                  </a:lnTo>
                  <a:lnTo>
                    <a:pt x="2493505" y="2595346"/>
                  </a:lnTo>
                  <a:close/>
                </a:path>
                <a:path w="7772400" h="2615565">
                  <a:moveTo>
                    <a:pt x="2534920" y="5562"/>
                  </a:moveTo>
                  <a:lnTo>
                    <a:pt x="2529205" y="0"/>
                  </a:lnTo>
                  <a:lnTo>
                    <a:pt x="2515235" y="0"/>
                  </a:lnTo>
                  <a:lnTo>
                    <a:pt x="2509520" y="5562"/>
                  </a:lnTo>
                  <a:lnTo>
                    <a:pt x="2509520" y="19672"/>
                  </a:lnTo>
                  <a:lnTo>
                    <a:pt x="2515235" y="25260"/>
                  </a:lnTo>
                  <a:lnTo>
                    <a:pt x="2529205" y="25260"/>
                  </a:lnTo>
                  <a:lnTo>
                    <a:pt x="2534920" y="19672"/>
                  </a:lnTo>
                  <a:lnTo>
                    <a:pt x="2534920" y="5562"/>
                  </a:lnTo>
                  <a:close/>
                </a:path>
                <a:path w="7772400" h="2615565">
                  <a:moveTo>
                    <a:pt x="2569705" y="2595346"/>
                  </a:moveTo>
                  <a:lnTo>
                    <a:pt x="2563990" y="2589784"/>
                  </a:lnTo>
                  <a:lnTo>
                    <a:pt x="2550020" y="2589784"/>
                  </a:lnTo>
                  <a:lnTo>
                    <a:pt x="2544305" y="2595346"/>
                  </a:lnTo>
                  <a:lnTo>
                    <a:pt x="2544305" y="2609456"/>
                  </a:lnTo>
                  <a:lnTo>
                    <a:pt x="2550020" y="2615044"/>
                  </a:lnTo>
                  <a:lnTo>
                    <a:pt x="2563990" y="2615044"/>
                  </a:lnTo>
                  <a:lnTo>
                    <a:pt x="2569705" y="2609456"/>
                  </a:lnTo>
                  <a:lnTo>
                    <a:pt x="2569705" y="2595346"/>
                  </a:lnTo>
                  <a:close/>
                </a:path>
                <a:path w="7772400" h="2615565">
                  <a:moveTo>
                    <a:pt x="2611120" y="5562"/>
                  </a:moveTo>
                  <a:lnTo>
                    <a:pt x="2605532" y="0"/>
                  </a:lnTo>
                  <a:lnTo>
                    <a:pt x="2591435" y="0"/>
                  </a:lnTo>
                  <a:lnTo>
                    <a:pt x="2585720" y="5562"/>
                  </a:lnTo>
                  <a:lnTo>
                    <a:pt x="2585720" y="19672"/>
                  </a:lnTo>
                  <a:lnTo>
                    <a:pt x="2591435" y="25260"/>
                  </a:lnTo>
                  <a:lnTo>
                    <a:pt x="2605532" y="25260"/>
                  </a:lnTo>
                  <a:lnTo>
                    <a:pt x="2611120" y="19672"/>
                  </a:lnTo>
                  <a:lnTo>
                    <a:pt x="2611120" y="5562"/>
                  </a:lnTo>
                  <a:close/>
                </a:path>
                <a:path w="7772400" h="2615565">
                  <a:moveTo>
                    <a:pt x="2645905" y="2595346"/>
                  </a:moveTo>
                  <a:lnTo>
                    <a:pt x="2640190" y="2589784"/>
                  </a:lnTo>
                  <a:lnTo>
                    <a:pt x="2626220" y="2589784"/>
                  </a:lnTo>
                  <a:lnTo>
                    <a:pt x="2620505" y="2595346"/>
                  </a:lnTo>
                  <a:lnTo>
                    <a:pt x="2620505" y="2609456"/>
                  </a:lnTo>
                  <a:lnTo>
                    <a:pt x="2626220" y="2615044"/>
                  </a:lnTo>
                  <a:lnTo>
                    <a:pt x="2640190" y="2615044"/>
                  </a:lnTo>
                  <a:lnTo>
                    <a:pt x="2645905" y="2609456"/>
                  </a:lnTo>
                  <a:lnTo>
                    <a:pt x="2645905" y="2595346"/>
                  </a:lnTo>
                  <a:close/>
                </a:path>
                <a:path w="7772400" h="2615565">
                  <a:moveTo>
                    <a:pt x="2687320" y="5562"/>
                  </a:moveTo>
                  <a:lnTo>
                    <a:pt x="2681605" y="0"/>
                  </a:lnTo>
                  <a:lnTo>
                    <a:pt x="2667635" y="0"/>
                  </a:lnTo>
                  <a:lnTo>
                    <a:pt x="2661920" y="5562"/>
                  </a:lnTo>
                  <a:lnTo>
                    <a:pt x="2661920" y="19672"/>
                  </a:lnTo>
                  <a:lnTo>
                    <a:pt x="2667635" y="25260"/>
                  </a:lnTo>
                  <a:lnTo>
                    <a:pt x="2681605" y="25260"/>
                  </a:lnTo>
                  <a:lnTo>
                    <a:pt x="2687320" y="19672"/>
                  </a:lnTo>
                  <a:lnTo>
                    <a:pt x="2687320" y="5562"/>
                  </a:lnTo>
                  <a:close/>
                </a:path>
                <a:path w="7772400" h="2615565">
                  <a:moveTo>
                    <a:pt x="2722105" y="2595346"/>
                  </a:moveTo>
                  <a:lnTo>
                    <a:pt x="2716390" y="2589784"/>
                  </a:lnTo>
                  <a:lnTo>
                    <a:pt x="2702420" y="2589784"/>
                  </a:lnTo>
                  <a:lnTo>
                    <a:pt x="2696705" y="2595346"/>
                  </a:lnTo>
                  <a:lnTo>
                    <a:pt x="2696705" y="2609456"/>
                  </a:lnTo>
                  <a:lnTo>
                    <a:pt x="2702420" y="2615044"/>
                  </a:lnTo>
                  <a:lnTo>
                    <a:pt x="2716390" y="2615044"/>
                  </a:lnTo>
                  <a:lnTo>
                    <a:pt x="2722105" y="2609456"/>
                  </a:lnTo>
                  <a:lnTo>
                    <a:pt x="2722105" y="2595346"/>
                  </a:lnTo>
                  <a:close/>
                </a:path>
                <a:path w="7772400" h="2615565">
                  <a:moveTo>
                    <a:pt x="2763520" y="5562"/>
                  </a:moveTo>
                  <a:lnTo>
                    <a:pt x="2757805" y="0"/>
                  </a:lnTo>
                  <a:lnTo>
                    <a:pt x="2743835" y="0"/>
                  </a:lnTo>
                  <a:lnTo>
                    <a:pt x="2738120" y="5562"/>
                  </a:lnTo>
                  <a:lnTo>
                    <a:pt x="2738120" y="19672"/>
                  </a:lnTo>
                  <a:lnTo>
                    <a:pt x="2743835" y="25260"/>
                  </a:lnTo>
                  <a:lnTo>
                    <a:pt x="2757805" y="25260"/>
                  </a:lnTo>
                  <a:lnTo>
                    <a:pt x="2763520" y="19672"/>
                  </a:lnTo>
                  <a:lnTo>
                    <a:pt x="2763520" y="5562"/>
                  </a:lnTo>
                  <a:close/>
                </a:path>
                <a:path w="7772400" h="2615565">
                  <a:moveTo>
                    <a:pt x="2798305" y="2595346"/>
                  </a:moveTo>
                  <a:lnTo>
                    <a:pt x="2792717" y="2589784"/>
                  </a:lnTo>
                  <a:lnTo>
                    <a:pt x="2778620" y="2589784"/>
                  </a:lnTo>
                  <a:lnTo>
                    <a:pt x="2772905" y="2595346"/>
                  </a:lnTo>
                  <a:lnTo>
                    <a:pt x="2772905" y="2609456"/>
                  </a:lnTo>
                  <a:lnTo>
                    <a:pt x="2778620" y="2615044"/>
                  </a:lnTo>
                  <a:lnTo>
                    <a:pt x="2792717" y="2615044"/>
                  </a:lnTo>
                  <a:lnTo>
                    <a:pt x="2798305" y="2609456"/>
                  </a:lnTo>
                  <a:lnTo>
                    <a:pt x="2798305" y="2595346"/>
                  </a:lnTo>
                  <a:close/>
                </a:path>
                <a:path w="7772400" h="2615565">
                  <a:moveTo>
                    <a:pt x="2839720" y="5562"/>
                  </a:moveTo>
                  <a:lnTo>
                    <a:pt x="2834005" y="0"/>
                  </a:lnTo>
                  <a:lnTo>
                    <a:pt x="2820035" y="0"/>
                  </a:lnTo>
                  <a:lnTo>
                    <a:pt x="2814320" y="5562"/>
                  </a:lnTo>
                  <a:lnTo>
                    <a:pt x="2814320" y="19672"/>
                  </a:lnTo>
                  <a:lnTo>
                    <a:pt x="2820035" y="25260"/>
                  </a:lnTo>
                  <a:lnTo>
                    <a:pt x="2834005" y="25260"/>
                  </a:lnTo>
                  <a:lnTo>
                    <a:pt x="2839720" y="19672"/>
                  </a:lnTo>
                  <a:lnTo>
                    <a:pt x="2839720" y="5562"/>
                  </a:lnTo>
                  <a:close/>
                </a:path>
                <a:path w="7772400" h="2615565">
                  <a:moveTo>
                    <a:pt x="2874505" y="2595346"/>
                  </a:moveTo>
                  <a:lnTo>
                    <a:pt x="2868790" y="2589784"/>
                  </a:lnTo>
                  <a:lnTo>
                    <a:pt x="2854820" y="2589784"/>
                  </a:lnTo>
                  <a:lnTo>
                    <a:pt x="2849105" y="2595346"/>
                  </a:lnTo>
                  <a:lnTo>
                    <a:pt x="2849105" y="2609456"/>
                  </a:lnTo>
                  <a:lnTo>
                    <a:pt x="2854820" y="2615044"/>
                  </a:lnTo>
                  <a:lnTo>
                    <a:pt x="2868790" y="2615044"/>
                  </a:lnTo>
                  <a:lnTo>
                    <a:pt x="2874505" y="2609456"/>
                  </a:lnTo>
                  <a:lnTo>
                    <a:pt x="2874505" y="2595346"/>
                  </a:lnTo>
                  <a:close/>
                </a:path>
                <a:path w="7772400" h="2615565">
                  <a:moveTo>
                    <a:pt x="2915945" y="5562"/>
                  </a:moveTo>
                  <a:lnTo>
                    <a:pt x="2910332" y="0"/>
                  </a:lnTo>
                  <a:lnTo>
                    <a:pt x="2896247" y="0"/>
                  </a:lnTo>
                  <a:lnTo>
                    <a:pt x="2890545" y="5562"/>
                  </a:lnTo>
                  <a:lnTo>
                    <a:pt x="2890545" y="19672"/>
                  </a:lnTo>
                  <a:lnTo>
                    <a:pt x="2896247" y="25260"/>
                  </a:lnTo>
                  <a:lnTo>
                    <a:pt x="2910332" y="25260"/>
                  </a:lnTo>
                  <a:lnTo>
                    <a:pt x="2915945" y="19672"/>
                  </a:lnTo>
                  <a:lnTo>
                    <a:pt x="2915945" y="5562"/>
                  </a:lnTo>
                  <a:close/>
                </a:path>
                <a:path w="7772400" h="2615565">
                  <a:moveTo>
                    <a:pt x="2950705" y="2595346"/>
                  </a:moveTo>
                  <a:lnTo>
                    <a:pt x="2944990" y="2589784"/>
                  </a:lnTo>
                  <a:lnTo>
                    <a:pt x="2931020" y="2589784"/>
                  </a:lnTo>
                  <a:lnTo>
                    <a:pt x="2925305" y="2595346"/>
                  </a:lnTo>
                  <a:lnTo>
                    <a:pt x="2925305" y="2609456"/>
                  </a:lnTo>
                  <a:lnTo>
                    <a:pt x="2931020" y="2615044"/>
                  </a:lnTo>
                  <a:lnTo>
                    <a:pt x="2944990" y="2615044"/>
                  </a:lnTo>
                  <a:lnTo>
                    <a:pt x="2950705" y="2609456"/>
                  </a:lnTo>
                  <a:lnTo>
                    <a:pt x="2950705" y="2595346"/>
                  </a:lnTo>
                  <a:close/>
                </a:path>
                <a:path w="7772400" h="2615565">
                  <a:moveTo>
                    <a:pt x="2992132" y="5562"/>
                  </a:moveTo>
                  <a:lnTo>
                    <a:pt x="2986417" y="0"/>
                  </a:lnTo>
                  <a:lnTo>
                    <a:pt x="2972447" y="0"/>
                  </a:lnTo>
                  <a:lnTo>
                    <a:pt x="2966732" y="5562"/>
                  </a:lnTo>
                  <a:lnTo>
                    <a:pt x="2966732" y="19672"/>
                  </a:lnTo>
                  <a:lnTo>
                    <a:pt x="2972447" y="25260"/>
                  </a:lnTo>
                  <a:lnTo>
                    <a:pt x="2986417" y="25260"/>
                  </a:lnTo>
                  <a:lnTo>
                    <a:pt x="2992132" y="19672"/>
                  </a:lnTo>
                  <a:lnTo>
                    <a:pt x="2992132" y="5562"/>
                  </a:lnTo>
                  <a:close/>
                </a:path>
                <a:path w="7772400" h="2615565">
                  <a:moveTo>
                    <a:pt x="3026905" y="2595346"/>
                  </a:moveTo>
                  <a:lnTo>
                    <a:pt x="3021190" y="2589784"/>
                  </a:lnTo>
                  <a:lnTo>
                    <a:pt x="3007220" y="2589784"/>
                  </a:lnTo>
                  <a:lnTo>
                    <a:pt x="3001505" y="2595346"/>
                  </a:lnTo>
                  <a:lnTo>
                    <a:pt x="3001505" y="2609456"/>
                  </a:lnTo>
                  <a:lnTo>
                    <a:pt x="3007220" y="2615044"/>
                  </a:lnTo>
                  <a:lnTo>
                    <a:pt x="3021190" y="2615044"/>
                  </a:lnTo>
                  <a:lnTo>
                    <a:pt x="3026905" y="2609456"/>
                  </a:lnTo>
                  <a:lnTo>
                    <a:pt x="3026905" y="2595346"/>
                  </a:lnTo>
                  <a:close/>
                </a:path>
                <a:path w="7772400" h="2615565">
                  <a:moveTo>
                    <a:pt x="3068332" y="5562"/>
                  </a:moveTo>
                  <a:lnTo>
                    <a:pt x="3062617" y="0"/>
                  </a:lnTo>
                  <a:lnTo>
                    <a:pt x="3048647" y="0"/>
                  </a:lnTo>
                  <a:lnTo>
                    <a:pt x="3042932" y="5562"/>
                  </a:lnTo>
                  <a:lnTo>
                    <a:pt x="3042932" y="19672"/>
                  </a:lnTo>
                  <a:lnTo>
                    <a:pt x="3048647" y="25260"/>
                  </a:lnTo>
                  <a:lnTo>
                    <a:pt x="3062617" y="25260"/>
                  </a:lnTo>
                  <a:lnTo>
                    <a:pt x="3068332" y="19672"/>
                  </a:lnTo>
                  <a:lnTo>
                    <a:pt x="3068332" y="5562"/>
                  </a:lnTo>
                  <a:close/>
                </a:path>
                <a:path w="7772400" h="2615565">
                  <a:moveTo>
                    <a:pt x="3103130" y="2595346"/>
                  </a:moveTo>
                  <a:lnTo>
                    <a:pt x="3097517" y="2589784"/>
                  </a:lnTo>
                  <a:lnTo>
                    <a:pt x="3083433" y="2589784"/>
                  </a:lnTo>
                  <a:lnTo>
                    <a:pt x="3077730" y="2595346"/>
                  </a:lnTo>
                  <a:lnTo>
                    <a:pt x="3077730" y="2609456"/>
                  </a:lnTo>
                  <a:lnTo>
                    <a:pt x="3083433" y="2615044"/>
                  </a:lnTo>
                  <a:lnTo>
                    <a:pt x="3097517" y="2615044"/>
                  </a:lnTo>
                  <a:lnTo>
                    <a:pt x="3103130" y="2609456"/>
                  </a:lnTo>
                  <a:lnTo>
                    <a:pt x="3103130" y="2595346"/>
                  </a:lnTo>
                  <a:close/>
                </a:path>
                <a:path w="7772400" h="2615565">
                  <a:moveTo>
                    <a:pt x="3144532" y="5562"/>
                  </a:moveTo>
                  <a:lnTo>
                    <a:pt x="3138817" y="0"/>
                  </a:lnTo>
                  <a:lnTo>
                    <a:pt x="3124860" y="0"/>
                  </a:lnTo>
                  <a:lnTo>
                    <a:pt x="3119132" y="5562"/>
                  </a:lnTo>
                  <a:lnTo>
                    <a:pt x="3119132" y="19672"/>
                  </a:lnTo>
                  <a:lnTo>
                    <a:pt x="3124860" y="25260"/>
                  </a:lnTo>
                  <a:lnTo>
                    <a:pt x="3138817" y="25260"/>
                  </a:lnTo>
                  <a:lnTo>
                    <a:pt x="3144532" y="19672"/>
                  </a:lnTo>
                  <a:lnTo>
                    <a:pt x="3144532" y="5562"/>
                  </a:lnTo>
                  <a:close/>
                </a:path>
                <a:path w="7772400" h="2615565">
                  <a:moveTo>
                    <a:pt x="3179318" y="2595346"/>
                  </a:moveTo>
                  <a:lnTo>
                    <a:pt x="3173603" y="2589784"/>
                  </a:lnTo>
                  <a:lnTo>
                    <a:pt x="3159633" y="2589784"/>
                  </a:lnTo>
                  <a:lnTo>
                    <a:pt x="3153918" y="2595346"/>
                  </a:lnTo>
                  <a:lnTo>
                    <a:pt x="3153918" y="2609456"/>
                  </a:lnTo>
                  <a:lnTo>
                    <a:pt x="3159633" y="2615044"/>
                  </a:lnTo>
                  <a:lnTo>
                    <a:pt x="3173603" y="2615044"/>
                  </a:lnTo>
                  <a:lnTo>
                    <a:pt x="3179318" y="2609456"/>
                  </a:lnTo>
                  <a:lnTo>
                    <a:pt x="3179318" y="2595346"/>
                  </a:lnTo>
                  <a:close/>
                </a:path>
                <a:path w="7772400" h="2615565">
                  <a:moveTo>
                    <a:pt x="3220732" y="5562"/>
                  </a:moveTo>
                  <a:lnTo>
                    <a:pt x="3215132" y="0"/>
                  </a:lnTo>
                  <a:lnTo>
                    <a:pt x="3201047" y="0"/>
                  </a:lnTo>
                  <a:lnTo>
                    <a:pt x="3195332" y="5562"/>
                  </a:lnTo>
                  <a:lnTo>
                    <a:pt x="3195332" y="19672"/>
                  </a:lnTo>
                  <a:lnTo>
                    <a:pt x="3201047" y="25260"/>
                  </a:lnTo>
                  <a:lnTo>
                    <a:pt x="3215132" y="25260"/>
                  </a:lnTo>
                  <a:lnTo>
                    <a:pt x="3220732" y="19672"/>
                  </a:lnTo>
                  <a:lnTo>
                    <a:pt x="3220732" y="5562"/>
                  </a:lnTo>
                  <a:close/>
                </a:path>
                <a:path w="7772400" h="2615565">
                  <a:moveTo>
                    <a:pt x="3255518" y="2595346"/>
                  </a:moveTo>
                  <a:lnTo>
                    <a:pt x="3249803" y="2589784"/>
                  </a:lnTo>
                  <a:lnTo>
                    <a:pt x="3235833" y="2589784"/>
                  </a:lnTo>
                  <a:lnTo>
                    <a:pt x="3230118" y="2595346"/>
                  </a:lnTo>
                  <a:lnTo>
                    <a:pt x="3230118" y="2609456"/>
                  </a:lnTo>
                  <a:lnTo>
                    <a:pt x="3235833" y="2615044"/>
                  </a:lnTo>
                  <a:lnTo>
                    <a:pt x="3249803" y="2615044"/>
                  </a:lnTo>
                  <a:lnTo>
                    <a:pt x="3255518" y="2609456"/>
                  </a:lnTo>
                  <a:lnTo>
                    <a:pt x="3255518" y="2595346"/>
                  </a:lnTo>
                  <a:close/>
                </a:path>
                <a:path w="7772400" h="2615565">
                  <a:moveTo>
                    <a:pt x="3296920" y="5562"/>
                  </a:moveTo>
                  <a:lnTo>
                    <a:pt x="3291217" y="0"/>
                  </a:lnTo>
                  <a:lnTo>
                    <a:pt x="3277247" y="0"/>
                  </a:lnTo>
                  <a:lnTo>
                    <a:pt x="3271520" y="5562"/>
                  </a:lnTo>
                  <a:lnTo>
                    <a:pt x="3271520" y="19672"/>
                  </a:lnTo>
                  <a:lnTo>
                    <a:pt x="3277247" y="25260"/>
                  </a:lnTo>
                  <a:lnTo>
                    <a:pt x="3291217" y="25260"/>
                  </a:lnTo>
                  <a:lnTo>
                    <a:pt x="3296920" y="19672"/>
                  </a:lnTo>
                  <a:lnTo>
                    <a:pt x="3296920" y="5562"/>
                  </a:lnTo>
                  <a:close/>
                </a:path>
                <a:path w="7772400" h="2615565">
                  <a:moveTo>
                    <a:pt x="3331718" y="2595346"/>
                  </a:moveTo>
                  <a:lnTo>
                    <a:pt x="3326003" y="2589784"/>
                  </a:lnTo>
                  <a:lnTo>
                    <a:pt x="3312045" y="2589784"/>
                  </a:lnTo>
                  <a:lnTo>
                    <a:pt x="3306318" y="2595346"/>
                  </a:lnTo>
                  <a:lnTo>
                    <a:pt x="3306318" y="2609456"/>
                  </a:lnTo>
                  <a:lnTo>
                    <a:pt x="3312045" y="2615044"/>
                  </a:lnTo>
                  <a:lnTo>
                    <a:pt x="3326003" y="2615044"/>
                  </a:lnTo>
                  <a:lnTo>
                    <a:pt x="3331718" y="2609456"/>
                  </a:lnTo>
                  <a:lnTo>
                    <a:pt x="3331718" y="2595346"/>
                  </a:lnTo>
                  <a:close/>
                </a:path>
                <a:path w="7772400" h="2615565">
                  <a:moveTo>
                    <a:pt x="3373120" y="5562"/>
                  </a:moveTo>
                  <a:lnTo>
                    <a:pt x="3367417" y="0"/>
                  </a:lnTo>
                  <a:lnTo>
                    <a:pt x="3353447" y="0"/>
                  </a:lnTo>
                  <a:lnTo>
                    <a:pt x="3347720" y="5562"/>
                  </a:lnTo>
                  <a:lnTo>
                    <a:pt x="3347720" y="19672"/>
                  </a:lnTo>
                  <a:lnTo>
                    <a:pt x="3353447" y="25260"/>
                  </a:lnTo>
                  <a:lnTo>
                    <a:pt x="3367417" y="25260"/>
                  </a:lnTo>
                  <a:lnTo>
                    <a:pt x="3373120" y="19672"/>
                  </a:lnTo>
                  <a:lnTo>
                    <a:pt x="3373120" y="5562"/>
                  </a:lnTo>
                  <a:close/>
                </a:path>
                <a:path w="7772400" h="2615565">
                  <a:moveTo>
                    <a:pt x="3407918" y="2595346"/>
                  </a:moveTo>
                  <a:lnTo>
                    <a:pt x="3402317" y="2589784"/>
                  </a:lnTo>
                  <a:lnTo>
                    <a:pt x="3388233" y="2589784"/>
                  </a:lnTo>
                  <a:lnTo>
                    <a:pt x="3382518" y="2595346"/>
                  </a:lnTo>
                  <a:lnTo>
                    <a:pt x="3382518" y="2609456"/>
                  </a:lnTo>
                  <a:lnTo>
                    <a:pt x="3388233" y="2615044"/>
                  </a:lnTo>
                  <a:lnTo>
                    <a:pt x="3402317" y="2615044"/>
                  </a:lnTo>
                  <a:lnTo>
                    <a:pt x="3407918" y="2609456"/>
                  </a:lnTo>
                  <a:lnTo>
                    <a:pt x="3407918" y="2595346"/>
                  </a:lnTo>
                  <a:close/>
                </a:path>
                <a:path w="7772400" h="2615565">
                  <a:moveTo>
                    <a:pt x="3449320" y="5562"/>
                  </a:moveTo>
                  <a:lnTo>
                    <a:pt x="3443617" y="0"/>
                  </a:lnTo>
                  <a:lnTo>
                    <a:pt x="3429647" y="0"/>
                  </a:lnTo>
                  <a:lnTo>
                    <a:pt x="3423920" y="5562"/>
                  </a:lnTo>
                  <a:lnTo>
                    <a:pt x="3423920" y="19672"/>
                  </a:lnTo>
                  <a:lnTo>
                    <a:pt x="3429647" y="25260"/>
                  </a:lnTo>
                  <a:lnTo>
                    <a:pt x="3443617" y="25260"/>
                  </a:lnTo>
                  <a:lnTo>
                    <a:pt x="3449320" y="19672"/>
                  </a:lnTo>
                  <a:lnTo>
                    <a:pt x="3449320" y="5562"/>
                  </a:lnTo>
                  <a:close/>
                </a:path>
                <a:path w="7772400" h="2615565">
                  <a:moveTo>
                    <a:pt x="3484105" y="2595346"/>
                  </a:moveTo>
                  <a:lnTo>
                    <a:pt x="3478403" y="2589784"/>
                  </a:lnTo>
                  <a:lnTo>
                    <a:pt x="3464433" y="2589784"/>
                  </a:lnTo>
                  <a:lnTo>
                    <a:pt x="3458705" y="2595346"/>
                  </a:lnTo>
                  <a:lnTo>
                    <a:pt x="3458705" y="2609456"/>
                  </a:lnTo>
                  <a:lnTo>
                    <a:pt x="3464433" y="2615044"/>
                  </a:lnTo>
                  <a:lnTo>
                    <a:pt x="3478403" y="2615044"/>
                  </a:lnTo>
                  <a:lnTo>
                    <a:pt x="3484105" y="2609456"/>
                  </a:lnTo>
                  <a:lnTo>
                    <a:pt x="3484105" y="2595346"/>
                  </a:lnTo>
                  <a:close/>
                </a:path>
                <a:path w="7772400" h="2615565">
                  <a:moveTo>
                    <a:pt x="3525520" y="5562"/>
                  </a:moveTo>
                  <a:lnTo>
                    <a:pt x="3519932" y="0"/>
                  </a:lnTo>
                  <a:lnTo>
                    <a:pt x="3505847" y="0"/>
                  </a:lnTo>
                  <a:lnTo>
                    <a:pt x="3500120" y="5562"/>
                  </a:lnTo>
                  <a:lnTo>
                    <a:pt x="3500120" y="19672"/>
                  </a:lnTo>
                  <a:lnTo>
                    <a:pt x="3505847" y="25260"/>
                  </a:lnTo>
                  <a:lnTo>
                    <a:pt x="3519932" y="25260"/>
                  </a:lnTo>
                  <a:lnTo>
                    <a:pt x="3525520" y="19672"/>
                  </a:lnTo>
                  <a:lnTo>
                    <a:pt x="3525520" y="5562"/>
                  </a:lnTo>
                  <a:close/>
                </a:path>
                <a:path w="7772400" h="2615565">
                  <a:moveTo>
                    <a:pt x="3560305" y="2595346"/>
                  </a:moveTo>
                  <a:lnTo>
                    <a:pt x="3554603" y="2589784"/>
                  </a:lnTo>
                  <a:lnTo>
                    <a:pt x="3540633" y="2589784"/>
                  </a:lnTo>
                  <a:lnTo>
                    <a:pt x="3534905" y="2595346"/>
                  </a:lnTo>
                  <a:lnTo>
                    <a:pt x="3534905" y="2609456"/>
                  </a:lnTo>
                  <a:lnTo>
                    <a:pt x="3540633" y="2615044"/>
                  </a:lnTo>
                  <a:lnTo>
                    <a:pt x="3554603" y="2615044"/>
                  </a:lnTo>
                  <a:lnTo>
                    <a:pt x="3560305" y="2609456"/>
                  </a:lnTo>
                  <a:lnTo>
                    <a:pt x="3560305" y="2595346"/>
                  </a:lnTo>
                  <a:close/>
                </a:path>
                <a:path w="7772400" h="2615565">
                  <a:moveTo>
                    <a:pt x="3601745" y="5562"/>
                  </a:moveTo>
                  <a:lnTo>
                    <a:pt x="3596017" y="0"/>
                  </a:lnTo>
                  <a:lnTo>
                    <a:pt x="3582047" y="0"/>
                  </a:lnTo>
                  <a:lnTo>
                    <a:pt x="3576345" y="5562"/>
                  </a:lnTo>
                  <a:lnTo>
                    <a:pt x="3576345" y="19672"/>
                  </a:lnTo>
                  <a:lnTo>
                    <a:pt x="3582047" y="25260"/>
                  </a:lnTo>
                  <a:lnTo>
                    <a:pt x="3596017" y="25260"/>
                  </a:lnTo>
                  <a:lnTo>
                    <a:pt x="3601745" y="19672"/>
                  </a:lnTo>
                  <a:lnTo>
                    <a:pt x="3601745" y="5562"/>
                  </a:lnTo>
                  <a:close/>
                </a:path>
                <a:path w="7772400" h="2615565">
                  <a:moveTo>
                    <a:pt x="3636505" y="2595346"/>
                  </a:moveTo>
                  <a:lnTo>
                    <a:pt x="3630803" y="2589784"/>
                  </a:lnTo>
                  <a:lnTo>
                    <a:pt x="3616833" y="2589784"/>
                  </a:lnTo>
                  <a:lnTo>
                    <a:pt x="3611105" y="2595346"/>
                  </a:lnTo>
                  <a:lnTo>
                    <a:pt x="3611105" y="2609456"/>
                  </a:lnTo>
                  <a:lnTo>
                    <a:pt x="3616833" y="2615044"/>
                  </a:lnTo>
                  <a:lnTo>
                    <a:pt x="3630803" y="2615044"/>
                  </a:lnTo>
                  <a:lnTo>
                    <a:pt x="3636505" y="2609456"/>
                  </a:lnTo>
                  <a:lnTo>
                    <a:pt x="3636505" y="2595346"/>
                  </a:lnTo>
                  <a:close/>
                </a:path>
                <a:path w="7772400" h="2615565">
                  <a:moveTo>
                    <a:pt x="3677945" y="5562"/>
                  </a:moveTo>
                  <a:lnTo>
                    <a:pt x="3672217" y="0"/>
                  </a:lnTo>
                  <a:lnTo>
                    <a:pt x="3658247" y="0"/>
                  </a:lnTo>
                  <a:lnTo>
                    <a:pt x="3652545" y="5562"/>
                  </a:lnTo>
                  <a:lnTo>
                    <a:pt x="3652545" y="19672"/>
                  </a:lnTo>
                  <a:lnTo>
                    <a:pt x="3658247" y="25260"/>
                  </a:lnTo>
                  <a:lnTo>
                    <a:pt x="3672217" y="25260"/>
                  </a:lnTo>
                  <a:lnTo>
                    <a:pt x="3677945" y="19672"/>
                  </a:lnTo>
                  <a:lnTo>
                    <a:pt x="3677945" y="5562"/>
                  </a:lnTo>
                  <a:close/>
                </a:path>
                <a:path w="7772400" h="2615565">
                  <a:moveTo>
                    <a:pt x="3712705" y="2595346"/>
                  </a:moveTo>
                  <a:lnTo>
                    <a:pt x="3707117" y="2589784"/>
                  </a:lnTo>
                  <a:lnTo>
                    <a:pt x="3693033" y="2589784"/>
                  </a:lnTo>
                  <a:lnTo>
                    <a:pt x="3687305" y="2595346"/>
                  </a:lnTo>
                  <a:lnTo>
                    <a:pt x="3687305" y="2609456"/>
                  </a:lnTo>
                  <a:lnTo>
                    <a:pt x="3693033" y="2615044"/>
                  </a:lnTo>
                  <a:lnTo>
                    <a:pt x="3707117" y="2615044"/>
                  </a:lnTo>
                  <a:lnTo>
                    <a:pt x="3712705" y="2609456"/>
                  </a:lnTo>
                  <a:lnTo>
                    <a:pt x="3712705" y="2595346"/>
                  </a:lnTo>
                  <a:close/>
                </a:path>
                <a:path w="7772400" h="2615565">
                  <a:moveTo>
                    <a:pt x="3754145" y="5562"/>
                  </a:moveTo>
                  <a:lnTo>
                    <a:pt x="3748417" y="0"/>
                  </a:lnTo>
                  <a:lnTo>
                    <a:pt x="3734447" y="0"/>
                  </a:lnTo>
                  <a:lnTo>
                    <a:pt x="3728745" y="5562"/>
                  </a:lnTo>
                  <a:lnTo>
                    <a:pt x="3728745" y="19672"/>
                  </a:lnTo>
                  <a:lnTo>
                    <a:pt x="3734447" y="25260"/>
                  </a:lnTo>
                  <a:lnTo>
                    <a:pt x="3748417" y="25260"/>
                  </a:lnTo>
                  <a:lnTo>
                    <a:pt x="3754145" y="19672"/>
                  </a:lnTo>
                  <a:lnTo>
                    <a:pt x="3754145" y="5562"/>
                  </a:lnTo>
                  <a:close/>
                </a:path>
                <a:path w="7772400" h="2615565">
                  <a:moveTo>
                    <a:pt x="3788930" y="2595346"/>
                  </a:moveTo>
                  <a:lnTo>
                    <a:pt x="3783203" y="2589784"/>
                  </a:lnTo>
                  <a:lnTo>
                    <a:pt x="3769233" y="2589784"/>
                  </a:lnTo>
                  <a:lnTo>
                    <a:pt x="3763530" y="2595346"/>
                  </a:lnTo>
                  <a:lnTo>
                    <a:pt x="3763530" y="2609456"/>
                  </a:lnTo>
                  <a:lnTo>
                    <a:pt x="3769233" y="2615044"/>
                  </a:lnTo>
                  <a:lnTo>
                    <a:pt x="3783203" y="2615044"/>
                  </a:lnTo>
                  <a:lnTo>
                    <a:pt x="3788930" y="2609456"/>
                  </a:lnTo>
                  <a:lnTo>
                    <a:pt x="3788930" y="2595346"/>
                  </a:lnTo>
                  <a:close/>
                </a:path>
                <a:path w="7772400" h="2615565">
                  <a:moveTo>
                    <a:pt x="3830345" y="5562"/>
                  </a:moveTo>
                  <a:lnTo>
                    <a:pt x="3824617" y="0"/>
                  </a:lnTo>
                  <a:lnTo>
                    <a:pt x="3810647" y="0"/>
                  </a:lnTo>
                  <a:lnTo>
                    <a:pt x="3804945" y="5562"/>
                  </a:lnTo>
                  <a:lnTo>
                    <a:pt x="3804945" y="19672"/>
                  </a:lnTo>
                  <a:lnTo>
                    <a:pt x="3810647" y="25260"/>
                  </a:lnTo>
                  <a:lnTo>
                    <a:pt x="3824617" y="25260"/>
                  </a:lnTo>
                  <a:lnTo>
                    <a:pt x="3830345" y="19672"/>
                  </a:lnTo>
                  <a:lnTo>
                    <a:pt x="3830345" y="5562"/>
                  </a:lnTo>
                  <a:close/>
                </a:path>
                <a:path w="7772400" h="2615565">
                  <a:moveTo>
                    <a:pt x="3865130" y="2595346"/>
                  </a:moveTo>
                  <a:lnTo>
                    <a:pt x="3859403" y="2589784"/>
                  </a:lnTo>
                  <a:lnTo>
                    <a:pt x="3845433" y="2589784"/>
                  </a:lnTo>
                  <a:lnTo>
                    <a:pt x="3839730" y="2595346"/>
                  </a:lnTo>
                  <a:lnTo>
                    <a:pt x="3839730" y="2609456"/>
                  </a:lnTo>
                  <a:lnTo>
                    <a:pt x="3845433" y="2615044"/>
                  </a:lnTo>
                  <a:lnTo>
                    <a:pt x="3859403" y="2615044"/>
                  </a:lnTo>
                  <a:lnTo>
                    <a:pt x="3865130" y="2609456"/>
                  </a:lnTo>
                  <a:lnTo>
                    <a:pt x="3865130" y="2595346"/>
                  </a:lnTo>
                  <a:close/>
                </a:path>
                <a:path w="7772400" h="2615565">
                  <a:moveTo>
                    <a:pt x="3906532" y="5562"/>
                  </a:moveTo>
                  <a:lnTo>
                    <a:pt x="3900817" y="0"/>
                  </a:lnTo>
                  <a:lnTo>
                    <a:pt x="3886847" y="0"/>
                  </a:lnTo>
                  <a:lnTo>
                    <a:pt x="3881132" y="5562"/>
                  </a:lnTo>
                  <a:lnTo>
                    <a:pt x="3881132" y="19672"/>
                  </a:lnTo>
                  <a:lnTo>
                    <a:pt x="3886847" y="25260"/>
                  </a:lnTo>
                  <a:lnTo>
                    <a:pt x="3900817" y="25260"/>
                  </a:lnTo>
                  <a:lnTo>
                    <a:pt x="3906532" y="19672"/>
                  </a:lnTo>
                  <a:lnTo>
                    <a:pt x="3906532" y="5562"/>
                  </a:lnTo>
                  <a:close/>
                </a:path>
                <a:path w="7772400" h="2615565">
                  <a:moveTo>
                    <a:pt x="3941330" y="2595346"/>
                  </a:moveTo>
                  <a:lnTo>
                    <a:pt x="3935603" y="2589784"/>
                  </a:lnTo>
                  <a:lnTo>
                    <a:pt x="3921633" y="2589784"/>
                  </a:lnTo>
                  <a:lnTo>
                    <a:pt x="3915930" y="2595346"/>
                  </a:lnTo>
                  <a:lnTo>
                    <a:pt x="3915930" y="2609456"/>
                  </a:lnTo>
                  <a:lnTo>
                    <a:pt x="3921633" y="2615044"/>
                  </a:lnTo>
                  <a:lnTo>
                    <a:pt x="3935603" y="2615044"/>
                  </a:lnTo>
                  <a:lnTo>
                    <a:pt x="3941330" y="2609456"/>
                  </a:lnTo>
                  <a:lnTo>
                    <a:pt x="3941330" y="2595346"/>
                  </a:lnTo>
                  <a:close/>
                </a:path>
                <a:path w="7772400" h="2615565">
                  <a:moveTo>
                    <a:pt x="3982732" y="5562"/>
                  </a:moveTo>
                  <a:lnTo>
                    <a:pt x="3977030" y="0"/>
                  </a:lnTo>
                  <a:lnTo>
                    <a:pt x="3963047" y="0"/>
                  </a:lnTo>
                  <a:lnTo>
                    <a:pt x="3957332" y="5562"/>
                  </a:lnTo>
                  <a:lnTo>
                    <a:pt x="3957332" y="19672"/>
                  </a:lnTo>
                  <a:lnTo>
                    <a:pt x="3963047" y="25260"/>
                  </a:lnTo>
                  <a:lnTo>
                    <a:pt x="3977030" y="25260"/>
                  </a:lnTo>
                  <a:lnTo>
                    <a:pt x="3982732" y="19672"/>
                  </a:lnTo>
                  <a:lnTo>
                    <a:pt x="3982732" y="5562"/>
                  </a:lnTo>
                  <a:close/>
                </a:path>
                <a:path w="7772400" h="2615565">
                  <a:moveTo>
                    <a:pt x="4017530" y="2595346"/>
                  </a:moveTo>
                  <a:lnTo>
                    <a:pt x="4011803" y="2589784"/>
                  </a:lnTo>
                  <a:lnTo>
                    <a:pt x="3997833" y="2589784"/>
                  </a:lnTo>
                  <a:lnTo>
                    <a:pt x="3992130" y="2595346"/>
                  </a:lnTo>
                  <a:lnTo>
                    <a:pt x="3992130" y="2609456"/>
                  </a:lnTo>
                  <a:lnTo>
                    <a:pt x="3997833" y="2615044"/>
                  </a:lnTo>
                  <a:lnTo>
                    <a:pt x="4011803" y="2615044"/>
                  </a:lnTo>
                  <a:lnTo>
                    <a:pt x="4017530" y="2609456"/>
                  </a:lnTo>
                  <a:lnTo>
                    <a:pt x="4017530" y="2595346"/>
                  </a:lnTo>
                  <a:close/>
                </a:path>
                <a:path w="7772400" h="2615565">
                  <a:moveTo>
                    <a:pt x="4058932" y="5562"/>
                  </a:moveTo>
                  <a:lnTo>
                    <a:pt x="4053217" y="0"/>
                  </a:lnTo>
                  <a:lnTo>
                    <a:pt x="4039247" y="0"/>
                  </a:lnTo>
                  <a:lnTo>
                    <a:pt x="4033532" y="5562"/>
                  </a:lnTo>
                  <a:lnTo>
                    <a:pt x="4033532" y="19672"/>
                  </a:lnTo>
                  <a:lnTo>
                    <a:pt x="4039247" y="25260"/>
                  </a:lnTo>
                  <a:lnTo>
                    <a:pt x="4053217" y="25260"/>
                  </a:lnTo>
                  <a:lnTo>
                    <a:pt x="4058932" y="19672"/>
                  </a:lnTo>
                  <a:lnTo>
                    <a:pt x="4058932" y="5562"/>
                  </a:lnTo>
                  <a:close/>
                </a:path>
                <a:path w="7772400" h="2615565">
                  <a:moveTo>
                    <a:pt x="4093718" y="2595346"/>
                  </a:moveTo>
                  <a:lnTo>
                    <a:pt x="4088003" y="2589784"/>
                  </a:lnTo>
                  <a:lnTo>
                    <a:pt x="4074033" y="2589784"/>
                  </a:lnTo>
                  <a:lnTo>
                    <a:pt x="4068318" y="2595346"/>
                  </a:lnTo>
                  <a:lnTo>
                    <a:pt x="4068318" y="2609456"/>
                  </a:lnTo>
                  <a:lnTo>
                    <a:pt x="4074033" y="2615044"/>
                  </a:lnTo>
                  <a:lnTo>
                    <a:pt x="4088003" y="2615044"/>
                  </a:lnTo>
                  <a:lnTo>
                    <a:pt x="4093718" y="2609456"/>
                  </a:lnTo>
                  <a:lnTo>
                    <a:pt x="4093718" y="2595346"/>
                  </a:lnTo>
                  <a:close/>
                </a:path>
                <a:path w="7772400" h="2615565">
                  <a:moveTo>
                    <a:pt x="4135132" y="5562"/>
                  </a:moveTo>
                  <a:lnTo>
                    <a:pt x="4129417" y="0"/>
                  </a:lnTo>
                  <a:lnTo>
                    <a:pt x="4115447" y="0"/>
                  </a:lnTo>
                  <a:lnTo>
                    <a:pt x="4109732" y="5562"/>
                  </a:lnTo>
                  <a:lnTo>
                    <a:pt x="4109732" y="19672"/>
                  </a:lnTo>
                  <a:lnTo>
                    <a:pt x="4115447" y="25260"/>
                  </a:lnTo>
                  <a:lnTo>
                    <a:pt x="4129417" y="25260"/>
                  </a:lnTo>
                  <a:lnTo>
                    <a:pt x="4135132" y="19672"/>
                  </a:lnTo>
                  <a:lnTo>
                    <a:pt x="4135132" y="5562"/>
                  </a:lnTo>
                  <a:close/>
                </a:path>
                <a:path w="7772400" h="2615565">
                  <a:moveTo>
                    <a:pt x="4169918" y="2595346"/>
                  </a:moveTo>
                  <a:lnTo>
                    <a:pt x="4164215" y="2589784"/>
                  </a:lnTo>
                  <a:lnTo>
                    <a:pt x="4150233" y="2589784"/>
                  </a:lnTo>
                  <a:lnTo>
                    <a:pt x="4144518" y="2595346"/>
                  </a:lnTo>
                  <a:lnTo>
                    <a:pt x="4144518" y="2609456"/>
                  </a:lnTo>
                  <a:lnTo>
                    <a:pt x="4150233" y="2615044"/>
                  </a:lnTo>
                  <a:lnTo>
                    <a:pt x="4164215" y="2615044"/>
                  </a:lnTo>
                  <a:lnTo>
                    <a:pt x="4169918" y="2609456"/>
                  </a:lnTo>
                  <a:lnTo>
                    <a:pt x="4169918" y="2595346"/>
                  </a:lnTo>
                  <a:close/>
                </a:path>
                <a:path w="7772400" h="2615565">
                  <a:moveTo>
                    <a:pt x="4211320" y="5562"/>
                  </a:moveTo>
                  <a:lnTo>
                    <a:pt x="4205617" y="0"/>
                  </a:lnTo>
                  <a:lnTo>
                    <a:pt x="4191647" y="0"/>
                  </a:lnTo>
                  <a:lnTo>
                    <a:pt x="4185920" y="5562"/>
                  </a:lnTo>
                  <a:lnTo>
                    <a:pt x="4185920" y="19672"/>
                  </a:lnTo>
                  <a:lnTo>
                    <a:pt x="4191647" y="25260"/>
                  </a:lnTo>
                  <a:lnTo>
                    <a:pt x="4205617" y="25260"/>
                  </a:lnTo>
                  <a:lnTo>
                    <a:pt x="4211320" y="19672"/>
                  </a:lnTo>
                  <a:lnTo>
                    <a:pt x="4211320" y="5562"/>
                  </a:lnTo>
                  <a:close/>
                </a:path>
                <a:path w="7772400" h="2615565">
                  <a:moveTo>
                    <a:pt x="4246118" y="2595346"/>
                  </a:moveTo>
                  <a:lnTo>
                    <a:pt x="4240403" y="2589784"/>
                  </a:lnTo>
                  <a:lnTo>
                    <a:pt x="4226433" y="2589784"/>
                  </a:lnTo>
                  <a:lnTo>
                    <a:pt x="4220718" y="2595346"/>
                  </a:lnTo>
                  <a:lnTo>
                    <a:pt x="4220718" y="2609456"/>
                  </a:lnTo>
                  <a:lnTo>
                    <a:pt x="4226433" y="2615044"/>
                  </a:lnTo>
                  <a:lnTo>
                    <a:pt x="4240403" y="2615044"/>
                  </a:lnTo>
                  <a:lnTo>
                    <a:pt x="4246118" y="2609456"/>
                  </a:lnTo>
                  <a:lnTo>
                    <a:pt x="4246118" y="2595346"/>
                  </a:lnTo>
                  <a:close/>
                </a:path>
                <a:path w="7772400" h="2615565">
                  <a:moveTo>
                    <a:pt x="4287520" y="5562"/>
                  </a:moveTo>
                  <a:lnTo>
                    <a:pt x="4281817" y="0"/>
                  </a:lnTo>
                  <a:lnTo>
                    <a:pt x="4267847" y="0"/>
                  </a:lnTo>
                  <a:lnTo>
                    <a:pt x="4262120" y="5562"/>
                  </a:lnTo>
                  <a:lnTo>
                    <a:pt x="4262120" y="19672"/>
                  </a:lnTo>
                  <a:lnTo>
                    <a:pt x="4267847" y="25260"/>
                  </a:lnTo>
                  <a:lnTo>
                    <a:pt x="4281817" y="25260"/>
                  </a:lnTo>
                  <a:lnTo>
                    <a:pt x="4287520" y="19672"/>
                  </a:lnTo>
                  <a:lnTo>
                    <a:pt x="4287520" y="5562"/>
                  </a:lnTo>
                  <a:close/>
                </a:path>
                <a:path w="7772400" h="2615565">
                  <a:moveTo>
                    <a:pt x="4322318" y="2595346"/>
                  </a:moveTo>
                  <a:lnTo>
                    <a:pt x="4316603" y="2589784"/>
                  </a:lnTo>
                  <a:lnTo>
                    <a:pt x="4302633" y="2589784"/>
                  </a:lnTo>
                  <a:lnTo>
                    <a:pt x="4296918" y="2595346"/>
                  </a:lnTo>
                  <a:lnTo>
                    <a:pt x="4296918" y="2609456"/>
                  </a:lnTo>
                  <a:lnTo>
                    <a:pt x="4302633" y="2615044"/>
                  </a:lnTo>
                  <a:lnTo>
                    <a:pt x="4316603" y="2615044"/>
                  </a:lnTo>
                  <a:lnTo>
                    <a:pt x="4322318" y="2609456"/>
                  </a:lnTo>
                  <a:lnTo>
                    <a:pt x="4322318" y="2595346"/>
                  </a:lnTo>
                  <a:close/>
                </a:path>
                <a:path w="7772400" h="2615565">
                  <a:moveTo>
                    <a:pt x="4363720" y="5562"/>
                  </a:moveTo>
                  <a:lnTo>
                    <a:pt x="4358017" y="0"/>
                  </a:lnTo>
                  <a:lnTo>
                    <a:pt x="4344047" y="0"/>
                  </a:lnTo>
                  <a:lnTo>
                    <a:pt x="4338320" y="5562"/>
                  </a:lnTo>
                  <a:lnTo>
                    <a:pt x="4338320" y="19672"/>
                  </a:lnTo>
                  <a:lnTo>
                    <a:pt x="4344047" y="25260"/>
                  </a:lnTo>
                  <a:lnTo>
                    <a:pt x="4358017" y="25260"/>
                  </a:lnTo>
                  <a:lnTo>
                    <a:pt x="4363720" y="19672"/>
                  </a:lnTo>
                  <a:lnTo>
                    <a:pt x="4363720" y="5562"/>
                  </a:lnTo>
                  <a:close/>
                </a:path>
                <a:path w="7772400" h="2615565">
                  <a:moveTo>
                    <a:pt x="4398505" y="2595346"/>
                  </a:moveTo>
                  <a:lnTo>
                    <a:pt x="4392803" y="2589784"/>
                  </a:lnTo>
                  <a:lnTo>
                    <a:pt x="4378833" y="2589784"/>
                  </a:lnTo>
                  <a:lnTo>
                    <a:pt x="4373105" y="2595346"/>
                  </a:lnTo>
                  <a:lnTo>
                    <a:pt x="4373105" y="2609456"/>
                  </a:lnTo>
                  <a:lnTo>
                    <a:pt x="4378833" y="2615044"/>
                  </a:lnTo>
                  <a:lnTo>
                    <a:pt x="4392803" y="2615044"/>
                  </a:lnTo>
                  <a:lnTo>
                    <a:pt x="4398505" y="2609456"/>
                  </a:lnTo>
                  <a:lnTo>
                    <a:pt x="4398505" y="2595346"/>
                  </a:lnTo>
                  <a:close/>
                </a:path>
                <a:path w="7772400" h="2615565">
                  <a:moveTo>
                    <a:pt x="4439945" y="5562"/>
                  </a:moveTo>
                  <a:lnTo>
                    <a:pt x="4434217" y="0"/>
                  </a:lnTo>
                  <a:lnTo>
                    <a:pt x="4420247" y="0"/>
                  </a:lnTo>
                  <a:lnTo>
                    <a:pt x="4414520" y="5562"/>
                  </a:lnTo>
                  <a:lnTo>
                    <a:pt x="4414520" y="19672"/>
                  </a:lnTo>
                  <a:lnTo>
                    <a:pt x="4420247" y="25260"/>
                  </a:lnTo>
                  <a:lnTo>
                    <a:pt x="4434217" y="25260"/>
                  </a:lnTo>
                  <a:lnTo>
                    <a:pt x="4439945" y="19672"/>
                  </a:lnTo>
                  <a:lnTo>
                    <a:pt x="4439945" y="5562"/>
                  </a:lnTo>
                  <a:close/>
                </a:path>
                <a:path w="7772400" h="2615565">
                  <a:moveTo>
                    <a:pt x="4474705" y="2595346"/>
                  </a:moveTo>
                  <a:lnTo>
                    <a:pt x="4469003" y="2589784"/>
                  </a:lnTo>
                  <a:lnTo>
                    <a:pt x="4455033" y="2589784"/>
                  </a:lnTo>
                  <a:lnTo>
                    <a:pt x="4449305" y="2595346"/>
                  </a:lnTo>
                  <a:lnTo>
                    <a:pt x="4449305" y="2609456"/>
                  </a:lnTo>
                  <a:lnTo>
                    <a:pt x="4455033" y="2615044"/>
                  </a:lnTo>
                  <a:lnTo>
                    <a:pt x="4469003" y="2615044"/>
                  </a:lnTo>
                  <a:lnTo>
                    <a:pt x="4474705" y="2609456"/>
                  </a:lnTo>
                  <a:lnTo>
                    <a:pt x="4474705" y="2595346"/>
                  </a:lnTo>
                  <a:close/>
                </a:path>
                <a:path w="7772400" h="2615565">
                  <a:moveTo>
                    <a:pt x="4516145" y="5562"/>
                  </a:moveTo>
                  <a:lnTo>
                    <a:pt x="4510417" y="0"/>
                  </a:lnTo>
                  <a:lnTo>
                    <a:pt x="4496447" y="0"/>
                  </a:lnTo>
                  <a:lnTo>
                    <a:pt x="4490745" y="5562"/>
                  </a:lnTo>
                  <a:lnTo>
                    <a:pt x="4490745" y="19672"/>
                  </a:lnTo>
                  <a:lnTo>
                    <a:pt x="4496447" y="25260"/>
                  </a:lnTo>
                  <a:lnTo>
                    <a:pt x="4510417" y="25260"/>
                  </a:lnTo>
                  <a:lnTo>
                    <a:pt x="4516145" y="19672"/>
                  </a:lnTo>
                  <a:lnTo>
                    <a:pt x="4516145" y="5562"/>
                  </a:lnTo>
                  <a:close/>
                </a:path>
                <a:path w="7772400" h="2615565">
                  <a:moveTo>
                    <a:pt x="4550905" y="2595346"/>
                  </a:moveTo>
                  <a:lnTo>
                    <a:pt x="4545203" y="2589784"/>
                  </a:lnTo>
                  <a:lnTo>
                    <a:pt x="4531233" y="2589784"/>
                  </a:lnTo>
                  <a:lnTo>
                    <a:pt x="4525505" y="2595346"/>
                  </a:lnTo>
                  <a:lnTo>
                    <a:pt x="4525505" y="2609456"/>
                  </a:lnTo>
                  <a:lnTo>
                    <a:pt x="4531233" y="2615044"/>
                  </a:lnTo>
                  <a:lnTo>
                    <a:pt x="4545203" y="2615044"/>
                  </a:lnTo>
                  <a:lnTo>
                    <a:pt x="4550905" y="2609456"/>
                  </a:lnTo>
                  <a:lnTo>
                    <a:pt x="4550905" y="2595346"/>
                  </a:lnTo>
                  <a:close/>
                </a:path>
                <a:path w="7772400" h="2615565">
                  <a:moveTo>
                    <a:pt x="4592345" y="5562"/>
                  </a:moveTo>
                  <a:lnTo>
                    <a:pt x="4586617" y="0"/>
                  </a:lnTo>
                  <a:lnTo>
                    <a:pt x="4572647" y="0"/>
                  </a:lnTo>
                  <a:lnTo>
                    <a:pt x="4566945" y="5562"/>
                  </a:lnTo>
                  <a:lnTo>
                    <a:pt x="4566945" y="19672"/>
                  </a:lnTo>
                  <a:lnTo>
                    <a:pt x="4572647" y="25260"/>
                  </a:lnTo>
                  <a:lnTo>
                    <a:pt x="4586617" y="25260"/>
                  </a:lnTo>
                  <a:lnTo>
                    <a:pt x="4592345" y="19672"/>
                  </a:lnTo>
                  <a:lnTo>
                    <a:pt x="4592345" y="5562"/>
                  </a:lnTo>
                  <a:close/>
                </a:path>
                <a:path w="7772400" h="2615565">
                  <a:moveTo>
                    <a:pt x="4627130" y="2595346"/>
                  </a:moveTo>
                  <a:lnTo>
                    <a:pt x="4621403" y="2589784"/>
                  </a:lnTo>
                  <a:lnTo>
                    <a:pt x="4607433" y="2589784"/>
                  </a:lnTo>
                  <a:lnTo>
                    <a:pt x="4601705" y="2595346"/>
                  </a:lnTo>
                  <a:lnTo>
                    <a:pt x="4601705" y="2609456"/>
                  </a:lnTo>
                  <a:lnTo>
                    <a:pt x="4607433" y="2615044"/>
                  </a:lnTo>
                  <a:lnTo>
                    <a:pt x="4621403" y="2615044"/>
                  </a:lnTo>
                  <a:lnTo>
                    <a:pt x="4627130" y="2609456"/>
                  </a:lnTo>
                  <a:lnTo>
                    <a:pt x="4627130" y="2595346"/>
                  </a:lnTo>
                  <a:close/>
                </a:path>
                <a:path w="7772400" h="2615565">
                  <a:moveTo>
                    <a:pt x="4668545" y="5562"/>
                  </a:moveTo>
                  <a:lnTo>
                    <a:pt x="4662817" y="0"/>
                  </a:lnTo>
                  <a:lnTo>
                    <a:pt x="4648847" y="0"/>
                  </a:lnTo>
                  <a:lnTo>
                    <a:pt x="4643145" y="5562"/>
                  </a:lnTo>
                  <a:lnTo>
                    <a:pt x="4643145" y="19672"/>
                  </a:lnTo>
                  <a:lnTo>
                    <a:pt x="4648847" y="25260"/>
                  </a:lnTo>
                  <a:lnTo>
                    <a:pt x="4662817" y="25260"/>
                  </a:lnTo>
                  <a:lnTo>
                    <a:pt x="4668545" y="19672"/>
                  </a:lnTo>
                  <a:lnTo>
                    <a:pt x="4668545" y="5562"/>
                  </a:lnTo>
                  <a:close/>
                </a:path>
                <a:path w="7772400" h="2615565">
                  <a:moveTo>
                    <a:pt x="4703330" y="2595346"/>
                  </a:moveTo>
                  <a:lnTo>
                    <a:pt x="4697603" y="2589784"/>
                  </a:lnTo>
                  <a:lnTo>
                    <a:pt x="4683633" y="2589784"/>
                  </a:lnTo>
                  <a:lnTo>
                    <a:pt x="4677930" y="2595346"/>
                  </a:lnTo>
                  <a:lnTo>
                    <a:pt x="4677930" y="2609456"/>
                  </a:lnTo>
                  <a:lnTo>
                    <a:pt x="4683633" y="2615044"/>
                  </a:lnTo>
                  <a:lnTo>
                    <a:pt x="4697603" y="2615044"/>
                  </a:lnTo>
                  <a:lnTo>
                    <a:pt x="4703330" y="2609456"/>
                  </a:lnTo>
                  <a:lnTo>
                    <a:pt x="4703330" y="2595346"/>
                  </a:lnTo>
                  <a:close/>
                </a:path>
                <a:path w="7772400" h="2615565">
                  <a:moveTo>
                    <a:pt x="4744732" y="5562"/>
                  </a:moveTo>
                  <a:lnTo>
                    <a:pt x="4739017" y="0"/>
                  </a:lnTo>
                  <a:lnTo>
                    <a:pt x="4725047" y="0"/>
                  </a:lnTo>
                  <a:lnTo>
                    <a:pt x="4719345" y="5562"/>
                  </a:lnTo>
                  <a:lnTo>
                    <a:pt x="4719345" y="19672"/>
                  </a:lnTo>
                  <a:lnTo>
                    <a:pt x="4725047" y="25260"/>
                  </a:lnTo>
                  <a:lnTo>
                    <a:pt x="4739017" y="25260"/>
                  </a:lnTo>
                  <a:lnTo>
                    <a:pt x="4744732" y="19672"/>
                  </a:lnTo>
                  <a:lnTo>
                    <a:pt x="4744732" y="5562"/>
                  </a:lnTo>
                  <a:close/>
                </a:path>
                <a:path w="7772400" h="2615565">
                  <a:moveTo>
                    <a:pt x="4779530" y="2595346"/>
                  </a:moveTo>
                  <a:lnTo>
                    <a:pt x="4773803" y="2589784"/>
                  </a:lnTo>
                  <a:lnTo>
                    <a:pt x="4759833" y="2589784"/>
                  </a:lnTo>
                  <a:lnTo>
                    <a:pt x="4754130" y="2595346"/>
                  </a:lnTo>
                  <a:lnTo>
                    <a:pt x="4754130" y="2609456"/>
                  </a:lnTo>
                  <a:lnTo>
                    <a:pt x="4759833" y="2615044"/>
                  </a:lnTo>
                  <a:lnTo>
                    <a:pt x="4773803" y="2615044"/>
                  </a:lnTo>
                  <a:lnTo>
                    <a:pt x="4779530" y="2609456"/>
                  </a:lnTo>
                  <a:lnTo>
                    <a:pt x="4779530" y="2595346"/>
                  </a:lnTo>
                  <a:close/>
                </a:path>
                <a:path w="7772400" h="2615565">
                  <a:moveTo>
                    <a:pt x="4820932" y="5562"/>
                  </a:moveTo>
                  <a:lnTo>
                    <a:pt x="4815217" y="0"/>
                  </a:lnTo>
                  <a:lnTo>
                    <a:pt x="4801247" y="0"/>
                  </a:lnTo>
                  <a:lnTo>
                    <a:pt x="4795532" y="5562"/>
                  </a:lnTo>
                  <a:lnTo>
                    <a:pt x="4795532" y="19672"/>
                  </a:lnTo>
                  <a:lnTo>
                    <a:pt x="4801247" y="25260"/>
                  </a:lnTo>
                  <a:lnTo>
                    <a:pt x="4815217" y="25260"/>
                  </a:lnTo>
                  <a:lnTo>
                    <a:pt x="4820932" y="19672"/>
                  </a:lnTo>
                  <a:lnTo>
                    <a:pt x="4820932" y="5562"/>
                  </a:lnTo>
                  <a:close/>
                </a:path>
                <a:path w="7772400" h="2615565">
                  <a:moveTo>
                    <a:pt x="4855730" y="2595346"/>
                  </a:moveTo>
                  <a:lnTo>
                    <a:pt x="4850003" y="2589784"/>
                  </a:lnTo>
                  <a:lnTo>
                    <a:pt x="4836033" y="2589784"/>
                  </a:lnTo>
                  <a:lnTo>
                    <a:pt x="4830330" y="2595346"/>
                  </a:lnTo>
                  <a:lnTo>
                    <a:pt x="4830330" y="2609456"/>
                  </a:lnTo>
                  <a:lnTo>
                    <a:pt x="4836033" y="2615044"/>
                  </a:lnTo>
                  <a:lnTo>
                    <a:pt x="4850003" y="2615044"/>
                  </a:lnTo>
                  <a:lnTo>
                    <a:pt x="4855730" y="2609456"/>
                  </a:lnTo>
                  <a:lnTo>
                    <a:pt x="4855730" y="2595346"/>
                  </a:lnTo>
                  <a:close/>
                </a:path>
                <a:path w="7772400" h="2615565">
                  <a:moveTo>
                    <a:pt x="4897132" y="5562"/>
                  </a:moveTo>
                  <a:lnTo>
                    <a:pt x="4891417" y="0"/>
                  </a:lnTo>
                  <a:lnTo>
                    <a:pt x="4877447" y="0"/>
                  </a:lnTo>
                  <a:lnTo>
                    <a:pt x="4871732" y="5562"/>
                  </a:lnTo>
                  <a:lnTo>
                    <a:pt x="4871732" y="19672"/>
                  </a:lnTo>
                  <a:lnTo>
                    <a:pt x="4877447" y="25260"/>
                  </a:lnTo>
                  <a:lnTo>
                    <a:pt x="4891417" y="25260"/>
                  </a:lnTo>
                  <a:lnTo>
                    <a:pt x="4897132" y="19672"/>
                  </a:lnTo>
                  <a:lnTo>
                    <a:pt x="4897132" y="5562"/>
                  </a:lnTo>
                  <a:close/>
                </a:path>
                <a:path w="7772400" h="2615565">
                  <a:moveTo>
                    <a:pt x="4931918" y="2595346"/>
                  </a:moveTo>
                  <a:lnTo>
                    <a:pt x="4926203" y="2589784"/>
                  </a:lnTo>
                  <a:lnTo>
                    <a:pt x="4912233" y="2589784"/>
                  </a:lnTo>
                  <a:lnTo>
                    <a:pt x="4906530" y="2595346"/>
                  </a:lnTo>
                  <a:lnTo>
                    <a:pt x="4906530" y="2609456"/>
                  </a:lnTo>
                  <a:lnTo>
                    <a:pt x="4912233" y="2615044"/>
                  </a:lnTo>
                  <a:lnTo>
                    <a:pt x="4926203" y="2615044"/>
                  </a:lnTo>
                  <a:lnTo>
                    <a:pt x="4931918" y="2609456"/>
                  </a:lnTo>
                  <a:lnTo>
                    <a:pt x="4931918" y="2595346"/>
                  </a:lnTo>
                  <a:close/>
                </a:path>
                <a:path w="7772400" h="2615565">
                  <a:moveTo>
                    <a:pt x="4973332" y="5562"/>
                  </a:moveTo>
                  <a:lnTo>
                    <a:pt x="4967617" y="0"/>
                  </a:lnTo>
                  <a:lnTo>
                    <a:pt x="4953647" y="0"/>
                  </a:lnTo>
                  <a:lnTo>
                    <a:pt x="4947932" y="5562"/>
                  </a:lnTo>
                  <a:lnTo>
                    <a:pt x="4947932" y="19672"/>
                  </a:lnTo>
                  <a:lnTo>
                    <a:pt x="4953647" y="25260"/>
                  </a:lnTo>
                  <a:lnTo>
                    <a:pt x="4967617" y="25260"/>
                  </a:lnTo>
                  <a:lnTo>
                    <a:pt x="4973332" y="19672"/>
                  </a:lnTo>
                  <a:lnTo>
                    <a:pt x="4973332" y="5562"/>
                  </a:lnTo>
                  <a:close/>
                </a:path>
                <a:path w="7772400" h="2615565">
                  <a:moveTo>
                    <a:pt x="5008118" y="2595346"/>
                  </a:moveTo>
                  <a:lnTo>
                    <a:pt x="5002403" y="2589784"/>
                  </a:lnTo>
                  <a:lnTo>
                    <a:pt x="4988433" y="2589784"/>
                  </a:lnTo>
                  <a:lnTo>
                    <a:pt x="4982718" y="2595346"/>
                  </a:lnTo>
                  <a:lnTo>
                    <a:pt x="4982718" y="2609456"/>
                  </a:lnTo>
                  <a:lnTo>
                    <a:pt x="4988433" y="2615044"/>
                  </a:lnTo>
                  <a:lnTo>
                    <a:pt x="5002403" y="2615044"/>
                  </a:lnTo>
                  <a:lnTo>
                    <a:pt x="5008118" y="2609456"/>
                  </a:lnTo>
                  <a:lnTo>
                    <a:pt x="5008118" y="2595346"/>
                  </a:lnTo>
                  <a:close/>
                </a:path>
                <a:path w="7772400" h="2615565">
                  <a:moveTo>
                    <a:pt x="5049520" y="5562"/>
                  </a:moveTo>
                  <a:lnTo>
                    <a:pt x="5043817" y="0"/>
                  </a:lnTo>
                  <a:lnTo>
                    <a:pt x="5029847" y="0"/>
                  </a:lnTo>
                  <a:lnTo>
                    <a:pt x="5024132" y="5562"/>
                  </a:lnTo>
                  <a:lnTo>
                    <a:pt x="5024132" y="19672"/>
                  </a:lnTo>
                  <a:lnTo>
                    <a:pt x="5029847" y="25260"/>
                  </a:lnTo>
                  <a:lnTo>
                    <a:pt x="5043817" y="25260"/>
                  </a:lnTo>
                  <a:lnTo>
                    <a:pt x="5049520" y="19672"/>
                  </a:lnTo>
                  <a:lnTo>
                    <a:pt x="5049520" y="5562"/>
                  </a:lnTo>
                  <a:close/>
                </a:path>
                <a:path w="7772400" h="2615565">
                  <a:moveTo>
                    <a:pt x="5084318" y="2595346"/>
                  </a:moveTo>
                  <a:lnTo>
                    <a:pt x="5078603" y="2589784"/>
                  </a:lnTo>
                  <a:lnTo>
                    <a:pt x="5064633" y="2589784"/>
                  </a:lnTo>
                  <a:lnTo>
                    <a:pt x="5058918" y="2595346"/>
                  </a:lnTo>
                  <a:lnTo>
                    <a:pt x="5058918" y="2609456"/>
                  </a:lnTo>
                  <a:lnTo>
                    <a:pt x="5064633" y="2615044"/>
                  </a:lnTo>
                  <a:lnTo>
                    <a:pt x="5078603" y="2615044"/>
                  </a:lnTo>
                  <a:lnTo>
                    <a:pt x="5084318" y="2609456"/>
                  </a:lnTo>
                  <a:lnTo>
                    <a:pt x="5084318" y="2595346"/>
                  </a:lnTo>
                  <a:close/>
                </a:path>
                <a:path w="7772400" h="2615565">
                  <a:moveTo>
                    <a:pt x="5125720" y="5562"/>
                  </a:moveTo>
                  <a:lnTo>
                    <a:pt x="5120017" y="0"/>
                  </a:lnTo>
                  <a:lnTo>
                    <a:pt x="5106047" y="0"/>
                  </a:lnTo>
                  <a:lnTo>
                    <a:pt x="5100320" y="5562"/>
                  </a:lnTo>
                  <a:lnTo>
                    <a:pt x="5100320" y="19672"/>
                  </a:lnTo>
                  <a:lnTo>
                    <a:pt x="5106047" y="25260"/>
                  </a:lnTo>
                  <a:lnTo>
                    <a:pt x="5120017" y="25260"/>
                  </a:lnTo>
                  <a:lnTo>
                    <a:pt x="5125720" y="19672"/>
                  </a:lnTo>
                  <a:lnTo>
                    <a:pt x="5125720" y="5562"/>
                  </a:lnTo>
                  <a:close/>
                </a:path>
                <a:path w="7772400" h="2615565">
                  <a:moveTo>
                    <a:pt x="5160518" y="2595346"/>
                  </a:moveTo>
                  <a:lnTo>
                    <a:pt x="5154803" y="2589784"/>
                  </a:lnTo>
                  <a:lnTo>
                    <a:pt x="5140833" y="2589784"/>
                  </a:lnTo>
                  <a:lnTo>
                    <a:pt x="5135118" y="2595346"/>
                  </a:lnTo>
                  <a:lnTo>
                    <a:pt x="5135118" y="2609456"/>
                  </a:lnTo>
                  <a:lnTo>
                    <a:pt x="5140833" y="2615044"/>
                  </a:lnTo>
                  <a:lnTo>
                    <a:pt x="5154803" y="2615044"/>
                  </a:lnTo>
                  <a:lnTo>
                    <a:pt x="5160518" y="2609456"/>
                  </a:lnTo>
                  <a:lnTo>
                    <a:pt x="5160518" y="2595346"/>
                  </a:lnTo>
                  <a:close/>
                </a:path>
                <a:path w="7772400" h="2615565">
                  <a:moveTo>
                    <a:pt x="5201920" y="5562"/>
                  </a:moveTo>
                  <a:lnTo>
                    <a:pt x="5196217" y="0"/>
                  </a:lnTo>
                  <a:lnTo>
                    <a:pt x="5182247" y="0"/>
                  </a:lnTo>
                  <a:lnTo>
                    <a:pt x="5176520" y="5562"/>
                  </a:lnTo>
                  <a:lnTo>
                    <a:pt x="5176520" y="19672"/>
                  </a:lnTo>
                  <a:lnTo>
                    <a:pt x="5182247" y="25260"/>
                  </a:lnTo>
                  <a:lnTo>
                    <a:pt x="5196217" y="25260"/>
                  </a:lnTo>
                  <a:lnTo>
                    <a:pt x="5201920" y="19672"/>
                  </a:lnTo>
                  <a:lnTo>
                    <a:pt x="5201920" y="5562"/>
                  </a:lnTo>
                  <a:close/>
                </a:path>
                <a:path w="7772400" h="2615565">
                  <a:moveTo>
                    <a:pt x="5236705" y="2595346"/>
                  </a:moveTo>
                  <a:lnTo>
                    <a:pt x="5231003" y="2589784"/>
                  </a:lnTo>
                  <a:lnTo>
                    <a:pt x="5217033" y="2589784"/>
                  </a:lnTo>
                  <a:lnTo>
                    <a:pt x="5211318" y="2595346"/>
                  </a:lnTo>
                  <a:lnTo>
                    <a:pt x="5211318" y="2609456"/>
                  </a:lnTo>
                  <a:lnTo>
                    <a:pt x="5217033" y="2615044"/>
                  </a:lnTo>
                  <a:lnTo>
                    <a:pt x="5231003" y="2615044"/>
                  </a:lnTo>
                  <a:lnTo>
                    <a:pt x="5236705" y="2609456"/>
                  </a:lnTo>
                  <a:lnTo>
                    <a:pt x="5236705" y="2595346"/>
                  </a:lnTo>
                  <a:close/>
                </a:path>
                <a:path w="7772400" h="2615565">
                  <a:moveTo>
                    <a:pt x="5278120" y="5562"/>
                  </a:moveTo>
                  <a:lnTo>
                    <a:pt x="5272417" y="0"/>
                  </a:lnTo>
                  <a:lnTo>
                    <a:pt x="5258447" y="0"/>
                  </a:lnTo>
                  <a:lnTo>
                    <a:pt x="5252720" y="5562"/>
                  </a:lnTo>
                  <a:lnTo>
                    <a:pt x="5252720" y="19672"/>
                  </a:lnTo>
                  <a:lnTo>
                    <a:pt x="5258447" y="25260"/>
                  </a:lnTo>
                  <a:lnTo>
                    <a:pt x="5272417" y="25260"/>
                  </a:lnTo>
                  <a:lnTo>
                    <a:pt x="5278120" y="19672"/>
                  </a:lnTo>
                  <a:lnTo>
                    <a:pt x="5278120" y="5562"/>
                  </a:lnTo>
                  <a:close/>
                </a:path>
                <a:path w="7772400" h="2615565">
                  <a:moveTo>
                    <a:pt x="5312905" y="2595346"/>
                  </a:moveTo>
                  <a:lnTo>
                    <a:pt x="5307203" y="2589784"/>
                  </a:lnTo>
                  <a:lnTo>
                    <a:pt x="5293233" y="2589784"/>
                  </a:lnTo>
                  <a:lnTo>
                    <a:pt x="5287505" y="2595346"/>
                  </a:lnTo>
                  <a:lnTo>
                    <a:pt x="5287505" y="2609456"/>
                  </a:lnTo>
                  <a:lnTo>
                    <a:pt x="5293233" y="2615044"/>
                  </a:lnTo>
                  <a:lnTo>
                    <a:pt x="5307203" y="2615044"/>
                  </a:lnTo>
                  <a:lnTo>
                    <a:pt x="5312905" y="2609456"/>
                  </a:lnTo>
                  <a:lnTo>
                    <a:pt x="5312905" y="2595346"/>
                  </a:lnTo>
                  <a:close/>
                </a:path>
                <a:path w="7772400" h="2615565">
                  <a:moveTo>
                    <a:pt x="5354345" y="5562"/>
                  </a:moveTo>
                  <a:lnTo>
                    <a:pt x="5348617" y="0"/>
                  </a:lnTo>
                  <a:lnTo>
                    <a:pt x="5334647" y="0"/>
                  </a:lnTo>
                  <a:lnTo>
                    <a:pt x="5328920" y="5562"/>
                  </a:lnTo>
                  <a:lnTo>
                    <a:pt x="5328920" y="19672"/>
                  </a:lnTo>
                  <a:lnTo>
                    <a:pt x="5334647" y="25260"/>
                  </a:lnTo>
                  <a:lnTo>
                    <a:pt x="5348617" y="25260"/>
                  </a:lnTo>
                  <a:lnTo>
                    <a:pt x="5354345" y="19672"/>
                  </a:lnTo>
                  <a:lnTo>
                    <a:pt x="5354345" y="5562"/>
                  </a:lnTo>
                  <a:close/>
                </a:path>
                <a:path w="7772400" h="2615565">
                  <a:moveTo>
                    <a:pt x="5389105" y="2595346"/>
                  </a:moveTo>
                  <a:lnTo>
                    <a:pt x="5383403" y="2589784"/>
                  </a:lnTo>
                  <a:lnTo>
                    <a:pt x="5369433" y="2589784"/>
                  </a:lnTo>
                  <a:lnTo>
                    <a:pt x="5363705" y="2595346"/>
                  </a:lnTo>
                  <a:lnTo>
                    <a:pt x="5363705" y="2609456"/>
                  </a:lnTo>
                  <a:lnTo>
                    <a:pt x="5369433" y="2615044"/>
                  </a:lnTo>
                  <a:lnTo>
                    <a:pt x="5383403" y="2615044"/>
                  </a:lnTo>
                  <a:lnTo>
                    <a:pt x="5389105" y="2609456"/>
                  </a:lnTo>
                  <a:lnTo>
                    <a:pt x="5389105" y="2595346"/>
                  </a:lnTo>
                  <a:close/>
                </a:path>
                <a:path w="7772400" h="2615565">
                  <a:moveTo>
                    <a:pt x="5430545" y="5562"/>
                  </a:moveTo>
                  <a:lnTo>
                    <a:pt x="5424817" y="0"/>
                  </a:lnTo>
                  <a:lnTo>
                    <a:pt x="5410847" y="0"/>
                  </a:lnTo>
                  <a:lnTo>
                    <a:pt x="5405145" y="5562"/>
                  </a:lnTo>
                  <a:lnTo>
                    <a:pt x="5405145" y="19672"/>
                  </a:lnTo>
                  <a:lnTo>
                    <a:pt x="5410847" y="25260"/>
                  </a:lnTo>
                  <a:lnTo>
                    <a:pt x="5424817" y="25260"/>
                  </a:lnTo>
                  <a:lnTo>
                    <a:pt x="5430545" y="19672"/>
                  </a:lnTo>
                  <a:lnTo>
                    <a:pt x="5430545" y="5562"/>
                  </a:lnTo>
                  <a:close/>
                </a:path>
                <a:path w="7772400" h="2615565">
                  <a:moveTo>
                    <a:pt x="5465305" y="2595346"/>
                  </a:moveTo>
                  <a:lnTo>
                    <a:pt x="5459603" y="2589784"/>
                  </a:lnTo>
                  <a:lnTo>
                    <a:pt x="5445633" y="2589784"/>
                  </a:lnTo>
                  <a:lnTo>
                    <a:pt x="5439905" y="2595346"/>
                  </a:lnTo>
                  <a:lnTo>
                    <a:pt x="5439905" y="2609456"/>
                  </a:lnTo>
                  <a:lnTo>
                    <a:pt x="5445633" y="2615044"/>
                  </a:lnTo>
                  <a:lnTo>
                    <a:pt x="5459603" y="2615044"/>
                  </a:lnTo>
                  <a:lnTo>
                    <a:pt x="5465305" y="2609456"/>
                  </a:lnTo>
                  <a:lnTo>
                    <a:pt x="5465305" y="2595346"/>
                  </a:lnTo>
                  <a:close/>
                </a:path>
                <a:path w="7772400" h="2615565">
                  <a:moveTo>
                    <a:pt x="5506745" y="5562"/>
                  </a:moveTo>
                  <a:lnTo>
                    <a:pt x="5501017" y="0"/>
                  </a:lnTo>
                  <a:lnTo>
                    <a:pt x="5487047" y="0"/>
                  </a:lnTo>
                  <a:lnTo>
                    <a:pt x="5481345" y="5562"/>
                  </a:lnTo>
                  <a:lnTo>
                    <a:pt x="5481345" y="19672"/>
                  </a:lnTo>
                  <a:lnTo>
                    <a:pt x="5487047" y="25260"/>
                  </a:lnTo>
                  <a:lnTo>
                    <a:pt x="5501017" y="25260"/>
                  </a:lnTo>
                  <a:lnTo>
                    <a:pt x="5506745" y="19672"/>
                  </a:lnTo>
                  <a:lnTo>
                    <a:pt x="5506745" y="5562"/>
                  </a:lnTo>
                  <a:close/>
                </a:path>
                <a:path w="7772400" h="2615565">
                  <a:moveTo>
                    <a:pt x="5541530" y="2595346"/>
                  </a:moveTo>
                  <a:lnTo>
                    <a:pt x="5535803" y="2589784"/>
                  </a:lnTo>
                  <a:lnTo>
                    <a:pt x="5521833" y="2589784"/>
                  </a:lnTo>
                  <a:lnTo>
                    <a:pt x="5516105" y="2595346"/>
                  </a:lnTo>
                  <a:lnTo>
                    <a:pt x="5516105" y="2609456"/>
                  </a:lnTo>
                  <a:lnTo>
                    <a:pt x="5521833" y="2615044"/>
                  </a:lnTo>
                  <a:lnTo>
                    <a:pt x="5535803" y="2615044"/>
                  </a:lnTo>
                  <a:lnTo>
                    <a:pt x="5541530" y="2609456"/>
                  </a:lnTo>
                  <a:lnTo>
                    <a:pt x="5541530" y="2595346"/>
                  </a:lnTo>
                  <a:close/>
                </a:path>
                <a:path w="7772400" h="2615565">
                  <a:moveTo>
                    <a:pt x="5582945" y="5562"/>
                  </a:moveTo>
                  <a:lnTo>
                    <a:pt x="5577217" y="0"/>
                  </a:lnTo>
                  <a:lnTo>
                    <a:pt x="5563247" y="0"/>
                  </a:lnTo>
                  <a:lnTo>
                    <a:pt x="5557545" y="5562"/>
                  </a:lnTo>
                  <a:lnTo>
                    <a:pt x="5557545" y="19672"/>
                  </a:lnTo>
                  <a:lnTo>
                    <a:pt x="5563247" y="25260"/>
                  </a:lnTo>
                  <a:lnTo>
                    <a:pt x="5577217" y="25260"/>
                  </a:lnTo>
                  <a:lnTo>
                    <a:pt x="5582945" y="19672"/>
                  </a:lnTo>
                  <a:lnTo>
                    <a:pt x="5582945" y="5562"/>
                  </a:lnTo>
                  <a:close/>
                </a:path>
                <a:path w="7772400" h="2615565">
                  <a:moveTo>
                    <a:pt x="5617730" y="2595346"/>
                  </a:moveTo>
                  <a:lnTo>
                    <a:pt x="5612003" y="2589784"/>
                  </a:lnTo>
                  <a:lnTo>
                    <a:pt x="5598033" y="2589784"/>
                  </a:lnTo>
                  <a:lnTo>
                    <a:pt x="5592330" y="2595346"/>
                  </a:lnTo>
                  <a:lnTo>
                    <a:pt x="5592330" y="2609456"/>
                  </a:lnTo>
                  <a:lnTo>
                    <a:pt x="5598033" y="2615044"/>
                  </a:lnTo>
                  <a:lnTo>
                    <a:pt x="5612003" y="2615044"/>
                  </a:lnTo>
                  <a:lnTo>
                    <a:pt x="5617730" y="2609456"/>
                  </a:lnTo>
                  <a:lnTo>
                    <a:pt x="5617730" y="2595346"/>
                  </a:lnTo>
                  <a:close/>
                </a:path>
                <a:path w="7772400" h="2615565">
                  <a:moveTo>
                    <a:pt x="5659132" y="5562"/>
                  </a:moveTo>
                  <a:lnTo>
                    <a:pt x="5653417" y="0"/>
                  </a:lnTo>
                  <a:lnTo>
                    <a:pt x="5639447" y="0"/>
                  </a:lnTo>
                  <a:lnTo>
                    <a:pt x="5633745" y="5562"/>
                  </a:lnTo>
                  <a:lnTo>
                    <a:pt x="5633745" y="19672"/>
                  </a:lnTo>
                  <a:lnTo>
                    <a:pt x="5639447" y="25260"/>
                  </a:lnTo>
                  <a:lnTo>
                    <a:pt x="5653417" y="25260"/>
                  </a:lnTo>
                  <a:lnTo>
                    <a:pt x="5659132" y="19672"/>
                  </a:lnTo>
                  <a:lnTo>
                    <a:pt x="5659132" y="5562"/>
                  </a:lnTo>
                  <a:close/>
                </a:path>
                <a:path w="7772400" h="2615565">
                  <a:moveTo>
                    <a:pt x="5693930" y="2595346"/>
                  </a:moveTo>
                  <a:lnTo>
                    <a:pt x="5688203" y="2589784"/>
                  </a:lnTo>
                  <a:lnTo>
                    <a:pt x="5674233" y="2589784"/>
                  </a:lnTo>
                  <a:lnTo>
                    <a:pt x="5668530" y="2595346"/>
                  </a:lnTo>
                  <a:lnTo>
                    <a:pt x="5668530" y="2609456"/>
                  </a:lnTo>
                  <a:lnTo>
                    <a:pt x="5674233" y="2615044"/>
                  </a:lnTo>
                  <a:lnTo>
                    <a:pt x="5688203" y="2615044"/>
                  </a:lnTo>
                  <a:lnTo>
                    <a:pt x="5693930" y="2609456"/>
                  </a:lnTo>
                  <a:lnTo>
                    <a:pt x="5693930" y="2595346"/>
                  </a:lnTo>
                  <a:close/>
                </a:path>
                <a:path w="7772400" h="2615565">
                  <a:moveTo>
                    <a:pt x="5735332" y="5562"/>
                  </a:moveTo>
                  <a:lnTo>
                    <a:pt x="5729617" y="0"/>
                  </a:lnTo>
                  <a:lnTo>
                    <a:pt x="5715647" y="0"/>
                  </a:lnTo>
                  <a:lnTo>
                    <a:pt x="5709932" y="5562"/>
                  </a:lnTo>
                  <a:lnTo>
                    <a:pt x="5709932" y="19672"/>
                  </a:lnTo>
                  <a:lnTo>
                    <a:pt x="5715647" y="25260"/>
                  </a:lnTo>
                  <a:lnTo>
                    <a:pt x="5729617" y="25260"/>
                  </a:lnTo>
                  <a:lnTo>
                    <a:pt x="5735332" y="19672"/>
                  </a:lnTo>
                  <a:lnTo>
                    <a:pt x="5735332" y="5562"/>
                  </a:lnTo>
                  <a:close/>
                </a:path>
                <a:path w="7772400" h="2615565">
                  <a:moveTo>
                    <a:pt x="5770130" y="2595346"/>
                  </a:moveTo>
                  <a:lnTo>
                    <a:pt x="5764403" y="2589784"/>
                  </a:lnTo>
                  <a:lnTo>
                    <a:pt x="5750433" y="2589784"/>
                  </a:lnTo>
                  <a:lnTo>
                    <a:pt x="5744730" y="2595346"/>
                  </a:lnTo>
                  <a:lnTo>
                    <a:pt x="5744730" y="2609456"/>
                  </a:lnTo>
                  <a:lnTo>
                    <a:pt x="5750433" y="2615044"/>
                  </a:lnTo>
                  <a:lnTo>
                    <a:pt x="5764403" y="2615044"/>
                  </a:lnTo>
                  <a:lnTo>
                    <a:pt x="5770130" y="2609456"/>
                  </a:lnTo>
                  <a:lnTo>
                    <a:pt x="5770130" y="2595346"/>
                  </a:lnTo>
                  <a:close/>
                </a:path>
                <a:path w="7772400" h="2615565">
                  <a:moveTo>
                    <a:pt x="5811532" y="5562"/>
                  </a:moveTo>
                  <a:lnTo>
                    <a:pt x="5805817" y="0"/>
                  </a:lnTo>
                  <a:lnTo>
                    <a:pt x="5791835" y="0"/>
                  </a:lnTo>
                  <a:lnTo>
                    <a:pt x="5786132" y="5562"/>
                  </a:lnTo>
                  <a:lnTo>
                    <a:pt x="5786132" y="19672"/>
                  </a:lnTo>
                  <a:lnTo>
                    <a:pt x="5791835" y="25260"/>
                  </a:lnTo>
                  <a:lnTo>
                    <a:pt x="5805817" y="25260"/>
                  </a:lnTo>
                  <a:lnTo>
                    <a:pt x="5811532" y="19672"/>
                  </a:lnTo>
                  <a:lnTo>
                    <a:pt x="5811532" y="5562"/>
                  </a:lnTo>
                  <a:close/>
                </a:path>
                <a:path w="7772400" h="2615565">
                  <a:moveTo>
                    <a:pt x="5846318" y="2595346"/>
                  </a:moveTo>
                  <a:lnTo>
                    <a:pt x="5840603" y="2589784"/>
                  </a:lnTo>
                  <a:lnTo>
                    <a:pt x="5826633" y="2589784"/>
                  </a:lnTo>
                  <a:lnTo>
                    <a:pt x="5820930" y="2595346"/>
                  </a:lnTo>
                  <a:lnTo>
                    <a:pt x="5820930" y="2609456"/>
                  </a:lnTo>
                  <a:lnTo>
                    <a:pt x="5826633" y="2615044"/>
                  </a:lnTo>
                  <a:lnTo>
                    <a:pt x="5840603" y="2615044"/>
                  </a:lnTo>
                  <a:lnTo>
                    <a:pt x="5846318" y="2609456"/>
                  </a:lnTo>
                  <a:lnTo>
                    <a:pt x="5846318" y="2595346"/>
                  </a:lnTo>
                  <a:close/>
                </a:path>
                <a:path w="7772400" h="2615565">
                  <a:moveTo>
                    <a:pt x="5887732" y="5562"/>
                  </a:moveTo>
                  <a:lnTo>
                    <a:pt x="5882017" y="0"/>
                  </a:lnTo>
                  <a:lnTo>
                    <a:pt x="5868047" y="0"/>
                  </a:lnTo>
                  <a:lnTo>
                    <a:pt x="5862332" y="5562"/>
                  </a:lnTo>
                  <a:lnTo>
                    <a:pt x="5862332" y="19672"/>
                  </a:lnTo>
                  <a:lnTo>
                    <a:pt x="5868047" y="25260"/>
                  </a:lnTo>
                  <a:lnTo>
                    <a:pt x="5882017" y="25260"/>
                  </a:lnTo>
                  <a:lnTo>
                    <a:pt x="5887732" y="19672"/>
                  </a:lnTo>
                  <a:lnTo>
                    <a:pt x="5887732" y="5562"/>
                  </a:lnTo>
                  <a:close/>
                </a:path>
                <a:path w="7772400" h="2615565">
                  <a:moveTo>
                    <a:pt x="5922518" y="2595346"/>
                  </a:moveTo>
                  <a:lnTo>
                    <a:pt x="5916803" y="2589784"/>
                  </a:lnTo>
                  <a:lnTo>
                    <a:pt x="5902833" y="2589784"/>
                  </a:lnTo>
                  <a:lnTo>
                    <a:pt x="5897118" y="2595346"/>
                  </a:lnTo>
                  <a:lnTo>
                    <a:pt x="5897118" y="2609456"/>
                  </a:lnTo>
                  <a:lnTo>
                    <a:pt x="5902833" y="2615044"/>
                  </a:lnTo>
                  <a:lnTo>
                    <a:pt x="5916803" y="2615044"/>
                  </a:lnTo>
                  <a:lnTo>
                    <a:pt x="5922518" y="2609456"/>
                  </a:lnTo>
                  <a:lnTo>
                    <a:pt x="5922518" y="2595346"/>
                  </a:lnTo>
                  <a:close/>
                </a:path>
                <a:path w="7772400" h="2615565">
                  <a:moveTo>
                    <a:pt x="5963920" y="5562"/>
                  </a:moveTo>
                  <a:lnTo>
                    <a:pt x="5958217" y="0"/>
                  </a:lnTo>
                  <a:lnTo>
                    <a:pt x="5944247" y="0"/>
                  </a:lnTo>
                  <a:lnTo>
                    <a:pt x="5938520" y="5562"/>
                  </a:lnTo>
                  <a:lnTo>
                    <a:pt x="5938520" y="19672"/>
                  </a:lnTo>
                  <a:lnTo>
                    <a:pt x="5944247" y="25260"/>
                  </a:lnTo>
                  <a:lnTo>
                    <a:pt x="5958217" y="25260"/>
                  </a:lnTo>
                  <a:lnTo>
                    <a:pt x="5963920" y="19672"/>
                  </a:lnTo>
                  <a:lnTo>
                    <a:pt x="5963920" y="5562"/>
                  </a:lnTo>
                  <a:close/>
                </a:path>
                <a:path w="7772400" h="2615565">
                  <a:moveTo>
                    <a:pt x="5998718" y="2595346"/>
                  </a:moveTo>
                  <a:lnTo>
                    <a:pt x="5993003" y="2589784"/>
                  </a:lnTo>
                  <a:lnTo>
                    <a:pt x="5979020" y="2589784"/>
                  </a:lnTo>
                  <a:lnTo>
                    <a:pt x="5973318" y="2595346"/>
                  </a:lnTo>
                  <a:lnTo>
                    <a:pt x="5973318" y="2609456"/>
                  </a:lnTo>
                  <a:lnTo>
                    <a:pt x="5979020" y="2615044"/>
                  </a:lnTo>
                  <a:lnTo>
                    <a:pt x="5993003" y="2615044"/>
                  </a:lnTo>
                  <a:lnTo>
                    <a:pt x="5998718" y="2609456"/>
                  </a:lnTo>
                  <a:lnTo>
                    <a:pt x="5998718" y="2595346"/>
                  </a:lnTo>
                  <a:close/>
                </a:path>
                <a:path w="7772400" h="2615565">
                  <a:moveTo>
                    <a:pt x="6040120" y="5562"/>
                  </a:moveTo>
                  <a:lnTo>
                    <a:pt x="6034417" y="0"/>
                  </a:lnTo>
                  <a:lnTo>
                    <a:pt x="6020447" y="0"/>
                  </a:lnTo>
                  <a:lnTo>
                    <a:pt x="6014720" y="5562"/>
                  </a:lnTo>
                  <a:lnTo>
                    <a:pt x="6014720" y="19672"/>
                  </a:lnTo>
                  <a:lnTo>
                    <a:pt x="6020447" y="25260"/>
                  </a:lnTo>
                  <a:lnTo>
                    <a:pt x="6034417" y="25260"/>
                  </a:lnTo>
                  <a:lnTo>
                    <a:pt x="6040120" y="19672"/>
                  </a:lnTo>
                  <a:lnTo>
                    <a:pt x="6040120" y="5562"/>
                  </a:lnTo>
                  <a:close/>
                </a:path>
                <a:path w="7772400" h="2615565">
                  <a:moveTo>
                    <a:pt x="6074918" y="2595346"/>
                  </a:moveTo>
                  <a:lnTo>
                    <a:pt x="6069203" y="2589784"/>
                  </a:lnTo>
                  <a:lnTo>
                    <a:pt x="6055233" y="2589784"/>
                  </a:lnTo>
                  <a:lnTo>
                    <a:pt x="6049518" y="2595346"/>
                  </a:lnTo>
                  <a:lnTo>
                    <a:pt x="6049518" y="2609456"/>
                  </a:lnTo>
                  <a:lnTo>
                    <a:pt x="6055233" y="2615044"/>
                  </a:lnTo>
                  <a:lnTo>
                    <a:pt x="6069203" y="2615044"/>
                  </a:lnTo>
                  <a:lnTo>
                    <a:pt x="6074918" y="2609456"/>
                  </a:lnTo>
                  <a:lnTo>
                    <a:pt x="6074918" y="2595346"/>
                  </a:lnTo>
                  <a:close/>
                </a:path>
                <a:path w="7772400" h="2615565">
                  <a:moveTo>
                    <a:pt x="6116320" y="5562"/>
                  </a:moveTo>
                  <a:lnTo>
                    <a:pt x="6110617" y="0"/>
                  </a:lnTo>
                  <a:lnTo>
                    <a:pt x="6096647" y="0"/>
                  </a:lnTo>
                  <a:lnTo>
                    <a:pt x="6090920" y="5562"/>
                  </a:lnTo>
                  <a:lnTo>
                    <a:pt x="6090920" y="19672"/>
                  </a:lnTo>
                  <a:lnTo>
                    <a:pt x="6096647" y="25260"/>
                  </a:lnTo>
                  <a:lnTo>
                    <a:pt x="6110617" y="25260"/>
                  </a:lnTo>
                  <a:lnTo>
                    <a:pt x="6116320" y="19672"/>
                  </a:lnTo>
                  <a:lnTo>
                    <a:pt x="6116320" y="5562"/>
                  </a:lnTo>
                  <a:close/>
                </a:path>
                <a:path w="7772400" h="2615565">
                  <a:moveTo>
                    <a:pt x="6151105" y="2595346"/>
                  </a:moveTo>
                  <a:lnTo>
                    <a:pt x="6145403" y="2589784"/>
                  </a:lnTo>
                  <a:lnTo>
                    <a:pt x="6131433" y="2589784"/>
                  </a:lnTo>
                  <a:lnTo>
                    <a:pt x="6125705" y="2595346"/>
                  </a:lnTo>
                  <a:lnTo>
                    <a:pt x="6125705" y="2609456"/>
                  </a:lnTo>
                  <a:lnTo>
                    <a:pt x="6131433" y="2615044"/>
                  </a:lnTo>
                  <a:lnTo>
                    <a:pt x="6145403" y="2615044"/>
                  </a:lnTo>
                  <a:lnTo>
                    <a:pt x="6151105" y="2609456"/>
                  </a:lnTo>
                  <a:lnTo>
                    <a:pt x="6151105" y="2595346"/>
                  </a:lnTo>
                  <a:close/>
                </a:path>
                <a:path w="7772400" h="2615565">
                  <a:moveTo>
                    <a:pt x="6192520" y="5562"/>
                  </a:moveTo>
                  <a:lnTo>
                    <a:pt x="6186817" y="0"/>
                  </a:lnTo>
                  <a:lnTo>
                    <a:pt x="6172847" y="0"/>
                  </a:lnTo>
                  <a:lnTo>
                    <a:pt x="6167120" y="5562"/>
                  </a:lnTo>
                  <a:lnTo>
                    <a:pt x="6167120" y="19672"/>
                  </a:lnTo>
                  <a:lnTo>
                    <a:pt x="6172847" y="25260"/>
                  </a:lnTo>
                  <a:lnTo>
                    <a:pt x="6186817" y="25260"/>
                  </a:lnTo>
                  <a:lnTo>
                    <a:pt x="6192520" y="19672"/>
                  </a:lnTo>
                  <a:lnTo>
                    <a:pt x="6192520" y="5562"/>
                  </a:lnTo>
                  <a:close/>
                </a:path>
                <a:path w="7772400" h="2615565">
                  <a:moveTo>
                    <a:pt x="6227305" y="2595346"/>
                  </a:moveTo>
                  <a:lnTo>
                    <a:pt x="6221603" y="2589784"/>
                  </a:lnTo>
                  <a:lnTo>
                    <a:pt x="6207633" y="2589784"/>
                  </a:lnTo>
                  <a:lnTo>
                    <a:pt x="6201905" y="2595346"/>
                  </a:lnTo>
                  <a:lnTo>
                    <a:pt x="6201905" y="2609456"/>
                  </a:lnTo>
                  <a:lnTo>
                    <a:pt x="6207633" y="2615044"/>
                  </a:lnTo>
                  <a:lnTo>
                    <a:pt x="6221603" y="2615044"/>
                  </a:lnTo>
                  <a:lnTo>
                    <a:pt x="6227305" y="2609456"/>
                  </a:lnTo>
                  <a:lnTo>
                    <a:pt x="6227305" y="2595346"/>
                  </a:lnTo>
                  <a:close/>
                </a:path>
                <a:path w="7772400" h="2615565">
                  <a:moveTo>
                    <a:pt x="6268745" y="5562"/>
                  </a:moveTo>
                  <a:lnTo>
                    <a:pt x="6263017" y="0"/>
                  </a:lnTo>
                  <a:lnTo>
                    <a:pt x="6249047" y="0"/>
                  </a:lnTo>
                  <a:lnTo>
                    <a:pt x="6243345" y="5562"/>
                  </a:lnTo>
                  <a:lnTo>
                    <a:pt x="6243345" y="19672"/>
                  </a:lnTo>
                  <a:lnTo>
                    <a:pt x="6249047" y="25260"/>
                  </a:lnTo>
                  <a:lnTo>
                    <a:pt x="6263017" y="25260"/>
                  </a:lnTo>
                  <a:lnTo>
                    <a:pt x="6268745" y="19672"/>
                  </a:lnTo>
                  <a:lnTo>
                    <a:pt x="6268745" y="5562"/>
                  </a:lnTo>
                  <a:close/>
                </a:path>
                <a:path w="7772400" h="2615565">
                  <a:moveTo>
                    <a:pt x="6303505" y="2595346"/>
                  </a:moveTo>
                  <a:lnTo>
                    <a:pt x="6297803" y="2589784"/>
                  </a:lnTo>
                  <a:lnTo>
                    <a:pt x="6283833" y="2589784"/>
                  </a:lnTo>
                  <a:lnTo>
                    <a:pt x="6278105" y="2595346"/>
                  </a:lnTo>
                  <a:lnTo>
                    <a:pt x="6278105" y="2609456"/>
                  </a:lnTo>
                  <a:lnTo>
                    <a:pt x="6283833" y="2615044"/>
                  </a:lnTo>
                  <a:lnTo>
                    <a:pt x="6297803" y="2615044"/>
                  </a:lnTo>
                  <a:lnTo>
                    <a:pt x="6303505" y="2609456"/>
                  </a:lnTo>
                  <a:lnTo>
                    <a:pt x="6303505" y="2595346"/>
                  </a:lnTo>
                  <a:close/>
                </a:path>
                <a:path w="7772400" h="2615565">
                  <a:moveTo>
                    <a:pt x="6344945" y="5562"/>
                  </a:moveTo>
                  <a:lnTo>
                    <a:pt x="6339218" y="0"/>
                  </a:lnTo>
                  <a:lnTo>
                    <a:pt x="6325248" y="0"/>
                  </a:lnTo>
                  <a:lnTo>
                    <a:pt x="6319545" y="5562"/>
                  </a:lnTo>
                  <a:lnTo>
                    <a:pt x="6319545" y="19672"/>
                  </a:lnTo>
                  <a:lnTo>
                    <a:pt x="6325248" y="25260"/>
                  </a:lnTo>
                  <a:lnTo>
                    <a:pt x="6339218" y="25260"/>
                  </a:lnTo>
                  <a:lnTo>
                    <a:pt x="6344945" y="19672"/>
                  </a:lnTo>
                  <a:lnTo>
                    <a:pt x="6344945" y="5562"/>
                  </a:lnTo>
                  <a:close/>
                </a:path>
                <a:path w="7772400" h="2615565">
                  <a:moveTo>
                    <a:pt x="6379705" y="2595346"/>
                  </a:moveTo>
                  <a:lnTo>
                    <a:pt x="6374003" y="2589784"/>
                  </a:lnTo>
                  <a:lnTo>
                    <a:pt x="6360033" y="2589784"/>
                  </a:lnTo>
                  <a:lnTo>
                    <a:pt x="6354305" y="2595346"/>
                  </a:lnTo>
                  <a:lnTo>
                    <a:pt x="6354305" y="2609456"/>
                  </a:lnTo>
                  <a:lnTo>
                    <a:pt x="6360033" y="2615044"/>
                  </a:lnTo>
                  <a:lnTo>
                    <a:pt x="6374003" y="2615044"/>
                  </a:lnTo>
                  <a:lnTo>
                    <a:pt x="6379705" y="2609456"/>
                  </a:lnTo>
                  <a:lnTo>
                    <a:pt x="6379705" y="2595346"/>
                  </a:lnTo>
                  <a:close/>
                </a:path>
                <a:path w="7772400" h="2615565">
                  <a:moveTo>
                    <a:pt x="6421145" y="5562"/>
                  </a:moveTo>
                  <a:lnTo>
                    <a:pt x="6415418" y="0"/>
                  </a:lnTo>
                  <a:lnTo>
                    <a:pt x="6401448" y="0"/>
                  </a:lnTo>
                  <a:lnTo>
                    <a:pt x="6395745" y="5562"/>
                  </a:lnTo>
                  <a:lnTo>
                    <a:pt x="6395745" y="19672"/>
                  </a:lnTo>
                  <a:lnTo>
                    <a:pt x="6401448" y="25260"/>
                  </a:lnTo>
                  <a:lnTo>
                    <a:pt x="6415418" y="25260"/>
                  </a:lnTo>
                  <a:lnTo>
                    <a:pt x="6421145" y="19672"/>
                  </a:lnTo>
                  <a:lnTo>
                    <a:pt x="6421145" y="5562"/>
                  </a:lnTo>
                  <a:close/>
                </a:path>
                <a:path w="7772400" h="2615565">
                  <a:moveTo>
                    <a:pt x="6455931" y="2595346"/>
                  </a:moveTo>
                  <a:lnTo>
                    <a:pt x="6450203" y="2589784"/>
                  </a:lnTo>
                  <a:lnTo>
                    <a:pt x="6436233" y="2589784"/>
                  </a:lnTo>
                  <a:lnTo>
                    <a:pt x="6430531" y="2595346"/>
                  </a:lnTo>
                  <a:lnTo>
                    <a:pt x="6430531" y="2609456"/>
                  </a:lnTo>
                  <a:lnTo>
                    <a:pt x="6436233" y="2615044"/>
                  </a:lnTo>
                  <a:lnTo>
                    <a:pt x="6450203" y="2615044"/>
                  </a:lnTo>
                  <a:lnTo>
                    <a:pt x="6455931" y="2609456"/>
                  </a:lnTo>
                  <a:lnTo>
                    <a:pt x="6455931" y="2595346"/>
                  </a:lnTo>
                  <a:close/>
                </a:path>
                <a:path w="7772400" h="2615565">
                  <a:moveTo>
                    <a:pt x="6497345" y="5562"/>
                  </a:moveTo>
                  <a:lnTo>
                    <a:pt x="6491618" y="0"/>
                  </a:lnTo>
                  <a:lnTo>
                    <a:pt x="6477648" y="0"/>
                  </a:lnTo>
                  <a:lnTo>
                    <a:pt x="6471945" y="5562"/>
                  </a:lnTo>
                  <a:lnTo>
                    <a:pt x="6471945" y="19672"/>
                  </a:lnTo>
                  <a:lnTo>
                    <a:pt x="6477648" y="25260"/>
                  </a:lnTo>
                  <a:lnTo>
                    <a:pt x="6491618" y="25260"/>
                  </a:lnTo>
                  <a:lnTo>
                    <a:pt x="6497345" y="19672"/>
                  </a:lnTo>
                  <a:lnTo>
                    <a:pt x="6497345" y="5562"/>
                  </a:lnTo>
                  <a:close/>
                </a:path>
                <a:path w="7772400" h="2615565">
                  <a:moveTo>
                    <a:pt x="6532131" y="2595346"/>
                  </a:moveTo>
                  <a:lnTo>
                    <a:pt x="6526403" y="2589784"/>
                  </a:lnTo>
                  <a:lnTo>
                    <a:pt x="6512433" y="2589784"/>
                  </a:lnTo>
                  <a:lnTo>
                    <a:pt x="6506731" y="2595346"/>
                  </a:lnTo>
                  <a:lnTo>
                    <a:pt x="6506731" y="2609456"/>
                  </a:lnTo>
                  <a:lnTo>
                    <a:pt x="6512433" y="2615044"/>
                  </a:lnTo>
                  <a:lnTo>
                    <a:pt x="6526403" y="2615044"/>
                  </a:lnTo>
                  <a:lnTo>
                    <a:pt x="6532131" y="2609456"/>
                  </a:lnTo>
                  <a:lnTo>
                    <a:pt x="6532131" y="2595346"/>
                  </a:lnTo>
                  <a:close/>
                </a:path>
                <a:path w="7772400" h="2615565">
                  <a:moveTo>
                    <a:pt x="6573533" y="5562"/>
                  </a:moveTo>
                  <a:lnTo>
                    <a:pt x="6567818" y="0"/>
                  </a:lnTo>
                  <a:lnTo>
                    <a:pt x="6553848" y="0"/>
                  </a:lnTo>
                  <a:lnTo>
                    <a:pt x="6548133" y="5562"/>
                  </a:lnTo>
                  <a:lnTo>
                    <a:pt x="6548133" y="19672"/>
                  </a:lnTo>
                  <a:lnTo>
                    <a:pt x="6553848" y="25260"/>
                  </a:lnTo>
                  <a:lnTo>
                    <a:pt x="6567818" y="25260"/>
                  </a:lnTo>
                  <a:lnTo>
                    <a:pt x="6573533" y="19672"/>
                  </a:lnTo>
                  <a:lnTo>
                    <a:pt x="6573533" y="5562"/>
                  </a:lnTo>
                  <a:close/>
                </a:path>
                <a:path w="7772400" h="2615565">
                  <a:moveTo>
                    <a:pt x="6608331" y="2595346"/>
                  </a:moveTo>
                  <a:lnTo>
                    <a:pt x="6602603" y="2589784"/>
                  </a:lnTo>
                  <a:lnTo>
                    <a:pt x="6588633" y="2589784"/>
                  </a:lnTo>
                  <a:lnTo>
                    <a:pt x="6582931" y="2595346"/>
                  </a:lnTo>
                  <a:lnTo>
                    <a:pt x="6582931" y="2609456"/>
                  </a:lnTo>
                  <a:lnTo>
                    <a:pt x="6588633" y="2615044"/>
                  </a:lnTo>
                  <a:lnTo>
                    <a:pt x="6602603" y="2615044"/>
                  </a:lnTo>
                  <a:lnTo>
                    <a:pt x="6608331" y="2609456"/>
                  </a:lnTo>
                  <a:lnTo>
                    <a:pt x="6608331" y="2595346"/>
                  </a:lnTo>
                  <a:close/>
                </a:path>
                <a:path w="7772400" h="2615565">
                  <a:moveTo>
                    <a:pt x="6649733" y="5562"/>
                  </a:moveTo>
                  <a:lnTo>
                    <a:pt x="6644005" y="0"/>
                  </a:lnTo>
                  <a:lnTo>
                    <a:pt x="6630048" y="0"/>
                  </a:lnTo>
                  <a:lnTo>
                    <a:pt x="6624333" y="5562"/>
                  </a:lnTo>
                  <a:lnTo>
                    <a:pt x="6624333" y="19672"/>
                  </a:lnTo>
                  <a:lnTo>
                    <a:pt x="6630048" y="25260"/>
                  </a:lnTo>
                  <a:lnTo>
                    <a:pt x="6644005" y="25260"/>
                  </a:lnTo>
                  <a:lnTo>
                    <a:pt x="6649733" y="19672"/>
                  </a:lnTo>
                  <a:lnTo>
                    <a:pt x="6649733" y="5562"/>
                  </a:lnTo>
                  <a:close/>
                </a:path>
                <a:path w="7772400" h="2615565">
                  <a:moveTo>
                    <a:pt x="6684531" y="2595346"/>
                  </a:moveTo>
                  <a:lnTo>
                    <a:pt x="6678803" y="2589784"/>
                  </a:lnTo>
                  <a:lnTo>
                    <a:pt x="6664833" y="2589784"/>
                  </a:lnTo>
                  <a:lnTo>
                    <a:pt x="6659131" y="2595346"/>
                  </a:lnTo>
                  <a:lnTo>
                    <a:pt x="6659131" y="2609456"/>
                  </a:lnTo>
                  <a:lnTo>
                    <a:pt x="6664833" y="2615044"/>
                  </a:lnTo>
                  <a:lnTo>
                    <a:pt x="6678803" y="2615044"/>
                  </a:lnTo>
                  <a:lnTo>
                    <a:pt x="6684531" y="2609456"/>
                  </a:lnTo>
                  <a:lnTo>
                    <a:pt x="6684531" y="2595346"/>
                  </a:lnTo>
                  <a:close/>
                </a:path>
                <a:path w="7772400" h="2615565">
                  <a:moveTo>
                    <a:pt x="6725933" y="5562"/>
                  </a:moveTo>
                  <a:lnTo>
                    <a:pt x="6720218" y="0"/>
                  </a:lnTo>
                  <a:lnTo>
                    <a:pt x="6706248" y="0"/>
                  </a:lnTo>
                  <a:lnTo>
                    <a:pt x="6700533" y="5562"/>
                  </a:lnTo>
                  <a:lnTo>
                    <a:pt x="6700533" y="19672"/>
                  </a:lnTo>
                  <a:lnTo>
                    <a:pt x="6706248" y="25260"/>
                  </a:lnTo>
                  <a:lnTo>
                    <a:pt x="6720218" y="25260"/>
                  </a:lnTo>
                  <a:lnTo>
                    <a:pt x="6725933" y="19672"/>
                  </a:lnTo>
                  <a:lnTo>
                    <a:pt x="6725933" y="5562"/>
                  </a:lnTo>
                  <a:close/>
                </a:path>
                <a:path w="7772400" h="2615565">
                  <a:moveTo>
                    <a:pt x="6760718" y="2595346"/>
                  </a:moveTo>
                  <a:lnTo>
                    <a:pt x="6755003" y="2589784"/>
                  </a:lnTo>
                  <a:lnTo>
                    <a:pt x="6741033" y="2589784"/>
                  </a:lnTo>
                  <a:lnTo>
                    <a:pt x="6735318" y="2595346"/>
                  </a:lnTo>
                  <a:lnTo>
                    <a:pt x="6735318" y="2609456"/>
                  </a:lnTo>
                  <a:lnTo>
                    <a:pt x="6741033" y="2615044"/>
                  </a:lnTo>
                  <a:lnTo>
                    <a:pt x="6755003" y="2615044"/>
                  </a:lnTo>
                  <a:lnTo>
                    <a:pt x="6760718" y="2609456"/>
                  </a:lnTo>
                  <a:lnTo>
                    <a:pt x="6760718" y="2595346"/>
                  </a:lnTo>
                  <a:close/>
                </a:path>
                <a:path w="7772400" h="2615565">
                  <a:moveTo>
                    <a:pt x="6802133" y="5562"/>
                  </a:moveTo>
                  <a:lnTo>
                    <a:pt x="6796418" y="0"/>
                  </a:lnTo>
                  <a:lnTo>
                    <a:pt x="6782448" y="0"/>
                  </a:lnTo>
                  <a:lnTo>
                    <a:pt x="6776733" y="5562"/>
                  </a:lnTo>
                  <a:lnTo>
                    <a:pt x="6776733" y="19672"/>
                  </a:lnTo>
                  <a:lnTo>
                    <a:pt x="6782448" y="25260"/>
                  </a:lnTo>
                  <a:lnTo>
                    <a:pt x="6796418" y="25260"/>
                  </a:lnTo>
                  <a:lnTo>
                    <a:pt x="6802133" y="19672"/>
                  </a:lnTo>
                  <a:lnTo>
                    <a:pt x="6802133" y="5562"/>
                  </a:lnTo>
                  <a:close/>
                </a:path>
                <a:path w="7772400" h="2615565">
                  <a:moveTo>
                    <a:pt x="6836918" y="2595346"/>
                  </a:moveTo>
                  <a:lnTo>
                    <a:pt x="6831190" y="2589784"/>
                  </a:lnTo>
                  <a:lnTo>
                    <a:pt x="6817233" y="2589784"/>
                  </a:lnTo>
                  <a:lnTo>
                    <a:pt x="6811518" y="2595346"/>
                  </a:lnTo>
                  <a:lnTo>
                    <a:pt x="6811518" y="2609456"/>
                  </a:lnTo>
                  <a:lnTo>
                    <a:pt x="6817233" y="2615044"/>
                  </a:lnTo>
                  <a:lnTo>
                    <a:pt x="6831190" y="2615044"/>
                  </a:lnTo>
                  <a:lnTo>
                    <a:pt x="6836918" y="2609456"/>
                  </a:lnTo>
                  <a:lnTo>
                    <a:pt x="6836918" y="2595346"/>
                  </a:lnTo>
                  <a:close/>
                </a:path>
                <a:path w="7772400" h="2615565">
                  <a:moveTo>
                    <a:pt x="6878320" y="5562"/>
                  </a:moveTo>
                  <a:lnTo>
                    <a:pt x="6872618" y="0"/>
                  </a:lnTo>
                  <a:lnTo>
                    <a:pt x="6858648" y="0"/>
                  </a:lnTo>
                  <a:lnTo>
                    <a:pt x="6852920" y="5562"/>
                  </a:lnTo>
                  <a:lnTo>
                    <a:pt x="6852920" y="19672"/>
                  </a:lnTo>
                  <a:lnTo>
                    <a:pt x="6858648" y="25260"/>
                  </a:lnTo>
                  <a:lnTo>
                    <a:pt x="6872618" y="25260"/>
                  </a:lnTo>
                  <a:lnTo>
                    <a:pt x="6878320" y="19672"/>
                  </a:lnTo>
                  <a:lnTo>
                    <a:pt x="6878320" y="5562"/>
                  </a:lnTo>
                  <a:close/>
                </a:path>
                <a:path w="7772400" h="2615565">
                  <a:moveTo>
                    <a:pt x="6913118" y="2595346"/>
                  </a:moveTo>
                  <a:lnTo>
                    <a:pt x="6907403" y="2589784"/>
                  </a:lnTo>
                  <a:lnTo>
                    <a:pt x="6893433" y="2589784"/>
                  </a:lnTo>
                  <a:lnTo>
                    <a:pt x="6887718" y="2595346"/>
                  </a:lnTo>
                  <a:lnTo>
                    <a:pt x="6887718" y="2609456"/>
                  </a:lnTo>
                  <a:lnTo>
                    <a:pt x="6893433" y="2615044"/>
                  </a:lnTo>
                  <a:lnTo>
                    <a:pt x="6907403" y="2615044"/>
                  </a:lnTo>
                  <a:lnTo>
                    <a:pt x="6913118" y="2609456"/>
                  </a:lnTo>
                  <a:lnTo>
                    <a:pt x="6913118" y="2595346"/>
                  </a:lnTo>
                  <a:close/>
                </a:path>
                <a:path w="7772400" h="2615565">
                  <a:moveTo>
                    <a:pt x="6954520" y="5562"/>
                  </a:moveTo>
                  <a:lnTo>
                    <a:pt x="6948818" y="0"/>
                  </a:lnTo>
                  <a:lnTo>
                    <a:pt x="6934848" y="0"/>
                  </a:lnTo>
                  <a:lnTo>
                    <a:pt x="6929120" y="5562"/>
                  </a:lnTo>
                  <a:lnTo>
                    <a:pt x="6929120" y="19672"/>
                  </a:lnTo>
                  <a:lnTo>
                    <a:pt x="6934848" y="25260"/>
                  </a:lnTo>
                  <a:lnTo>
                    <a:pt x="6948818" y="25260"/>
                  </a:lnTo>
                  <a:lnTo>
                    <a:pt x="6954520" y="19672"/>
                  </a:lnTo>
                  <a:lnTo>
                    <a:pt x="6954520" y="5562"/>
                  </a:lnTo>
                  <a:close/>
                </a:path>
                <a:path w="7772400" h="2615565">
                  <a:moveTo>
                    <a:pt x="6989318" y="2595346"/>
                  </a:moveTo>
                  <a:lnTo>
                    <a:pt x="6983603" y="2589784"/>
                  </a:lnTo>
                  <a:lnTo>
                    <a:pt x="6969633" y="2589784"/>
                  </a:lnTo>
                  <a:lnTo>
                    <a:pt x="6963918" y="2595346"/>
                  </a:lnTo>
                  <a:lnTo>
                    <a:pt x="6963918" y="2609456"/>
                  </a:lnTo>
                  <a:lnTo>
                    <a:pt x="6969633" y="2615044"/>
                  </a:lnTo>
                  <a:lnTo>
                    <a:pt x="6983603" y="2615044"/>
                  </a:lnTo>
                  <a:lnTo>
                    <a:pt x="6989318" y="2609456"/>
                  </a:lnTo>
                  <a:lnTo>
                    <a:pt x="6989318" y="2595346"/>
                  </a:lnTo>
                  <a:close/>
                </a:path>
                <a:path w="7772400" h="2615565">
                  <a:moveTo>
                    <a:pt x="7030720" y="5562"/>
                  </a:moveTo>
                  <a:lnTo>
                    <a:pt x="7025018" y="0"/>
                  </a:lnTo>
                  <a:lnTo>
                    <a:pt x="7011048" y="0"/>
                  </a:lnTo>
                  <a:lnTo>
                    <a:pt x="7005320" y="5562"/>
                  </a:lnTo>
                  <a:lnTo>
                    <a:pt x="7005320" y="19672"/>
                  </a:lnTo>
                  <a:lnTo>
                    <a:pt x="7011048" y="25260"/>
                  </a:lnTo>
                  <a:lnTo>
                    <a:pt x="7025018" y="25260"/>
                  </a:lnTo>
                  <a:lnTo>
                    <a:pt x="7030720" y="19672"/>
                  </a:lnTo>
                  <a:lnTo>
                    <a:pt x="7030720" y="5562"/>
                  </a:lnTo>
                  <a:close/>
                </a:path>
                <a:path w="7772400" h="2615565">
                  <a:moveTo>
                    <a:pt x="7065505" y="2595346"/>
                  </a:moveTo>
                  <a:lnTo>
                    <a:pt x="7059803" y="2589784"/>
                  </a:lnTo>
                  <a:lnTo>
                    <a:pt x="7045833" y="2589784"/>
                  </a:lnTo>
                  <a:lnTo>
                    <a:pt x="7040105" y="2595346"/>
                  </a:lnTo>
                  <a:lnTo>
                    <a:pt x="7040105" y="2609456"/>
                  </a:lnTo>
                  <a:lnTo>
                    <a:pt x="7045833" y="2615044"/>
                  </a:lnTo>
                  <a:lnTo>
                    <a:pt x="7059803" y="2615044"/>
                  </a:lnTo>
                  <a:lnTo>
                    <a:pt x="7065505" y="2609456"/>
                  </a:lnTo>
                  <a:lnTo>
                    <a:pt x="7065505" y="2595346"/>
                  </a:lnTo>
                  <a:close/>
                </a:path>
                <a:path w="7772400" h="2615565">
                  <a:moveTo>
                    <a:pt x="7106920" y="5562"/>
                  </a:moveTo>
                  <a:lnTo>
                    <a:pt x="7101218" y="0"/>
                  </a:lnTo>
                  <a:lnTo>
                    <a:pt x="7087248" y="0"/>
                  </a:lnTo>
                  <a:lnTo>
                    <a:pt x="7081520" y="5562"/>
                  </a:lnTo>
                  <a:lnTo>
                    <a:pt x="7081520" y="19672"/>
                  </a:lnTo>
                  <a:lnTo>
                    <a:pt x="7087248" y="25260"/>
                  </a:lnTo>
                  <a:lnTo>
                    <a:pt x="7101218" y="25260"/>
                  </a:lnTo>
                  <a:lnTo>
                    <a:pt x="7106920" y="19672"/>
                  </a:lnTo>
                  <a:lnTo>
                    <a:pt x="7106920" y="5562"/>
                  </a:lnTo>
                  <a:close/>
                </a:path>
                <a:path w="7772400" h="2615565">
                  <a:moveTo>
                    <a:pt x="7141705" y="2595346"/>
                  </a:moveTo>
                  <a:lnTo>
                    <a:pt x="7136003" y="2589784"/>
                  </a:lnTo>
                  <a:lnTo>
                    <a:pt x="7122033" y="2589784"/>
                  </a:lnTo>
                  <a:lnTo>
                    <a:pt x="7116305" y="2595346"/>
                  </a:lnTo>
                  <a:lnTo>
                    <a:pt x="7116305" y="2609456"/>
                  </a:lnTo>
                  <a:lnTo>
                    <a:pt x="7122033" y="2615044"/>
                  </a:lnTo>
                  <a:lnTo>
                    <a:pt x="7136003" y="2615044"/>
                  </a:lnTo>
                  <a:lnTo>
                    <a:pt x="7141705" y="2609456"/>
                  </a:lnTo>
                  <a:lnTo>
                    <a:pt x="7141705" y="2595346"/>
                  </a:lnTo>
                  <a:close/>
                </a:path>
                <a:path w="7772400" h="2615565">
                  <a:moveTo>
                    <a:pt x="7183145" y="5562"/>
                  </a:moveTo>
                  <a:lnTo>
                    <a:pt x="7177418" y="0"/>
                  </a:lnTo>
                  <a:lnTo>
                    <a:pt x="7163448" y="0"/>
                  </a:lnTo>
                  <a:lnTo>
                    <a:pt x="7157745" y="5562"/>
                  </a:lnTo>
                  <a:lnTo>
                    <a:pt x="7157745" y="19672"/>
                  </a:lnTo>
                  <a:lnTo>
                    <a:pt x="7163448" y="25260"/>
                  </a:lnTo>
                  <a:lnTo>
                    <a:pt x="7177418" y="25260"/>
                  </a:lnTo>
                  <a:lnTo>
                    <a:pt x="7183145" y="19672"/>
                  </a:lnTo>
                  <a:lnTo>
                    <a:pt x="7183145" y="5562"/>
                  </a:lnTo>
                  <a:close/>
                </a:path>
                <a:path w="7772400" h="2615565">
                  <a:moveTo>
                    <a:pt x="7217905" y="2595346"/>
                  </a:moveTo>
                  <a:lnTo>
                    <a:pt x="7212203" y="2589784"/>
                  </a:lnTo>
                  <a:lnTo>
                    <a:pt x="7198233" y="2589784"/>
                  </a:lnTo>
                  <a:lnTo>
                    <a:pt x="7192505" y="2595346"/>
                  </a:lnTo>
                  <a:lnTo>
                    <a:pt x="7192505" y="2609456"/>
                  </a:lnTo>
                  <a:lnTo>
                    <a:pt x="7198233" y="2615044"/>
                  </a:lnTo>
                  <a:lnTo>
                    <a:pt x="7212203" y="2615044"/>
                  </a:lnTo>
                  <a:lnTo>
                    <a:pt x="7217905" y="2609456"/>
                  </a:lnTo>
                  <a:lnTo>
                    <a:pt x="7217905" y="2595346"/>
                  </a:lnTo>
                  <a:close/>
                </a:path>
                <a:path w="7772400" h="2615565">
                  <a:moveTo>
                    <a:pt x="7259345" y="5562"/>
                  </a:moveTo>
                  <a:lnTo>
                    <a:pt x="7253618" y="0"/>
                  </a:lnTo>
                  <a:lnTo>
                    <a:pt x="7239648" y="0"/>
                  </a:lnTo>
                  <a:lnTo>
                    <a:pt x="7233945" y="5562"/>
                  </a:lnTo>
                  <a:lnTo>
                    <a:pt x="7233945" y="19672"/>
                  </a:lnTo>
                  <a:lnTo>
                    <a:pt x="7239648" y="25260"/>
                  </a:lnTo>
                  <a:lnTo>
                    <a:pt x="7253618" y="25260"/>
                  </a:lnTo>
                  <a:lnTo>
                    <a:pt x="7259345" y="19672"/>
                  </a:lnTo>
                  <a:lnTo>
                    <a:pt x="7259345" y="5562"/>
                  </a:lnTo>
                  <a:close/>
                </a:path>
                <a:path w="7772400" h="2615565">
                  <a:moveTo>
                    <a:pt x="7294105" y="2595346"/>
                  </a:moveTo>
                  <a:lnTo>
                    <a:pt x="7288403" y="2589784"/>
                  </a:lnTo>
                  <a:lnTo>
                    <a:pt x="7274433" y="2589784"/>
                  </a:lnTo>
                  <a:lnTo>
                    <a:pt x="7268705" y="2595346"/>
                  </a:lnTo>
                  <a:lnTo>
                    <a:pt x="7268705" y="2609456"/>
                  </a:lnTo>
                  <a:lnTo>
                    <a:pt x="7274433" y="2615044"/>
                  </a:lnTo>
                  <a:lnTo>
                    <a:pt x="7288403" y="2615044"/>
                  </a:lnTo>
                  <a:lnTo>
                    <a:pt x="7294105" y="2609456"/>
                  </a:lnTo>
                  <a:lnTo>
                    <a:pt x="7294105" y="2595346"/>
                  </a:lnTo>
                  <a:close/>
                </a:path>
                <a:path w="7772400" h="2615565">
                  <a:moveTo>
                    <a:pt x="7335545" y="5562"/>
                  </a:moveTo>
                  <a:lnTo>
                    <a:pt x="7329818" y="0"/>
                  </a:lnTo>
                  <a:lnTo>
                    <a:pt x="7315708" y="0"/>
                  </a:lnTo>
                  <a:lnTo>
                    <a:pt x="7310145" y="5562"/>
                  </a:lnTo>
                  <a:lnTo>
                    <a:pt x="7310145" y="19672"/>
                  </a:lnTo>
                  <a:lnTo>
                    <a:pt x="7315708" y="25260"/>
                  </a:lnTo>
                  <a:lnTo>
                    <a:pt x="7329818" y="25260"/>
                  </a:lnTo>
                  <a:lnTo>
                    <a:pt x="7335545" y="19672"/>
                  </a:lnTo>
                  <a:lnTo>
                    <a:pt x="7335545" y="5562"/>
                  </a:lnTo>
                  <a:close/>
                </a:path>
                <a:path w="7772400" h="2615565">
                  <a:moveTo>
                    <a:pt x="7370331" y="2595346"/>
                  </a:moveTo>
                  <a:lnTo>
                    <a:pt x="7364603" y="2589784"/>
                  </a:lnTo>
                  <a:lnTo>
                    <a:pt x="7350633" y="2589784"/>
                  </a:lnTo>
                  <a:lnTo>
                    <a:pt x="7344931" y="2595346"/>
                  </a:lnTo>
                  <a:lnTo>
                    <a:pt x="7344931" y="2609456"/>
                  </a:lnTo>
                  <a:lnTo>
                    <a:pt x="7350633" y="2615044"/>
                  </a:lnTo>
                  <a:lnTo>
                    <a:pt x="7364603" y="2615044"/>
                  </a:lnTo>
                  <a:lnTo>
                    <a:pt x="7370331" y="2609456"/>
                  </a:lnTo>
                  <a:lnTo>
                    <a:pt x="7370331" y="2595346"/>
                  </a:lnTo>
                  <a:close/>
                </a:path>
                <a:path w="7772400" h="2615565">
                  <a:moveTo>
                    <a:pt x="7411745" y="5562"/>
                  </a:moveTo>
                  <a:lnTo>
                    <a:pt x="7406018" y="0"/>
                  </a:lnTo>
                  <a:lnTo>
                    <a:pt x="7392048" y="0"/>
                  </a:lnTo>
                  <a:lnTo>
                    <a:pt x="7386345" y="5562"/>
                  </a:lnTo>
                  <a:lnTo>
                    <a:pt x="7386345" y="19672"/>
                  </a:lnTo>
                  <a:lnTo>
                    <a:pt x="7392048" y="25260"/>
                  </a:lnTo>
                  <a:lnTo>
                    <a:pt x="7406018" y="25260"/>
                  </a:lnTo>
                  <a:lnTo>
                    <a:pt x="7411745" y="19672"/>
                  </a:lnTo>
                  <a:lnTo>
                    <a:pt x="7411745" y="5562"/>
                  </a:lnTo>
                  <a:close/>
                </a:path>
                <a:path w="7772400" h="2615565">
                  <a:moveTo>
                    <a:pt x="7446531" y="2595346"/>
                  </a:moveTo>
                  <a:lnTo>
                    <a:pt x="7440803" y="2589784"/>
                  </a:lnTo>
                  <a:lnTo>
                    <a:pt x="7426833" y="2589784"/>
                  </a:lnTo>
                  <a:lnTo>
                    <a:pt x="7421131" y="2595346"/>
                  </a:lnTo>
                  <a:lnTo>
                    <a:pt x="7421131" y="2609456"/>
                  </a:lnTo>
                  <a:lnTo>
                    <a:pt x="7426833" y="2615044"/>
                  </a:lnTo>
                  <a:lnTo>
                    <a:pt x="7440803" y="2615044"/>
                  </a:lnTo>
                  <a:lnTo>
                    <a:pt x="7446531" y="2609456"/>
                  </a:lnTo>
                  <a:lnTo>
                    <a:pt x="7446531" y="2595346"/>
                  </a:lnTo>
                  <a:close/>
                </a:path>
                <a:path w="7772400" h="2615565">
                  <a:moveTo>
                    <a:pt x="7487933" y="5562"/>
                  </a:moveTo>
                  <a:lnTo>
                    <a:pt x="7482218" y="0"/>
                  </a:lnTo>
                  <a:lnTo>
                    <a:pt x="7468248" y="0"/>
                  </a:lnTo>
                  <a:lnTo>
                    <a:pt x="7462533" y="5562"/>
                  </a:lnTo>
                  <a:lnTo>
                    <a:pt x="7462533" y="19672"/>
                  </a:lnTo>
                  <a:lnTo>
                    <a:pt x="7468248" y="25260"/>
                  </a:lnTo>
                  <a:lnTo>
                    <a:pt x="7482218" y="25260"/>
                  </a:lnTo>
                  <a:lnTo>
                    <a:pt x="7487933" y="19672"/>
                  </a:lnTo>
                  <a:lnTo>
                    <a:pt x="7487933" y="5562"/>
                  </a:lnTo>
                  <a:close/>
                </a:path>
                <a:path w="7772400" h="2615565">
                  <a:moveTo>
                    <a:pt x="7522731" y="2595346"/>
                  </a:moveTo>
                  <a:lnTo>
                    <a:pt x="7517003" y="2589784"/>
                  </a:lnTo>
                  <a:lnTo>
                    <a:pt x="7502893" y="2589784"/>
                  </a:lnTo>
                  <a:lnTo>
                    <a:pt x="7497331" y="2595346"/>
                  </a:lnTo>
                  <a:lnTo>
                    <a:pt x="7497331" y="2609456"/>
                  </a:lnTo>
                  <a:lnTo>
                    <a:pt x="7502893" y="2615044"/>
                  </a:lnTo>
                  <a:lnTo>
                    <a:pt x="7517003" y="2615044"/>
                  </a:lnTo>
                  <a:lnTo>
                    <a:pt x="7522731" y="2609456"/>
                  </a:lnTo>
                  <a:lnTo>
                    <a:pt x="7522731" y="2595346"/>
                  </a:lnTo>
                  <a:close/>
                </a:path>
                <a:path w="7772400" h="2615565">
                  <a:moveTo>
                    <a:pt x="7564133" y="5562"/>
                  </a:moveTo>
                  <a:lnTo>
                    <a:pt x="7558430" y="0"/>
                  </a:lnTo>
                  <a:lnTo>
                    <a:pt x="7544448" y="0"/>
                  </a:lnTo>
                  <a:lnTo>
                    <a:pt x="7538733" y="5562"/>
                  </a:lnTo>
                  <a:lnTo>
                    <a:pt x="7538733" y="19672"/>
                  </a:lnTo>
                  <a:lnTo>
                    <a:pt x="7544448" y="25260"/>
                  </a:lnTo>
                  <a:lnTo>
                    <a:pt x="7558430" y="25260"/>
                  </a:lnTo>
                  <a:lnTo>
                    <a:pt x="7564133" y="19672"/>
                  </a:lnTo>
                  <a:lnTo>
                    <a:pt x="7564133" y="5562"/>
                  </a:lnTo>
                  <a:close/>
                </a:path>
                <a:path w="7772400" h="2615565">
                  <a:moveTo>
                    <a:pt x="7598931" y="2595346"/>
                  </a:moveTo>
                  <a:lnTo>
                    <a:pt x="7593203" y="2589784"/>
                  </a:lnTo>
                  <a:lnTo>
                    <a:pt x="7579233" y="2589784"/>
                  </a:lnTo>
                  <a:lnTo>
                    <a:pt x="7573531" y="2595346"/>
                  </a:lnTo>
                  <a:lnTo>
                    <a:pt x="7573531" y="2609456"/>
                  </a:lnTo>
                  <a:lnTo>
                    <a:pt x="7579233" y="2615044"/>
                  </a:lnTo>
                  <a:lnTo>
                    <a:pt x="7593203" y="2615044"/>
                  </a:lnTo>
                  <a:lnTo>
                    <a:pt x="7598931" y="2609456"/>
                  </a:lnTo>
                  <a:lnTo>
                    <a:pt x="7598931" y="2595346"/>
                  </a:lnTo>
                  <a:close/>
                </a:path>
                <a:path w="7772400" h="2615565">
                  <a:moveTo>
                    <a:pt x="7640333" y="5562"/>
                  </a:moveTo>
                  <a:lnTo>
                    <a:pt x="7634618" y="0"/>
                  </a:lnTo>
                  <a:lnTo>
                    <a:pt x="7620495" y="0"/>
                  </a:lnTo>
                  <a:lnTo>
                    <a:pt x="7614933" y="5562"/>
                  </a:lnTo>
                  <a:lnTo>
                    <a:pt x="7614933" y="19672"/>
                  </a:lnTo>
                  <a:lnTo>
                    <a:pt x="7620495" y="25260"/>
                  </a:lnTo>
                  <a:lnTo>
                    <a:pt x="7634618" y="25260"/>
                  </a:lnTo>
                  <a:lnTo>
                    <a:pt x="7640333" y="19672"/>
                  </a:lnTo>
                  <a:lnTo>
                    <a:pt x="7640333" y="5562"/>
                  </a:lnTo>
                  <a:close/>
                </a:path>
                <a:path w="7772400" h="2615565">
                  <a:moveTo>
                    <a:pt x="7675118" y="2595346"/>
                  </a:moveTo>
                  <a:lnTo>
                    <a:pt x="7669403" y="2589784"/>
                  </a:lnTo>
                  <a:lnTo>
                    <a:pt x="7655433" y="2589784"/>
                  </a:lnTo>
                  <a:lnTo>
                    <a:pt x="7649718" y="2595346"/>
                  </a:lnTo>
                  <a:lnTo>
                    <a:pt x="7649718" y="2609456"/>
                  </a:lnTo>
                  <a:lnTo>
                    <a:pt x="7655433" y="2615044"/>
                  </a:lnTo>
                  <a:lnTo>
                    <a:pt x="7669403" y="2615044"/>
                  </a:lnTo>
                  <a:lnTo>
                    <a:pt x="7675118" y="2609456"/>
                  </a:lnTo>
                  <a:lnTo>
                    <a:pt x="7675118" y="2595346"/>
                  </a:lnTo>
                  <a:close/>
                </a:path>
                <a:path w="7772400" h="2615565">
                  <a:moveTo>
                    <a:pt x="7716520" y="5562"/>
                  </a:moveTo>
                  <a:lnTo>
                    <a:pt x="7710818" y="0"/>
                  </a:lnTo>
                  <a:lnTo>
                    <a:pt x="7696848" y="0"/>
                  </a:lnTo>
                  <a:lnTo>
                    <a:pt x="7691133" y="5562"/>
                  </a:lnTo>
                  <a:lnTo>
                    <a:pt x="7691133" y="19672"/>
                  </a:lnTo>
                  <a:lnTo>
                    <a:pt x="7696848" y="25260"/>
                  </a:lnTo>
                  <a:lnTo>
                    <a:pt x="7710818" y="25260"/>
                  </a:lnTo>
                  <a:lnTo>
                    <a:pt x="7716520" y="19672"/>
                  </a:lnTo>
                  <a:lnTo>
                    <a:pt x="7716520" y="5562"/>
                  </a:lnTo>
                  <a:close/>
                </a:path>
                <a:path w="7772400" h="2615565">
                  <a:moveTo>
                    <a:pt x="7751318" y="2595346"/>
                  </a:moveTo>
                  <a:lnTo>
                    <a:pt x="7745616" y="2589784"/>
                  </a:lnTo>
                  <a:lnTo>
                    <a:pt x="7731633" y="2589784"/>
                  </a:lnTo>
                  <a:lnTo>
                    <a:pt x="7725918" y="2595346"/>
                  </a:lnTo>
                  <a:lnTo>
                    <a:pt x="7725918" y="2609456"/>
                  </a:lnTo>
                  <a:lnTo>
                    <a:pt x="7731633" y="2615044"/>
                  </a:lnTo>
                  <a:lnTo>
                    <a:pt x="7745616" y="2615044"/>
                  </a:lnTo>
                  <a:lnTo>
                    <a:pt x="7751318" y="2609456"/>
                  </a:lnTo>
                  <a:lnTo>
                    <a:pt x="7751318" y="2595346"/>
                  </a:lnTo>
                  <a:close/>
                </a:path>
                <a:path w="7772400" h="2615565">
                  <a:moveTo>
                    <a:pt x="7772400" y="622"/>
                  </a:moveTo>
                  <a:lnTo>
                    <a:pt x="7767320" y="5562"/>
                  </a:lnTo>
                  <a:lnTo>
                    <a:pt x="7767320" y="19672"/>
                  </a:lnTo>
                  <a:lnTo>
                    <a:pt x="7772400" y="24625"/>
                  </a:lnTo>
                  <a:lnTo>
                    <a:pt x="7772400" y="622"/>
                  </a:lnTo>
                  <a:close/>
                </a:path>
              </a:pathLst>
            </a:custGeom>
            <a:solidFill>
              <a:srgbClr val="003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4027952" y="6200489"/>
            <a:ext cx="3326765" cy="231394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650" b="1" spc="-70" dirty="0">
                <a:solidFill>
                  <a:srgbClr val="004D6F"/>
                </a:solidFill>
                <a:latin typeface="Arial"/>
                <a:cs typeface="Arial"/>
              </a:rPr>
              <a:t>TIP</a:t>
            </a:r>
            <a:r>
              <a:rPr sz="8650" b="1" spc="65" dirty="0">
                <a:solidFill>
                  <a:srgbClr val="004D6F"/>
                </a:solidFill>
                <a:latin typeface="Arial"/>
                <a:cs typeface="Arial"/>
              </a:rPr>
              <a:t> </a:t>
            </a:r>
            <a:r>
              <a:rPr sz="8650" b="1" spc="170" dirty="0">
                <a:solidFill>
                  <a:srgbClr val="004D6F"/>
                </a:solidFill>
                <a:latin typeface="Arial"/>
                <a:cs typeface="Arial"/>
              </a:rPr>
              <a:t>59</a:t>
            </a:r>
            <a:endParaRPr sz="8650">
              <a:latin typeface="Arial"/>
              <a:cs typeface="Arial"/>
            </a:endParaRPr>
          </a:p>
          <a:p>
            <a:pPr marL="43180">
              <a:lnSpc>
                <a:spcPct val="100000"/>
              </a:lnSpc>
              <a:spcBef>
                <a:spcPts val="1365"/>
              </a:spcBef>
            </a:pPr>
            <a:r>
              <a:rPr sz="900" b="1" spc="15" dirty="0">
                <a:solidFill>
                  <a:srgbClr val="003959"/>
                </a:solidFill>
                <a:latin typeface="Times New Roman"/>
                <a:cs typeface="Times New Roman"/>
              </a:rPr>
              <a:t>U.S.</a:t>
            </a:r>
            <a:r>
              <a:rPr sz="900" b="1" dirty="0">
                <a:solidFill>
                  <a:srgbClr val="003959"/>
                </a:solidFill>
                <a:latin typeface="Times New Roman"/>
                <a:cs typeface="Times New Roman"/>
              </a:rPr>
              <a:t> </a:t>
            </a:r>
            <a:r>
              <a:rPr sz="900" b="1" spc="40" dirty="0">
                <a:solidFill>
                  <a:srgbClr val="003959"/>
                </a:solidFill>
                <a:latin typeface="Times New Roman"/>
                <a:cs typeface="Times New Roman"/>
              </a:rPr>
              <a:t>DEPARTMENT</a:t>
            </a:r>
            <a:r>
              <a:rPr sz="900" b="1" spc="20" dirty="0">
                <a:solidFill>
                  <a:srgbClr val="003959"/>
                </a:solidFill>
                <a:latin typeface="Times New Roman"/>
                <a:cs typeface="Times New Roman"/>
              </a:rPr>
              <a:t> </a:t>
            </a:r>
            <a:r>
              <a:rPr sz="900" b="1" spc="30" dirty="0">
                <a:solidFill>
                  <a:srgbClr val="003959"/>
                </a:solidFill>
                <a:latin typeface="Times New Roman"/>
                <a:cs typeface="Times New Roman"/>
              </a:rPr>
              <a:t>OF</a:t>
            </a:r>
            <a:r>
              <a:rPr sz="900" b="1" spc="-15" dirty="0">
                <a:solidFill>
                  <a:srgbClr val="003959"/>
                </a:solidFill>
                <a:latin typeface="Times New Roman"/>
                <a:cs typeface="Times New Roman"/>
              </a:rPr>
              <a:t> </a:t>
            </a:r>
            <a:r>
              <a:rPr sz="900" b="1" spc="35" dirty="0">
                <a:solidFill>
                  <a:srgbClr val="003959"/>
                </a:solidFill>
                <a:latin typeface="Times New Roman"/>
                <a:cs typeface="Times New Roman"/>
              </a:rPr>
              <a:t>HEALTH</a:t>
            </a:r>
            <a:r>
              <a:rPr sz="900" b="1" spc="-20" dirty="0">
                <a:solidFill>
                  <a:srgbClr val="003959"/>
                </a:solidFill>
                <a:latin typeface="Times New Roman"/>
                <a:cs typeface="Times New Roman"/>
              </a:rPr>
              <a:t> </a:t>
            </a:r>
            <a:r>
              <a:rPr sz="900" b="1" spc="55" dirty="0">
                <a:solidFill>
                  <a:srgbClr val="003959"/>
                </a:solidFill>
                <a:latin typeface="Times New Roman"/>
                <a:cs typeface="Times New Roman"/>
              </a:rPr>
              <a:t>AND</a:t>
            </a:r>
            <a:r>
              <a:rPr sz="900" b="1" spc="35" dirty="0">
                <a:solidFill>
                  <a:srgbClr val="003959"/>
                </a:solidFill>
                <a:latin typeface="Times New Roman"/>
                <a:cs typeface="Times New Roman"/>
              </a:rPr>
              <a:t> HUMAN</a:t>
            </a:r>
            <a:r>
              <a:rPr sz="900" b="1" spc="-25" dirty="0">
                <a:solidFill>
                  <a:srgbClr val="003959"/>
                </a:solidFill>
                <a:latin typeface="Times New Roman"/>
                <a:cs typeface="Times New Roman"/>
              </a:rPr>
              <a:t> </a:t>
            </a:r>
            <a:r>
              <a:rPr sz="900" b="1" spc="10" dirty="0">
                <a:solidFill>
                  <a:srgbClr val="003959"/>
                </a:solidFill>
                <a:latin typeface="Times New Roman"/>
                <a:cs typeface="Times New Roman"/>
              </a:rPr>
              <a:t>SERVICES</a:t>
            </a:r>
            <a:endParaRPr sz="900">
              <a:latin typeface="Times New Roman"/>
              <a:cs typeface="Times New Roman"/>
            </a:endParaRPr>
          </a:p>
          <a:p>
            <a:pPr marL="47625" marR="386715" indent="-5080">
              <a:lnSpc>
                <a:spcPct val="102099"/>
              </a:lnSpc>
            </a:pPr>
            <a:r>
              <a:rPr sz="900" dirty="0">
                <a:solidFill>
                  <a:srgbClr val="003959"/>
                </a:solidFill>
                <a:latin typeface="Times New Roman"/>
                <a:cs typeface="Times New Roman"/>
              </a:rPr>
              <a:t>Substance </a:t>
            </a:r>
            <a:r>
              <a:rPr sz="900" spc="5" dirty="0">
                <a:solidFill>
                  <a:srgbClr val="003959"/>
                </a:solidFill>
                <a:latin typeface="Times New Roman"/>
                <a:cs typeface="Times New Roman"/>
              </a:rPr>
              <a:t>Abuse </a:t>
            </a:r>
            <a:r>
              <a:rPr sz="900" spc="10" dirty="0">
                <a:solidFill>
                  <a:srgbClr val="003959"/>
                </a:solidFill>
                <a:latin typeface="Times New Roman"/>
                <a:cs typeface="Times New Roman"/>
              </a:rPr>
              <a:t>and </a:t>
            </a:r>
            <a:r>
              <a:rPr sz="900" spc="15" dirty="0">
                <a:solidFill>
                  <a:srgbClr val="003959"/>
                </a:solidFill>
                <a:latin typeface="Times New Roman"/>
                <a:cs typeface="Times New Roman"/>
              </a:rPr>
              <a:t>Mental Health </a:t>
            </a:r>
            <a:r>
              <a:rPr sz="900" spc="-15" dirty="0">
                <a:solidFill>
                  <a:srgbClr val="003959"/>
                </a:solidFill>
                <a:latin typeface="Times New Roman"/>
                <a:cs typeface="Times New Roman"/>
              </a:rPr>
              <a:t>Services </a:t>
            </a:r>
            <a:r>
              <a:rPr sz="900" spc="10" dirty="0">
                <a:solidFill>
                  <a:srgbClr val="003959"/>
                </a:solidFill>
                <a:latin typeface="Times New Roman"/>
                <a:cs typeface="Times New Roman"/>
              </a:rPr>
              <a:t>Administration  </a:t>
            </a:r>
            <a:r>
              <a:rPr sz="900" spc="15" dirty="0">
                <a:solidFill>
                  <a:srgbClr val="003959"/>
                </a:solidFill>
                <a:latin typeface="Times New Roman"/>
                <a:cs typeface="Times New Roman"/>
              </a:rPr>
              <a:t>Center </a:t>
            </a:r>
            <a:r>
              <a:rPr sz="900" dirty="0">
                <a:solidFill>
                  <a:srgbClr val="003959"/>
                </a:solidFill>
                <a:latin typeface="Times New Roman"/>
                <a:cs typeface="Times New Roman"/>
              </a:rPr>
              <a:t>for Substance </a:t>
            </a:r>
            <a:r>
              <a:rPr sz="900" spc="5" dirty="0">
                <a:solidFill>
                  <a:srgbClr val="003959"/>
                </a:solidFill>
                <a:latin typeface="Times New Roman"/>
                <a:cs typeface="Times New Roman"/>
              </a:rPr>
              <a:t>Abuse</a:t>
            </a:r>
            <a:r>
              <a:rPr sz="900" spc="20" dirty="0">
                <a:solidFill>
                  <a:srgbClr val="003959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003959"/>
                </a:solidFill>
                <a:latin typeface="Times New Roman"/>
                <a:cs typeface="Times New Roman"/>
              </a:rPr>
              <a:t>Treatment</a:t>
            </a:r>
            <a:endParaRPr sz="900">
              <a:latin typeface="Times New Roman"/>
              <a:cs typeface="Times New Roman"/>
            </a:endParaRPr>
          </a:p>
          <a:p>
            <a:pPr marL="45085" marR="2229485" indent="-1905">
              <a:lnSpc>
                <a:spcPct val="102099"/>
              </a:lnSpc>
              <a:spcBef>
                <a:spcPts val="750"/>
              </a:spcBef>
            </a:pPr>
            <a:r>
              <a:rPr sz="900" spc="5" dirty="0">
                <a:solidFill>
                  <a:srgbClr val="003959"/>
                </a:solidFill>
                <a:latin typeface="Times New Roman"/>
                <a:cs typeface="Times New Roman"/>
              </a:rPr>
              <a:t>1 </a:t>
            </a:r>
            <a:r>
              <a:rPr sz="900" spc="20" dirty="0">
                <a:solidFill>
                  <a:srgbClr val="003959"/>
                </a:solidFill>
                <a:latin typeface="Times New Roman"/>
                <a:cs typeface="Times New Roman"/>
              </a:rPr>
              <a:t>Choke </a:t>
            </a:r>
            <a:r>
              <a:rPr sz="900" spc="10" dirty="0">
                <a:solidFill>
                  <a:srgbClr val="003959"/>
                </a:solidFill>
                <a:latin typeface="Times New Roman"/>
                <a:cs typeface="Times New Roman"/>
              </a:rPr>
              <a:t>Cherry Road  </a:t>
            </a:r>
            <a:r>
              <a:rPr sz="900" spc="-10" dirty="0">
                <a:solidFill>
                  <a:srgbClr val="003959"/>
                </a:solidFill>
                <a:latin typeface="Times New Roman"/>
                <a:cs typeface="Times New Roman"/>
              </a:rPr>
              <a:t>Rockville, </a:t>
            </a:r>
            <a:r>
              <a:rPr sz="900" spc="30" dirty="0">
                <a:solidFill>
                  <a:srgbClr val="003959"/>
                </a:solidFill>
                <a:latin typeface="Times New Roman"/>
                <a:cs typeface="Times New Roman"/>
              </a:rPr>
              <a:t>MD</a:t>
            </a:r>
            <a:r>
              <a:rPr sz="900" spc="75" dirty="0">
                <a:solidFill>
                  <a:srgbClr val="003959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003959"/>
                </a:solidFill>
                <a:latin typeface="Times New Roman"/>
                <a:cs typeface="Times New Roman"/>
              </a:rPr>
              <a:t>20857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445542" y="1459344"/>
            <a:ext cx="5715000" cy="1489075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L="12700" marR="5080">
              <a:lnSpc>
                <a:spcPts val="5400"/>
              </a:lnSpc>
              <a:spcBef>
                <a:spcPts val="880"/>
              </a:spcBef>
            </a:pPr>
            <a:r>
              <a:rPr sz="5100" spc="-60" dirty="0">
                <a:solidFill>
                  <a:srgbClr val="003959"/>
                </a:solidFill>
              </a:rPr>
              <a:t>Improving </a:t>
            </a:r>
            <a:r>
              <a:rPr sz="5100" spc="-40" dirty="0">
                <a:solidFill>
                  <a:srgbClr val="003959"/>
                </a:solidFill>
              </a:rPr>
              <a:t>Cultural  </a:t>
            </a:r>
            <a:r>
              <a:rPr sz="5100" spc="-5" dirty="0">
                <a:solidFill>
                  <a:srgbClr val="003959"/>
                </a:solidFill>
              </a:rPr>
              <a:t>Competence</a:t>
            </a:r>
            <a:endParaRPr sz="5100"/>
          </a:p>
        </p:txBody>
      </p:sp>
      <p:sp>
        <p:nvSpPr>
          <p:cNvPr id="7" name="object 7"/>
          <p:cNvSpPr txBox="1"/>
          <p:nvPr/>
        </p:nvSpPr>
        <p:spPr>
          <a:xfrm>
            <a:off x="444500" y="1195375"/>
            <a:ext cx="498729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dirty="0">
                <a:solidFill>
                  <a:srgbClr val="005576"/>
                </a:solidFill>
                <a:latin typeface="Arial"/>
                <a:cs typeface="Arial"/>
              </a:rPr>
              <a:t>A </a:t>
            </a:r>
            <a:r>
              <a:rPr sz="1900" b="1" spc="80" dirty="0">
                <a:solidFill>
                  <a:srgbClr val="005576"/>
                </a:solidFill>
                <a:latin typeface="Arial"/>
                <a:cs typeface="Arial"/>
              </a:rPr>
              <a:t>TreATmenT </a:t>
            </a:r>
            <a:r>
              <a:rPr sz="1900" b="1" spc="155" dirty="0">
                <a:solidFill>
                  <a:srgbClr val="005576"/>
                </a:solidFill>
                <a:latin typeface="Arial"/>
                <a:cs typeface="Arial"/>
              </a:rPr>
              <a:t>ImprovemenT</a:t>
            </a:r>
            <a:r>
              <a:rPr sz="1900" b="1" spc="-140" dirty="0">
                <a:solidFill>
                  <a:srgbClr val="005576"/>
                </a:solidFill>
                <a:latin typeface="Arial"/>
                <a:cs typeface="Arial"/>
              </a:rPr>
              <a:t> </a:t>
            </a:r>
            <a:r>
              <a:rPr sz="1900" b="1" spc="305" dirty="0">
                <a:solidFill>
                  <a:srgbClr val="005576"/>
                </a:solidFill>
                <a:latin typeface="Arial"/>
                <a:cs typeface="Arial"/>
              </a:rPr>
              <a:t>proTocol</a:t>
            </a:r>
            <a:endParaRPr sz="1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2168" y="3467096"/>
            <a:ext cx="1965960" cy="3680460"/>
          </a:xfrm>
          <a:custGeom>
            <a:avLst/>
            <a:gdLst/>
            <a:ahLst/>
            <a:cxnLst/>
            <a:rect l="l" t="t" r="r" b="b"/>
            <a:pathLst>
              <a:path w="1965960" h="3680459">
                <a:moveTo>
                  <a:pt x="1858987" y="0"/>
                </a:moveTo>
                <a:lnTo>
                  <a:pt x="106972" y="0"/>
                </a:lnTo>
                <a:lnTo>
                  <a:pt x="65333" y="8406"/>
                </a:lnTo>
                <a:lnTo>
                  <a:pt x="31330" y="31330"/>
                </a:lnTo>
                <a:lnTo>
                  <a:pt x="8406" y="65333"/>
                </a:lnTo>
                <a:lnTo>
                  <a:pt x="0" y="106972"/>
                </a:lnTo>
                <a:lnTo>
                  <a:pt x="0" y="3573500"/>
                </a:lnTo>
                <a:lnTo>
                  <a:pt x="8406" y="3615132"/>
                </a:lnTo>
                <a:lnTo>
                  <a:pt x="31330" y="3649130"/>
                </a:lnTo>
                <a:lnTo>
                  <a:pt x="65333" y="3672053"/>
                </a:lnTo>
                <a:lnTo>
                  <a:pt x="106972" y="3680459"/>
                </a:lnTo>
                <a:lnTo>
                  <a:pt x="1858987" y="3680459"/>
                </a:lnTo>
                <a:lnTo>
                  <a:pt x="1900626" y="3672053"/>
                </a:lnTo>
                <a:lnTo>
                  <a:pt x="1934629" y="3649130"/>
                </a:lnTo>
                <a:lnTo>
                  <a:pt x="1957553" y="3615132"/>
                </a:lnTo>
                <a:lnTo>
                  <a:pt x="1965960" y="3573500"/>
                </a:lnTo>
                <a:lnTo>
                  <a:pt x="1965960" y="106972"/>
                </a:lnTo>
                <a:lnTo>
                  <a:pt x="1957553" y="65333"/>
                </a:lnTo>
                <a:lnTo>
                  <a:pt x="1934629" y="31330"/>
                </a:lnTo>
                <a:lnTo>
                  <a:pt x="1900626" y="8406"/>
                </a:lnTo>
                <a:lnTo>
                  <a:pt x="1858987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27380" y="3522979"/>
            <a:ext cx="1522730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u="sng" spc="1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IN </a:t>
            </a:r>
            <a:r>
              <a:rPr sz="1400" u="sng" spc="-2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THIS</a:t>
            </a:r>
            <a:r>
              <a:rPr sz="1400" u="sng" spc="-7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 </a:t>
            </a:r>
            <a:r>
              <a:rPr sz="1400" u="sng" spc="-3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CHAPTER</a:t>
            </a:r>
            <a:endParaRPr sz="14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50240" y="3817111"/>
            <a:ext cx="1769745" cy="321691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88595" marR="82550" indent="-176530">
              <a:lnSpc>
                <a:spcPts val="1300"/>
              </a:lnSpc>
              <a:spcBef>
                <a:spcPts val="165"/>
              </a:spcBef>
              <a:buFont typeface="Symbol"/>
              <a:buChar char=""/>
              <a:tabLst>
                <a:tab pos="180340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Purpose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Objectives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TIP</a:t>
            </a:r>
            <a:endParaRPr sz="1100">
              <a:latin typeface="Arial"/>
              <a:cs typeface="Arial"/>
            </a:endParaRPr>
          </a:p>
          <a:p>
            <a:pPr marL="184785" indent="-172720">
              <a:lnSpc>
                <a:spcPct val="100000"/>
              </a:lnSpc>
              <a:spcBef>
                <a:spcPts val="229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Core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Assumptions</a:t>
            </a:r>
            <a:endParaRPr sz="1100">
              <a:latin typeface="Arial"/>
              <a:cs typeface="Arial"/>
            </a:endParaRPr>
          </a:p>
          <a:p>
            <a:pPr marL="186690" marR="588010" indent="-173990">
              <a:lnSpc>
                <a:spcPts val="1300"/>
              </a:lnSpc>
              <a:spcBef>
                <a:spcPts val="350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What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Cultural 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Competence?</a:t>
            </a:r>
            <a:endParaRPr sz="1100">
              <a:latin typeface="Arial"/>
              <a:cs typeface="Arial"/>
            </a:endParaRPr>
          </a:p>
          <a:p>
            <a:pPr marL="186690" marR="40005" indent="-173990">
              <a:lnSpc>
                <a:spcPts val="1310"/>
              </a:lnSpc>
              <a:spcBef>
                <a:spcPts val="284"/>
              </a:spcBef>
              <a:buFont typeface="Symbol"/>
              <a:buChar char=""/>
              <a:tabLst>
                <a:tab pos="186055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Why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Cultural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Competence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Important?</a:t>
            </a:r>
            <a:endParaRPr sz="1100">
              <a:latin typeface="Arial"/>
              <a:cs typeface="Arial"/>
            </a:endParaRPr>
          </a:p>
          <a:p>
            <a:pPr marL="186690" marR="75565" indent="-173990">
              <a:lnSpc>
                <a:spcPts val="1300"/>
              </a:lnSpc>
              <a:spcBef>
                <a:spcPts val="290"/>
              </a:spcBef>
              <a:buFont typeface="Symbol"/>
              <a:buChar char=""/>
              <a:tabLst>
                <a:tab pos="186055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How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Cultural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Competence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Achieved?</a:t>
            </a:r>
            <a:endParaRPr sz="1100">
              <a:latin typeface="Arial"/>
              <a:cs typeface="Arial"/>
            </a:endParaRPr>
          </a:p>
          <a:p>
            <a:pPr marL="185420" indent="-172720">
              <a:lnSpc>
                <a:spcPct val="100000"/>
              </a:lnSpc>
              <a:spcBef>
                <a:spcPts val="245"/>
              </a:spcBef>
              <a:buFont typeface="Symbol"/>
              <a:buChar char=""/>
              <a:tabLst>
                <a:tab pos="186055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What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Culture?</a:t>
            </a:r>
            <a:endParaRPr sz="1100">
              <a:latin typeface="Arial"/>
              <a:cs typeface="Arial"/>
            </a:endParaRPr>
          </a:p>
          <a:p>
            <a:pPr marL="185420" indent="-172720">
              <a:lnSpc>
                <a:spcPct val="100000"/>
              </a:lnSpc>
              <a:spcBef>
                <a:spcPts val="275"/>
              </a:spcBef>
              <a:buFont typeface="Symbol"/>
              <a:buChar char=""/>
              <a:tabLst>
                <a:tab pos="186055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What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1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Race?</a:t>
            </a:r>
            <a:endParaRPr sz="1100">
              <a:latin typeface="Arial"/>
              <a:cs typeface="Arial"/>
            </a:endParaRPr>
          </a:p>
          <a:p>
            <a:pPr marL="185420" indent="-17272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186055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What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Ethnicity?</a:t>
            </a:r>
            <a:endParaRPr sz="1100">
              <a:latin typeface="Arial"/>
              <a:cs typeface="Arial"/>
            </a:endParaRPr>
          </a:p>
          <a:p>
            <a:pPr marL="185420" indent="-17272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186055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What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Cultural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Identity?</a:t>
            </a:r>
            <a:endParaRPr sz="1100">
              <a:latin typeface="Arial"/>
              <a:cs typeface="Arial"/>
            </a:endParaRPr>
          </a:p>
          <a:p>
            <a:pPr marL="182245" marR="65405" indent="-168910">
              <a:lnSpc>
                <a:spcPct val="98600"/>
              </a:lnSpc>
              <a:spcBef>
                <a:spcPts val="295"/>
              </a:spcBef>
              <a:buFont typeface="Symbol"/>
              <a:buChar char=""/>
              <a:tabLst>
                <a:tab pos="186690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What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Are the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Cross- 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Cutting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Factors in</a:t>
            </a:r>
            <a:r>
              <a:rPr sz="1100" spc="-1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Race,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Ethnicity,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Culture?</a:t>
            </a:r>
            <a:endParaRPr sz="1100">
              <a:latin typeface="Arial"/>
              <a:cs typeface="Arial"/>
            </a:endParaRPr>
          </a:p>
          <a:p>
            <a:pPr marL="188595" indent="-175895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189230" algn="l"/>
              </a:tabLst>
            </a:pP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You</a:t>
            </a:r>
            <a:r>
              <a:rPr sz="1100" spc="-1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Proceed</a:t>
            </a:r>
            <a:endParaRPr sz="110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13359" rIns="0" bIns="0" rtlCol="0">
            <a:spAutoFit/>
          </a:bodyPr>
          <a:lstStyle/>
          <a:p>
            <a:pPr marL="1915160" marR="5080" indent="6350">
              <a:lnSpc>
                <a:spcPts val="3320"/>
              </a:lnSpc>
              <a:spcBef>
                <a:spcPts val="240"/>
              </a:spcBef>
            </a:pPr>
            <a:r>
              <a:rPr spc="-5" dirty="0"/>
              <a:t>Introduction </a:t>
            </a:r>
            <a:r>
              <a:rPr spc="35" dirty="0"/>
              <a:t>to </a:t>
            </a:r>
            <a:r>
              <a:rPr spc="-10" dirty="0"/>
              <a:t>Cultural  </a:t>
            </a:r>
            <a:r>
              <a:rPr spc="-15" dirty="0"/>
              <a:t>Competence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726144" y="3420871"/>
            <a:ext cx="4142740" cy="5633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9060" indent="1397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Hoshi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Japan. He 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graduate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remained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Japan. Hoshi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entered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where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program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notify 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program,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 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honest about 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reconnect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estranged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decision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13970" marR="5080" indent="12700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reluctant,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persuaded Hoshi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wrote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family,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explaining 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until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weeks later,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been discharged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program’s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gram,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reply.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shocked to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Hoshi’s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 had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disowned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had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“shamed”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disclosing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details of his life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 program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staff,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admitting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drinking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problem.</a:t>
            </a:r>
            <a:endParaRPr sz="1200">
              <a:latin typeface="Times New Roman"/>
              <a:cs typeface="Times New Roman"/>
            </a:endParaRPr>
          </a:p>
          <a:p>
            <a:pPr marL="16510" marR="42545" indent="127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Hoshi’s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story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demonstrates,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well-meaning 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inap-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propriate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counterproductive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“one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size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fits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all”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sensitive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possibility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 harm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client.</a:t>
            </a:r>
            <a:endParaRPr sz="1200">
              <a:latin typeface="Times New Roman"/>
              <a:cs typeface="Times New Roman"/>
            </a:endParaRPr>
          </a:p>
          <a:p>
            <a:pPr marL="16510" marR="200660" indent="3175" algn="just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Fortunately,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Hoshi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eventually reconciled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administration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began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initiatives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competence.</a:t>
            </a:r>
            <a:endParaRPr sz="1200">
              <a:latin typeface="Times New Roman"/>
              <a:cs typeface="Times New Roman"/>
            </a:endParaRPr>
          </a:p>
          <a:p>
            <a:pPr marL="16510" marR="71755" indent="571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equipped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043494" y="1576831"/>
            <a:ext cx="414020" cy="863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500" b="1" spc="-5" dirty="0">
                <a:solidFill>
                  <a:srgbClr val="00395A"/>
                </a:solidFill>
                <a:latin typeface="Arial"/>
                <a:cs typeface="Arial"/>
              </a:rPr>
              <a:t>1</a:t>
            </a:r>
            <a:endParaRPr sz="55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03795" y="9430004"/>
            <a:ext cx="958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68365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841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3204" marR="195580" indent="-231140">
              <a:lnSpc>
                <a:spcPct val="971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Bernstein,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Bernstein, E.,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Tassiopoulos,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Heeren,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Levenson,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Hingson,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 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 visit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reduces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77(1):49–59,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5110" marR="106680" indent="-233045">
              <a:lnSpc>
                <a:spcPts val="1400"/>
              </a:lnSpc>
              <a:spcBef>
                <a:spcPts val="64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Berry,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J.W.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Acculturative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P.B.,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Chun,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Marin,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Readings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117–122).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Routledge,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5585" marR="58419" indent="-22352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Bezdek,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Spicer,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abstinence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northern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plains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tribe.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Anthropolo- 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gy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i="1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20(2):160–181,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29870" marR="163195" indent="-217804">
              <a:lnSpc>
                <a:spcPts val="1390"/>
              </a:lnSpc>
              <a:spcBef>
                <a:spcPts val="6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Bhugra,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Becker,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Migration,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bereavement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Psy-  chiatry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4(1):18–24,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1300" marR="127635" indent="-228600" algn="just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Bhugra,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Gupta,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Morgan,  C.,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Principles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Psychiatr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2nd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117–131).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Hoboken,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NJ: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Wiley-Blackwell,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3840" marR="238125" indent="-231775">
              <a:lnSpc>
                <a:spcPts val="1400"/>
              </a:lnSpc>
              <a:spcBef>
                <a:spcPts val="64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Bhui,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Warfa,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Edonya,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McKenzie,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Bhugra,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evaluations.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BMC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Research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7:15,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3840" marR="22860" indent="-231775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Bibb,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Casimer,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G.J.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West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Krestan,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Bridges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173–191).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7015" marR="125095" indent="-234950">
              <a:lnSpc>
                <a:spcPts val="1400"/>
              </a:lnSpc>
              <a:spcBef>
                <a:spcPts val="600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Bigby,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Physicians.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Philadelphia: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 College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Physicians,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86360" indent="-228600" algn="just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Arndt,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Rogerson,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Mini International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Neuropsychiat-  ric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(MINI)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prisons: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preliminary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Academy</a:t>
            </a:r>
            <a:r>
              <a:rPr sz="12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Law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32:158–162,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12700" indent="-228600" algn="just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Blackman,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S.J.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inevitable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culture?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critical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education.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48(2):131–142,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41300" marR="222250" indent="-228600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Blake,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music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In: Manning,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Popular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Culture: Drugs,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Media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Contemporary Society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103–116).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Kingdom: Willan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Publishing,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5110" marR="253365" indent="-233045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Bland,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I.J.,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Kraft,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alliance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Okpaku,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S.O.,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Transcultural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266–278).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8760" marR="30480" indent="-226695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Blendon,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R.J., Buhr,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Cassidy, E.F.,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Perez, D.J.,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Hunt,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Fleischfresser,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 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Herrmann,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Perspectives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multi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-ethnic, multi-racial Ameri-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Affairs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(Project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Hope)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26(5):1437–1447,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Bloomfield,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Gmel,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Wilsnack,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Introduction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special issue: Gender,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problems: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multi-national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study.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Supplement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41(1):i3–i7,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78105" indent="-22860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Blume,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A.W.,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Morera,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O.F.,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la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Cruz,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B.G.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addictive 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-  minority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Donovan,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Marlatt,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Assessment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Behav- 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iors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49–70).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58205" cy="81197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8760" marR="5080" indent="-226695">
              <a:lnSpc>
                <a:spcPct val="972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Bluthenthal,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R.N.,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Jacobson,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J.O.,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Robinson,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completion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modality entry?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outpatient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 County,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 to 2000.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Alcohol-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31(11):1920–1926,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8760" marR="121285" indent="-226695">
              <a:lnSpc>
                <a:spcPts val="1390"/>
              </a:lnSpc>
              <a:spcBef>
                <a:spcPts val="6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Bonilla,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Bernal,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Santos,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Santos,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revised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Spanish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Depres-  sion Inventory: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Psychometric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properties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 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college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students.</a:t>
            </a:r>
            <a:endParaRPr sz="1200">
              <a:latin typeface="Times New Roman"/>
              <a:cs typeface="Times New Roman"/>
            </a:endParaRPr>
          </a:p>
          <a:p>
            <a:pPr marL="233679">
              <a:lnSpc>
                <a:spcPts val="1370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60:119–130,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179070" indent="-228600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Bonnie,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Whitebread,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C.H.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forbidden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fruit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knowledge: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inquiry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marijuana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prohibition.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Virginia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Law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56(6):971,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1970.</a:t>
            </a:r>
            <a:endParaRPr sz="1200">
              <a:latin typeface="Times New Roman"/>
              <a:cs typeface="Times New Roman"/>
            </a:endParaRPr>
          </a:p>
          <a:p>
            <a:pPr marL="241300" marR="26670" indent="-228600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Borges,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Cherpitel,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Selection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items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pendence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Mexicans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emergency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2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62:277–285,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8760" marR="9525" indent="-226695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Bourgois,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Respect: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Selling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Crack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Barri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o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2nd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Cambridge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Univer-  sity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12700" marR="38100">
              <a:lnSpc>
                <a:spcPts val="2000"/>
              </a:lnSpc>
              <a:spcBef>
                <a:spcPts val="1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Bourgois,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Just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another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night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shooting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gallery.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Theory,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&amp;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Society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15(2):37–66,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Bourgois,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Schonberg,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Intimate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apartheid: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dimensions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habitus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home-</a:t>
            </a:r>
            <a:endParaRPr sz="1200">
              <a:latin typeface="Times New Roman"/>
              <a:cs typeface="Times New Roman"/>
            </a:endParaRPr>
          </a:p>
          <a:p>
            <a:pPr marL="239395">
              <a:lnSpc>
                <a:spcPts val="1235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injectors.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Ethnography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8(1):7–31,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1300" marR="35560" indent="-22860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Bourgois,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Martinez, 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Kral,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 Edlin, B.R., Schonberg,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Ciccarone, 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Reinterpreting  ethnic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heroin: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 approach.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PLoS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3:0001–0011,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6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Bowker,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21st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Century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abuser: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Cyberspace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intersecting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42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Scituate,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Corrections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Connection,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1300" marR="85725" indent="-228600" algn="just">
              <a:lnSpc>
                <a:spcPts val="1400"/>
              </a:lnSpc>
              <a:spcBef>
                <a:spcPts val="6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Boyd-Franklin,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Experience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2.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8125" marR="11430" indent="-226060" algn="just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Boyd-Franklin,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Karger,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Intersections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class,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poverty: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Challenges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resili-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Normal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Processes: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Growing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plexity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4th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273–296).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2570" marR="59055" indent="-230504">
              <a:lnSpc>
                <a:spcPts val="1390"/>
              </a:lnSpc>
              <a:spcBef>
                <a:spcPts val="6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Boyd-Franklin,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Kelly,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Durham,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couples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Gurman,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A.S.,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Couple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681–697).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67310" indent="-228600">
              <a:lnSpc>
                <a:spcPts val="14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Brach,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Fraser,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competency reduce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disparities?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conceptual model.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Care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57(Suppl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1):181–217,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29870" marR="40640" indent="-217804">
              <a:lnSpc>
                <a:spcPts val="1400"/>
              </a:lnSpc>
              <a:spcBef>
                <a:spcPts val="59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Brady,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in treatment,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critical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appraisal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addictions programs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indigenous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Australians.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Science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Medi-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41(11):1487–1498,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2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M.Y.H.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the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Lakota.</a:t>
            </a:r>
            <a:endParaRPr sz="1200">
              <a:latin typeface="Times New Roman"/>
              <a:cs typeface="Times New Roman"/>
            </a:endParaRPr>
          </a:p>
          <a:p>
            <a:pPr marL="233679">
              <a:lnSpc>
                <a:spcPts val="142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Policy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10(4):1–20,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06465" cy="8576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588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7490" marR="5080" indent="-225425">
              <a:lnSpc>
                <a:spcPct val="971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M.Y.H.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 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Fong,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Furuto,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Skills,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Interventions,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163–177).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Reading,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Longman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Publishers,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29870" marR="87630" indent="-217804">
              <a:lnSpc>
                <a:spcPct val="97100"/>
              </a:lnSpc>
              <a:spcBef>
                <a:spcPts val="61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M.Y.H.,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Elkins, 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Altschul,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D.B.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Indige-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nous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Americas: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Psy-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choactive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43(4):282–290,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1300" marR="263525" indent="-228600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M.Y.H.,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Debruyn,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Holocaust: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historical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unresolved grief.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8(2)5: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6–78,  1998.</a:t>
            </a:r>
            <a:endParaRPr sz="1200">
              <a:latin typeface="Times New Roman"/>
              <a:cs typeface="Times New Roman"/>
            </a:endParaRPr>
          </a:p>
          <a:p>
            <a:pPr marL="243204" marR="353060" indent="-231140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Brecht, M.L., von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Mayrhauser,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Anglin,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Predictors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treatment 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Psychoactive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32(2):211–220,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1300" marR="320040" indent="-228600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Breslau,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Davis,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G.C.,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Andreski,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-related 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events: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prospective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analysis.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152(4):529–535,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43204" marR="54610" indent="-231140">
              <a:lnSpc>
                <a:spcPts val="1390"/>
              </a:lnSpc>
              <a:spcBef>
                <a:spcPts val="6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Bresnahan,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Begg,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Brown,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Schaefer,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Sohler,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Insel,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Vella,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Susser,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schizophrenia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birth cohort: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disparity?</a:t>
            </a:r>
            <a:endParaRPr sz="1200">
              <a:latin typeface="Times New Roman"/>
              <a:cs typeface="Times New Roman"/>
            </a:endParaRPr>
          </a:p>
          <a:p>
            <a:pPr marL="243204">
              <a:lnSpc>
                <a:spcPts val="137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Epidemiology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36:751–758,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3840" marR="146685" indent="-23177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Brisbane,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F.L.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Introduction: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In: Brisbane,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F.L.,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Epstein,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L.G.,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Pacheco,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Quinlan,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Professionals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Communities: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Theory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CSAP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7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1–8).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Prevention,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1300" marR="96520" indent="-228600">
              <a:lnSpc>
                <a:spcPts val="1400"/>
              </a:lnSpc>
              <a:spcBef>
                <a:spcPts val="6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Broekman,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B.F.P.,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Nyunt, S.Z., Niti,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Jin, A.Z.,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Ko,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Kumar,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Fones C.S,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Ng,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T.P.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item functioning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Geriatric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Jour-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nal</a:t>
            </a:r>
            <a:r>
              <a:rPr sz="1200" i="1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Affective Disorders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108:285–290,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8760" marR="309880" indent="-226695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Brower,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Carey,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T.L.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comes.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27(8):1365–1367,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8760" marR="226695" indent="-226695">
              <a:lnSpc>
                <a:spcPts val="1390"/>
              </a:lnSpc>
              <a:spcBef>
                <a:spcPts val="6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Brown,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B.S.,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O’Grady,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Battjes,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Farrell,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E.V.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aftercare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13(5):447–460,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271780" indent="-228600" algn="just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Broz,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Ouellet,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injection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States:  Implications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HIV/AIDS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epidemic.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94(1-3):221–233,  2008.</a:t>
            </a:r>
            <a:endParaRPr sz="1200">
              <a:latin typeface="Times New Roman"/>
              <a:cs typeface="Times New Roman"/>
            </a:endParaRPr>
          </a:p>
          <a:p>
            <a:pPr marL="241300" marR="135890" indent="-228600">
              <a:lnSpc>
                <a:spcPct val="972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Burgess,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Ding,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Hargreaves,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van Ryn,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Phelan,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underutilization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medical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multi-ethnic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the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Poor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Underserved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19(3):894–911,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3204" marR="158115" indent="-231140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Butcher,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J.N.,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Dahlstrom,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Graham,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J.R.,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Tellegen,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Kaemmer,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Minnesota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Multiphasic Personality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Inventory-2 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(MMPI-2):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Scoring.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neapolis,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Minnesota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1989.</a:t>
            </a:r>
            <a:endParaRPr sz="1200">
              <a:latin typeface="Times New Roman"/>
              <a:cs typeface="Times New Roman"/>
            </a:endParaRPr>
          </a:p>
          <a:p>
            <a:pPr marL="241300" marR="141605" indent="-228600">
              <a:lnSpc>
                <a:spcPct val="97100"/>
              </a:lnSpc>
              <a:spcBef>
                <a:spcPts val="61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Butler,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S.F.,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Redondo,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J.P.,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Fernandez,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Villapiano,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(2009).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Validation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Spanish  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Severity Index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Multimedia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Version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(S-ASI-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MV).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Dependence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99:18–27,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64250" cy="832230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1300" marR="327660" indent="-222885" algn="just">
              <a:lnSpc>
                <a:spcPct val="971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Caetano,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Alcohol-related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epidemiological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findings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Whites,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27(8):1337–1339,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50825" marR="277495" indent="-233045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Caetano,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Clark,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C.L.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Trends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1984–1995.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22(2):534–538,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1300" marR="232410" indent="-222885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Caetano,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Ramisetty-Mikler,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Rodriguez,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L.A.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baseline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alco-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(HABLAS):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predictors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His-  panic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groups.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69(3):441–448,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135255" indent="-22288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Caetano,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Schafer,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DSM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-IV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Mexican-American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20(2):384–390,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41300" marR="123189" indent="-222885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Calabrese,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paradigm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clashes: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Ethnocentric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political 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 efforts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self-healing.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ETHOS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36(3):334–353,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9395" marR="5080" indent="-220979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Calsyn,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 Saxon,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Daisy,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MCMI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 varies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function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choice,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Axis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II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subtypes.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Alcohol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17:153–159,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35585" marR="18415" indent="-217804">
              <a:lnSpc>
                <a:spcPct val="97100"/>
              </a:lnSpc>
              <a:spcBef>
                <a:spcPts val="61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Campinha-Bacote,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Claymore-Cuny,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Cora-Bramble,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Gilbert, J., Husband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Like,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R.C.,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Llerena-Quinn,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Lu,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F.G.,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-Greene,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Stubblefield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-Tave, 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Tang,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Transforming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Face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Professions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Linguistic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Educa-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tion: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HRSA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Centers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Excellence.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3204" marR="235585" indent="-224790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Canady,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R.B.,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Stommel,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Holzman,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Measurement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properties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epide-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miological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(CES-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pregnant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women.</a:t>
            </a:r>
            <a:r>
              <a:rPr sz="1200" spc="-25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Nursing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Measurement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17:91–104,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8760" marR="405130" indent="-220345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Canino, 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Selected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 processes,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studies.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29(9):1083–1100,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ts val="1420"/>
              </a:lnSpc>
              <a:spcBef>
                <a:spcPts val="5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Canino,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Bravo,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mirez,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Febo,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V.E.,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Rubio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-Stipec,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Fernández,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R.L.,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Hasin,</a:t>
            </a:r>
            <a:endParaRPr sz="1200">
              <a:latin typeface="Times New Roman"/>
              <a:cs typeface="Times New Roman"/>
            </a:endParaRPr>
          </a:p>
          <a:p>
            <a:pPr marL="233679" marR="222885" indent="13970">
              <a:lnSpc>
                <a:spcPct val="97100"/>
              </a:lnSpc>
              <a:spcBef>
                <a:spcPts val="2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Spanish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Disabilities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Schedule  (AUDADIS):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concordance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60:790–799,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41300" marR="132715" indent="-222885" algn="just">
              <a:lnSpc>
                <a:spcPct val="971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Canino,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W.A.,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Sribney,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W.M.,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Warner,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assimilation,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38(1):69–101,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3840" marR="262890" indent="-226060">
              <a:lnSpc>
                <a:spcPts val="1400"/>
              </a:lnSpc>
              <a:spcBef>
                <a:spcPts val="64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Carbone-Lopez,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Owens,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Women’s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“storylines”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tiation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Midwest.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42(3):226–246,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1300" marR="103505" indent="-222885">
              <a:lnSpc>
                <a:spcPct val="97200"/>
              </a:lnSpc>
              <a:spcBef>
                <a:spcPts val="5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Cardemil,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E.V.,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Moreno,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Sanchez,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size 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evidence-based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Springer,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Rubin,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Beevers,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Adolescents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Adults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221–243). Hoboken,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 Sons,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7720" y="435355"/>
            <a:ext cx="6012815" cy="81457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6858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4950" marR="42545" indent="-222885">
              <a:lnSpc>
                <a:spcPct val="971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Carise,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McLellan,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A.T.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Increasing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Sensitivity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Severity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Index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(ASI): 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example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Dakota.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Report.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34950" marR="318135" indent="-222885">
              <a:lnSpc>
                <a:spcPct val="97100"/>
              </a:lnSpc>
              <a:spcBef>
                <a:spcPts val="61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adequacy of self-reported alcohol 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measurement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ethnicity: Cross-cultural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equivalence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Caucasians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equivalence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2001–2002.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BMC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9(1):60,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2410" marR="33020" indent="-220345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Carlson,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R.G.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Ethnography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misuse research: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Anthropological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Miller,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Carroll,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K.M.,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Rethinking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Science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Shows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We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201–219).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2410" marR="281305" indent="-220345" algn="just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Carmody,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D.P.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Psychometric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Inventory-II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ethnicity.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9:22–28,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4950" marR="83820" indent="-22288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Carnes,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P.J.,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Murray,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R.E.,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Charpentier,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Coombs,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R.H.,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Handbook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Disorders: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Practical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Diagnosis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31–60).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Hoboken,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Sons,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4950" marR="140335" indent="-222885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Carpenter-Song,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Whitley,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Lawson,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Quimby,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Drake,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R.E.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Reducing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care: Suggestions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Dartmouth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collaboration.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Journal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47(1):1–13,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4950" marR="232410" indent="-222885">
              <a:lnSpc>
                <a:spcPts val="1400"/>
              </a:lnSpc>
              <a:spcBef>
                <a:spcPts val="6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Carvajal,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S.C.,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Young,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R.S.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ans/Alaska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Latinos.</a:t>
            </a:r>
            <a:r>
              <a:rPr sz="1200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8(3):207–222,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6854" marR="252729" indent="-22479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Case Management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Managemen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Little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Rock,  AR: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Case Management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4950" marR="229235" indent="-222885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Casswell,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Pledger,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Hooper,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Socioeconomic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young  adults.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98(5):601–610,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4950" marR="160655" indent="-222885" algn="just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Castro,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F.G.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psychology: Assessment,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interven-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Bellack,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Hersen,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Comprehensive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Psychology: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Sociocultural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Individual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Differences,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Vol.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127–140)O.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xford: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Pergamon,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4950" marR="139700" indent="-222885">
              <a:lnSpc>
                <a:spcPct val="972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Castro,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Cota,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promotion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populations: 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ning,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Huff,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Kline,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M.V.,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Promoting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Populations: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Practioners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137–168). Thousand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Oaks,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 Publications,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4950" marR="85090" indent="-22288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Castro,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Gutierres,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(1997).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rural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In: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Robertson,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eds.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498-530).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4950" marR="5080" indent="-222885">
              <a:lnSpc>
                <a:spcPts val="14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Castro,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Murray,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K.E.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resilience: Controversies,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emerging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Reich,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J.W.,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Zautra,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</a:t>
            </a:r>
            <a:r>
              <a:rPr sz="1200" i="1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Resilience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375–403).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57900" cy="824610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1300" marR="123825" indent="-222885">
              <a:lnSpc>
                <a:spcPct val="972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Castro,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Nichols,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Kater,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Relapse prevention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populations: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resilience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prevention?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Witkiewitz, K.A.,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Marlatt, G.A.,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Therapist’s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Evidence-Based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Prevention:Practical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Resources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Mental 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Professional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259–292).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Boston: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Elsevier Academic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0665" marR="142875" indent="-22288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Castro,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Proescholdbell, R.J.,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Abeita,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Rodriguez,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McCrady,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Epstein,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Addictions: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Comprehensive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Guidebook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(pp.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499–526).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Oxford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3679" marR="288290" indent="-215900" algn="just">
              <a:lnSpc>
                <a:spcPct val="97100"/>
              </a:lnSpc>
              <a:spcBef>
                <a:spcPts val="61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Castro,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Gordon,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K.H.,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Brown,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Anestis,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Joiner,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Examination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MMPI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-2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restructured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outpatient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As-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sessment</a:t>
            </a:r>
            <a:r>
              <a:rPr sz="1200" i="1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15:277–286,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18415" algn="just">
              <a:lnSpc>
                <a:spcPts val="1415"/>
              </a:lnSpc>
              <a:spcBef>
                <a:spcPts val="5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Celenk,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Vijver,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measures.</a:t>
            </a:r>
            <a:endParaRPr sz="1200">
              <a:latin typeface="Times New Roman"/>
              <a:cs typeface="Times New Roman"/>
            </a:endParaRPr>
          </a:p>
          <a:p>
            <a:pPr marL="240665" algn="just">
              <a:lnSpc>
                <a:spcPts val="1415"/>
              </a:lnSpc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Online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Readings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Psychology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8(1),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0665" marR="5080" indent="-222885" algn="just">
              <a:lnSpc>
                <a:spcPts val="1400"/>
              </a:lnSpc>
              <a:spcBef>
                <a:spcPts val="64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Prevention.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Following Specific Guidelines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Program Design,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Application,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Management.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Technical Assistance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Bulletin:1–</a:t>
            </a:r>
            <a:endParaRPr sz="1200">
              <a:latin typeface="Times New Roman"/>
              <a:cs typeface="Times New Roman"/>
            </a:endParaRPr>
          </a:p>
          <a:p>
            <a:pPr marL="240665" algn="just">
              <a:lnSpc>
                <a:spcPts val="1355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Prevention,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35585" marR="212090" indent="-217804">
              <a:lnSpc>
                <a:spcPct val="972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Prevention.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CSAP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Guide: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Hispanic/Latino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Natural  Support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Systems.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HHS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95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-3033.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vices,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35585" marR="244475" indent="-217804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Drug-Exposed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Infants.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5.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95-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3057.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Rock-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1993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endParaRPr sz="1200">
              <a:latin typeface="Times New Roman"/>
              <a:cs typeface="Times New Roman"/>
            </a:endParaRPr>
          </a:p>
          <a:p>
            <a:pPr marL="238760" marR="215900" indent="-220345" algn="just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Pregnant,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Substance-Using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Women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2.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3-1998.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1993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8415" algn="just">
              <a:lnSpc>
                <a:spcPts val="1415"/>
              </a:lnSpc>
              <a:spcBef>
                <a:spcPts val="56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Infectious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Diseases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Abusers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3204" marR="331470" indent="4445" algn="just">
              <a:lnSpc>
                <a:spcPts val="1400"/>
              </a:lnSpc>
              <a:spcBef>
                <a:spcPts val="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95-3060.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1993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0665" marR="50800" indent="-222885">
              <a:lnSpc>
                <a:spcPct val="97100"/>
              </a:lnSpc>
              <a:spcBef>
                <a:spcPts val="57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Practical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Drugs.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94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-3006.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ernment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Printing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1994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0665" marR="128905" indent="-222885">
              <a:lnSpc>
                <a:spcPct val="972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Simple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Outreach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Infectious 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Diseases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11.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94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-2094.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1994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9395" marR="134620" indent="-221615">
              <a:lnSpc>
                <a:spcPts val="1400"/>
              </a:lnSpc>
              <a:spcBef>
                <a:spcPts val="63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Screening 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Hospitalized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Trauma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Patients.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16.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</a:t>
            </a:r>
            <a:endParaRPr sz="1200">
              <a:latin typeface="Times New Roman"/>
              <a:cs typeface="Times New Roman"/>
            </a:endParaRPr>
          </a:p>
          <a:p>
            <a:pPr marL="240665" marR="446405">
              <a:lnSpc>
                <a:spcPts val="1390"/>
              </a:lnSpc>
              <a:spcBef>
                <a:spcPts val="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95-3041.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1995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7720" y="435355"/>
            <a:ext cx="5957570" cy="85267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333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27965" marR="5080" indent="-215900">
              <a:lnSpc>
                <a:spcPct val="972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Combining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Diver-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sion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Juveniles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System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21.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95-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3051.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1995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29870" marR="33020" indent="-217804">
              <a:lnSpc>
                <a:spcPct val="972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Monitoring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95-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3031.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1995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4950" marR="14604" indent="-222885" algn="just">
              <a:lnSpc>
                <a:spcPct val="97200"/>
              </a:lnSpc>
              <a:spcBef>
                <a:spcPts val="5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Role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Status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Patient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Placement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Criteria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Disorders.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13.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95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-3021.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1995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4950" marR="212725" indent="-222885">
              <a:lnSpc>
                <a:spcPct val="97200"/>
              </a:lnSpc>
              <a:spcBef>
                <a:spcPts val="6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Tuberculosis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Epidemic: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Ethical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Providers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18.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95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-3047.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1995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3204" marR="324485" indent="-231140">
              <a:lnSpc>
                <a:spcPts val="1390"/>
              </a:lnSpc>
              <a:spcBef>
                <a:spcPts val="65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Courts: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Integrating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Processing.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Protoc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23.</a:t>
            </a:r>
            <a:endParaRPr sz="1200">
              <a:latin typeface="Times New Roman"/>
              <a:cs typeface="Times New Roman"/>
            </a:endParaRPr>
          </a:p>
          <a:p>
            <a:pPr marL="234950" marR="45085" indent="9525">
              <a:lnSpc>
                <a:spcPts val="1400"/>
              </a:lnSpc>
              <a:spcBef>
                <a:spcPts val="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-3113.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4950" marR="160655" indent="-222885">
              <a:lnSpc>
                <a:spcPct val="97200"/>
              </a:lnSpc>
              <a:spcBef>
                <a:spcPts val="56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Clinicians.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24.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97-3139.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1997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29870" marR="75565" indent="-217804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Domestic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Violence.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97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-3163. Rock-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1997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4950" marR="120650" indent="-222885">
              <a:lnSpc>
                <a:spcPct val="972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Comprehensive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Management for 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27.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98-3222.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29870" marR="52069" indent="-217804">
              <a:lnSpc>
                <a:spcPct val="972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Continuity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Offender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Substance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Institution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30.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98-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3245.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4950" marR="41275" indent="-222885">
              <a:lnSpc>
                <a:spcPts val="1400"/>
              </a:lnSpc>
              <a:spcBef>
                <a:spcPts val="63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Naltrexone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28.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-3206.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1998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4950" marR="41275" indent="-222885">
              <a:lnSpc>
                <a:spcPts val="1400"/>
              </a:lnSpc>
              <a:spcBef>
                <a:spcPts val="6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Adults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26.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-3179.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1998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83935" cy="824610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7490" marR="97155" indent="-219710">
              <a:lnSpc>
                <a:spcPct val="972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Physical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Cognitive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Disabilities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29.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Publica-  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98-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3249.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ts val="1415"/>
              </a:lnSpc>
              <a:spcBef>
                <a:spcPts val="56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Therapies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endParaRPr sz="1200">
              <a:latin typeface="Times New Roman"/>
              <a:cs typeface="Times New Roman"/>
            </a:endParaRPr>
          </a:p>
          <a:p>
            <a:pPr marL="243204" marR="280670" indent="4445">
              <a:lnSpc>
                <a:spcPts val="1400"/>
              </a:lnSpc>
              <a:spcBef>
                <a:spcPts val="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34.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99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-3353.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1999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760" marR="172085" indent="-220345">
              <a:lnSpc>
                <a:spcPts val="1390"/>
              </a:lnSpc>
              <a:spcBef>
                <a:spcPts val="61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Publi-  cation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99-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3278.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221615" indent="-222885">
              <a:lnSpc>
                <a:spcPct val="97200"/>
              </a:lnSpc>
              <a:spcBef>
                <a:spcPts val="57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Change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99-3354.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0979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Assessing Adolescents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ders.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31.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99 -  3282.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1999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3204" marR="280670" indent="-225425" algn="just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Adolescents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Protoc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99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-3283.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1999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0665" marR="161925" indent="-222885">
              <a:lnSpc>
                <a:spcPct val="97100"/>
              </a:lnSpc>
              <a:spcBef>
                <a:spcPts val="61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Stimulant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Disorders.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33.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99-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3296.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1999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0665" marR="383540" indent="-222885">
              <a:lnSpc>
                <a:spcPct val="97200"/>
              </a:lnSpc>
              <a:spcBef>
                <a:spcPts val="6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Integrating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Vocational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38.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00-3470.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2000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7490" marR="210185" indent="-219710">
              <a:lnSpc>
                <a:spcPct val="97200"/>
              </a:lnSpc>
              <a:spcBef>
                <a:spcPts val="5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Neglect 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36.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-3357.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Administra-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3204" marR="268605" indent="-225425" algn="just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HIV/AIDS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37.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-3459.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2000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6379" marR="115570" indent="-227965" algn="just">
              <a:lnSpc>
                <a:spcPts val="1400"/>
              </a:lnSpc>
              <a:spcBef>
                <a:spcPts val="64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Provider’s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Introduction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Lesbian,</a:t>
            </a:r>
            <a:r>
              <a:rPr sz="1200" i="1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Gay,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Bisexual,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Transgender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HHS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01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-3498.</a:t>
            </a:r>
            <a:endParaRPr sz="1200">
              <a:latin typeface="Times New Roman"/>
              <a:cs typeface="Times New Roman"/>
            </a:endParaRPr>
          </a:p>
          <a:p>
            <a:pPr marL="243204" algn="just">
              <a:lnSpc>
                <a:spcPts val="1355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371475" indent="-222885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Adults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States: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Overview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Synthesis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Findings.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NEDS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Analytic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Summary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#29,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February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7720" y="435355"/>
            <a:ext cx="6038215" cy="83483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9398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3045" marR="175895" indent="-220979">
              <a:lnSpc>
                <a:spcPct val="972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Buprenorphine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 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Opioid Addiction.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40.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Pub-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04-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3939.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29870" marR="149225" indent="-217804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Therapy.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39.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04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-3957. Rock-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2004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2410" marR="248920" indent="-220345">
              <a:lnSpc>
                <a:spcPct val="972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Medication-Assisted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Opioid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Opioid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Programs.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43.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Publi-  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05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-4048.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27329" marR="170180" indent="-215265">
              <a:lnSpc>
                <a:spcPct val="97200"/>
              </a:lnSpc>
              <a:spcBef>
                <a:spcPts val="5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Criminal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System.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44.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05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-4056.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Administra-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125" marR="355600" indent="-226060" algn="just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Therapy.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41.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05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-4056.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2005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169545" algn="ctr">
              <a:lnSpc>
                <a:spcPts val="1400"/>
              </a:lnSpc>
              <a:spcBef>
                <a:spcPts val="64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Co-Occurring 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42.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</a:t>
            </a:r>
            <a:endParaRPr sz="1200">
              <a:latin typeface="Times New Roman"/>
              <a:cs typeface="Times New Roman"/>
            </a:endParaRPr>
          </a:p>
          <a:p>
            <a:pPr marR="191770" algn="ctr">
              <a:lnSpc>
                <a:spcPts val="134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05-3992.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endParaRPr sz="1200">
              <a:latin typeface="Times New Roman"/>
              <a:cs typeface="Times New Roman"/>
            </a:endParaRPr>
          </a:p>
          <a:p>
            <a:pPr marR="5144770" algn="ctr">
              <a:lnSpc>
                <a:spcPts val="142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125" marR="130175" indent="-226060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Detoxification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45.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06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-4131.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2006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7490" marR="109855" indent="-225425">
              <a:lnSpc>
                <a:spcPts val="1390"/>
              </a:lnSpc>
              <a:spcBef>
                <a:spcPts val="65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Intensive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Outpa-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tient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46.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</a:t>
            </a:r>
            <a:endParaRPr sz="1200">
              <a:latin typeface="Times New Roman"/>
              <a:cs typeface="Times New Roman"/>
            </a:endParaRPr>
          </a:p>
          <a:p>
            <a:pPr marL="238125" marR="271145" indent="-3175">
              <a:lnSpc>
                <a:spcPts val="1400"/>
              </a:lnSpc>
              <a:spcBef>
                <a:spcPts val="1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06-4151.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Administra-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4950" marR="205740" indent="-222885">
              <a:lnSpc>
                <a:spcPts val="1400"/>
              </a:lnSpc>
              <a:spcBef>
                <a:spcPts val="5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Intensive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Outpatient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47.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06 -  4182.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Administration,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4950" marR="31750" indent="-222885">
              <a:lnSpc>
                <a:spcPct val="97200"/>
              </a:lnSpc>
              <a:spcBef>
                <a:spcPts val="56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Managing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Depressive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48.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08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-4353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Admin-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4950" marR="5080" indent="-222885">
              <a:lnSpc>
                <a:spcPct val="972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Substance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Suicidal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Thoughts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50.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Publica-  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09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-4381.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2009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05195" cy="85007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9395" marR="137160" indent="-221615">
              <a:lnSpc>
                <a:spcPct val="971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Pharmacotherapies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49.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09 -  4380.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istration,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2009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222885">
              <a:lnSpc>
                <a:spcPct val="97100"/>
              </a:lnSpc>
              <a:spcBef>
                <a:spcPts val="61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Treatment: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Addressing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Specif</a:t>
            </a:r>
            <a:r>
              <a:rPr sz="1200" i="1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ic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Needs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Women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09 -  4426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Serv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2009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3679" marR="116839" indent="-215900">
              <a:lnSpc>
                <a:spcPct val="972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Supervision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Professional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Development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Counselor.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09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-4435.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Admin-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2570" marR="71120" indent="-224790">
              <a:lnSpc>
                <a:spcPts val="1390"/>
              </a:lnSpc>
              <a:spcBef>
                <a:spcPts val="6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Control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CDC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Inequalities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—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Morbidity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Mortality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Weekly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60(Suppl):1–109,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8760" marR="83185" indent="-220345">
              <a:lnSpc>
                <a:spcPct val="97300"/>
              </a:lnSpc>
              <a:spcBef>
                <a:spcPts val="56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D.H.,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Takeuchi,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D.T.,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Barb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eau,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Bennett,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G.G.,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Lindsey,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J.C., Stoddard,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Krieger,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Americans: Associations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unfair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identification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2002–2003).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Epidemiology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Community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62(11):973–979,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126364" indent="-222885">
              <a:lnSpc>
                <a:spcPts val="1400"/>
              </a:lnSpc>
              <a:spcBef>
                <a:spcPts val="6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Chan, G.M.,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Hoffman, R.S., Gold, J.A.,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Whiteman,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Goldfrank, L.R.,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Nelson,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L.S.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incidence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withdrawal.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Medical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Toxicology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5(1):8–14,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1300" marR="104775" indent="-222885">
              <a:lnSpc>
                <a:spcPts val="1400"/>
              </a:lnSpc>
              <a:spcBef>
                <a:spcPts val="6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roots. In: Lynch,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veloping Cross-Cultural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Familie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4th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234–318).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Paul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Brookes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Publishing,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1300" marR="193040" indent="-222885">
              <a:lnSpc>
                <a:spcPts val="1400"/>
              </a:lnSpc>
              <a:spcBef>
                <a:spcPts val="6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Chang,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Shrake,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Rhee,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attitudes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toward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students.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7(3):341–356,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3679" marR="80645" indent="-215900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Treating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Asian/Pacific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Krestan,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Bridg-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192–218).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1300" marR="414655" indent="-222885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Chao,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Steffen,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Heiby,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E.M.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alliance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client-clinician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48(1):91–97,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0665" marR="161290" indent="-222885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Chapleski,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E.E.,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Lamphere,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J.K.,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Kaczynski,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Lichtenberg,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P.A.,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Dwyer,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J.W.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Structure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measure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American 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elders: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Confirmatory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analysis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CES-D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Scale.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Aging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19:462–485,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1300" marR="112395" indent="-222885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Chapman,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L.K., Williams,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Mast,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Woodruff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-Borden,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confirmatory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  analysis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Inventory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young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adults.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Anxiety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23:387–392,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8760" marR="131445" indent="-220345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Chappel, J.N.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Spiritual components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Graham,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Wilford,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B.B.,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Principles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Addiction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2nd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725–728).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Chevy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Chase,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Society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Medicine,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86075" cy="3865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cli-  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disorders. 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interventions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dynamic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often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influences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subsequent outcomes.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  research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credibility,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satisfaction,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self-disclosure,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coun-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(Goode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Lie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Ponterotto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examines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-seeking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process-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5300" y="4879340"/>
            <a:ext cx="2886710" cy="412686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25400" marR="5080" indent="-13335">
              <a:lnSpc>
                <a:spcPts val="2140"/>
              </a:lnSpc>
              <a:spcBef>
                <a:spcPts val="185"/>
              </a:spcBef>
            </a:pP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Purpose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Objectives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of 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the</a:t>
            </a:r>
            <a:r>
              <a:rPr sz="18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TIP</a:t>
            </a:r>
            <a:endParaRPr sz="1800">
              <a:latin typeface="Arial"/>
              <a:cs typeface="Arial"/>
            </a:endParaRPr>
          </a:p>
          <a:p>
            <a:pPr marL="16510" marR="23495" indent="8890">
              <a:lnSpc>
                <a:spcPct val="100000"/>
              </a:lnSpc>
              <a:spcBef>
                <a:spcPts val="56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intended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organizations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progress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 cultural competence.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skill, 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never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pleted; 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taught 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book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training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Nevertheless,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framework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practi-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 integrate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 seeks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motivate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organiza-  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broaden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embrace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heightened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of 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groups. This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portance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management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in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828925" cy="3067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managers,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administrators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integrate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sistently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continuum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care—  including outreach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planning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interven-  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14604" marR="233679" indent="6350" algn="just">
              <a:lnSpc>
                <a:spcPct val="1000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objectives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helping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readers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understand:</a:t>
            </a:r>
            <a:endParaRPr sz="1200">
              <a:latin typeface="Times New Roman"/>
              <a:cs typeface="Times New Roman"/>
            </a:endParaRPr>
          </a:p>
          <a:p>
            <a:pPr marL="241300" marR="17145" indent="-226695" algn="just">
              <a:lnSpc>
                <a:spcPct val="100000"/>
              </a:lnSpc>
              <a:buFont typeface="Symbol"/>
              <a:buChar char=""/>
              <a:tabLst>
                <a:tab pos="252095" algn="l"/>
              </a:tabLst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sider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243204" marR="22225" indent="-228600">
              <a:lnSpc>
                <a:spcPct val="100000"/>
              </a:lnSpc>
              <a:spcBef>
                <a:spcPts val="105"/>
              </a:spcBef>
              <a:buFont typeface="Symbol"/>
              <a:buChar char=""/>
              <a:tabLst>
                <a:tab pos="250190" algn="l"/>
                <a:tab pos="250825" algn="l"/>
              </a:tabLst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generally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reference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2694" y="4030377"/>
            <a:ext cx="2884170" cy="319405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7780">
              <a:lnSpc>
                <a:spcPct val="100000"/>
              </a:lnSpc>
              <a:spcBef>
                <a:spcPts val="225"/>
              </a:spcBef>
            </a:pP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Intended</a:t>
            </a:r>
            <a:r>
              <a:rPr sz="1400" b="1" spc="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Audience</a:t>
            </a:r>
            <a:endParaRPr sz="1400">
              <a:latin typeface="Arial"/>
              <a:cs typeface="Arial"/>
            </a:endParaRPr>
          </a:p>
          <a:p>
            <a:pPr marL="12700" marR="5080" indent="1143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audiences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professionals, 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clinicians,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admin-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istrators. 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useful,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workers—  regardless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populations—can  benefit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Secondary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audi-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educators,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policy-  makers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consumers,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79509" y="7332885"/>
            <a:ext cx="2841625" cy="173101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Structure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</a:t>
            </a:r>
            <a:r>
              <a:rPr sz="1400" b="1" spc="1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TIP</a:t>
            </a:r>
            <a:endParaRPr sz="1400">
              <a:latin typeface="Arial"/>
              <a:cs typeface="Arial"/>
            </a:endParaRPr>
          </a:p>
          <a:p>
            <a:pPr marL="18415" marR="5080" indent="889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ingredients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responsive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settings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defines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rationale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pursuing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it,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00" y="9430004"/>
            <a:ext cx="958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7720" y="435355"/>
            <a:ext cx="5989955" cy="8221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4572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Charon,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Ten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Questions: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Sociological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Perspectiv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5th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Belmont,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Wadsworth,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1775" marR="81280" indent="-219710">
              <a:lnSpc>
                <a:spcPct val="972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Chatterji,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Saunders,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J.B.,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Vrasti,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Grant,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Mager,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modules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Disabilities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 Schedule–Alcohol/Drug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-Revised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(AUDADIS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-ADR):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comparison.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47:171–185,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4950" marR="58419" indent="-222885">
              <a:lnSpc>
                <a:spcPts val="1400"/>
              </a:lnSpc>
              <a:spcBef>
                <a:spcPts val="63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Chavez,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A.F.,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-DiBrito,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Directions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Education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84:39–47,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32410" marR="301625" indent="-220345">
              <a:lnSpc>
                <a:spcPts val="1390"/>
              </a:lnSpc>
              <a:spcBef>
                <a:spcPts val="61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C.P.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dealing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19(1):45–55,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34950" marR="217804" indent="-222885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Cheng,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Robinson, M.A.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Caribbeans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treating 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38(2):99–109,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33679" marR="154940" indent="-221615">
              <a:lnSpc>
                <a:spcPct val="972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Cheng,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A.T.,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Tien,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A.Y.,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Brugha,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T.S.,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Cooper,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E., Lee,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Compton,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Liu,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C.Y.,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Yu,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W.Y.,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Chen,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H.M.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-cultural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Chinese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Schedules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Neuropsychiatry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(SCAN) 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Taiwan.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British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178:567–572,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3204" marR="5080" indent="-231140">
              <a:lnSpc>
                <a:spcPts val="1390"/>
              </a:lnSpc>
              <a:spcBef>
                <a:spcPts val="6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Cherpitel,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emergency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Annals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Emergency  Medicine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26:158–166,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3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Cherpitel,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problems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231775" marR="37465" indent="10160">
              <a:lnSpc>
                <a:spcPts val="1390"/>
              </a:lnSpc>
              <a:spcBef>
                <a:spcPts val="7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emergency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room patients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regions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country.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Ex-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perimental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21:1391–1397.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6854" marR="91440" indent="-224790">
              <a:lnSpc>
                <a:spcPts val="1400"/>
              </a:lnSpc>
              <a:spcBef>
                <a:spcPts val="61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Cherpitel,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 Emergency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34:581–589,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37490" marR="208915" indent="-225425">
              <a:lnSpc>
                <a:spcPts val="1400"/>
              </a:lnSpc>
              <a:spcBef>
                <a:spcPts val="5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Cherpitel,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screening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emergency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room: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RAPS4. Journal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61:447–449,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4950" marR="67310" indent="-222885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Cherpitel,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 Screening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population: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CAGE,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RAPS4,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RAPS4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-QF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gender,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utilization.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Alcoholism: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26:1686–1691,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4950" marR="298450" indent="-222885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Cherpitel,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Bazargan,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problems: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audit,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RAPS4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RAPS4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-QF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 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inner city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emergency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71:275–280,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9395" marR="76200" indent="-227329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Cherpitel,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Borges,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Performance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Mexican-Americans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Mexico.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26:683–702,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4950" marR="209550" indent="-222885">
              <a:lnSpc>
                <a:spcPct val="972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Cherpitel,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Robertson, M.,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Ye,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Borges,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Bautista,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C.F.,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Lown, 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Greenfield,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Bond,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Comorbidity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Mexican-origin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surveys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Mexico.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42(11):1685–1703,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74080" cy="81197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3840" marR="158115" indent="-226060" algn="just">
              <a:lnSpc>
                <a:spcPct val="971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Cherpitel,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Ye,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Moskalewicz,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Swiatkiewicz,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emergency 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Poland: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RAPS4, CAGE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AUDIT.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80:201–207,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0665" marR="182880" indent="-222885" algn="just">
              <a:lnSpc>
                <a:spcPct val="97100"/>
              </a:lnSpc>
              <a:spcBef>
                <a:spcPts val="61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Cheung,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directions.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Diversity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Mind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Action,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Vol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1: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Multiple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Faces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87–104).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Santa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Barbara,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Praeger/ABC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-CLIO,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2570" marR="287020" indent="-224790">
              <a:lnSpc>
                <a:spcPts val="1400"/>
              </a:lnSpc>
              <a:spcBef>
                <a:spcPts val="64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Lubben,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Kitano,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H.H.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three 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American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Alcohol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50(1):15–23,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1989.</a:t>
            </a:r>
            <a:endParaRPr sz="1200">
              <a:latin typeface="Times New Roman"/>
              <a:cs typeface="Times New Roman"/>
            </a:endParaRPr>
          </a:p>
          <a:p>
            <a:pPr marL="245110" marR="111760" indent="-226695">
              <a:lnSpc>
                <a:spcPct val="97200"/>
              </a:lnSpc>
              <a:spcBef>
                <a:spcPts val="5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Choney,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S.K.,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Berryhill-Paapke, 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Robbins,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Indians: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frameworks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Ponterotto,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 Suzuki,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Alexander,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C.M.,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73–92).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 CA: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 Publications,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40665" marR="43180" indent="-222885" algn="just">
              <a:lnSpc>
                <a:spcPts val="1400"/>
              </a:lnSpc>
              <a:spcBef>
                <a:spcPts val="64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Chong,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Herman-Stahl,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American Indians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telephone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aftercare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project.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Psychoactive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35(1):71–77,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8760" marR="119380" indent="-220345" algn="just">
              <a:lnSpc>
                <a:spcPts val="1400"/>
              </a:lnSpc>
              <a:spcBef>
                <a:spcPts val="5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Chong,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Lopez,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D.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networks,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psychosocial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functioning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12(1):62–85,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760" marR="391795" indent="-220345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Chow,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J.C.,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Jaffee,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Snowden,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Racial/ethnic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poverty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areas.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93(5):792–797,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8920" marR="319405" indent="-230504">
              <a:lnSpc>
                <a:spcPts val="1390"/>
              </a:lnSpc>
              <a:spcBef>
                <a:spcPts val="61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Cochrane,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habits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Sikh,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Hindu,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men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West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Midlands: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British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85(6):759–769,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40665" marR="317500" indent="-222885">
              <a:lnSpc>
                <a:spcPts val="14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Cohen,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Honoring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Medicine: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Essential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Healing.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Ballantine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Books,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0665" marR="306070" indent="-222885">
              <a:lnSpc>
                <a:spcPts val="1400"/>
              </a:lnSpc>
              <a:spcBef>
                <a:spcPts val="5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Cohen,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Junky elend: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explaining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dealing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it.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Wiener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Zeitschrift Fur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Suchtforschung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14,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1991(3-4):59–64,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1992.</a:t>
            </a:r>
            <a:endParaRPr sz="1200">
              <a:latin typeface="Times New Roman"/>
              <a:cs typeface="Times New Roman"/>
            </a:endParaRPr>
          </a:p>
          <a:p>
            <a:pPr marL="243204" marR="5080" indent="-224790">
              <a:lnSpc>
                <a:spcPts val="1390"/>
              </a:lnSpc>
              <a:spcBef>
                <a:spcPts val="61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Cokley,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psychometric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Africentric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Scale: Challenges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Afrocentric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35(6)8: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27–843,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760" marR="84455" indent="-220345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Kawachi,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Maller,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Berkman,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L.F.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item-response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bias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CES-D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scale: Experience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EPESE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Study.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Epidemiology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53:285–289,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0665" marR="94615" indent="-222885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Colistra,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Brown-Rice,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When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Rubber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Hits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Road: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Applying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tencies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Supervision.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Alexandria,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VA: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0665" marR="63500" indent="-222885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Comas-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Diaz,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Care: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Clinician’s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33–56).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Wash-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9395" marR="114300" indent="-220979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Congress,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E.P.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culturagrams 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empower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Fami-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lies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75(9):531–540,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7720" y="435355"/>
            <a:ext cx="6007100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6286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2410" marR="286385" indent="-220345" algn="just">
              <a:lnSpc>
                <a:spcPct val="971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Congress,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E.P.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 settings.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39(3-4):249–262,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3045" marR="95250" indent="-220979">
              <a:lnSpc>
                <a:spcPct val="971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Congress,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E.P.,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Kung,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W.W.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uragram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empower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 In: Congress,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E.P.,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González,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Perspectives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Working 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3–21).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Springer,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9395" marR="344170" indent="-227329">
              <a:lnSpc>
                <a:spcPts val="1400"/>
              </a:lnSpc>
              <a:spcBef>
                <a:spcPts val="6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Constantine,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M.G.,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Strategies 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Building Multicultural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 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Hoboken,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Sons,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Cook,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C.C.H.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spirituality.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99(5):539–551,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4950" marR="158115" indent="-22288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Cooper,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Brown,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Vu,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H.T.,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Powe,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N.R.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intrinsic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spir-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ituality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care?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African-American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tients.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General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Internal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16(9):634–638,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6854" marR="284480" indent="-224790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Cooper,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Gonzales,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J.J.,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Gallo,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Rost,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Meredith,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L.S.,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Rubenstein,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L.V.,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Wang,  N.Y.,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acceptability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American,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41(4):479–489,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2410" marR="72390" indent="-220345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Cooper-Patrick,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Gallo, J.J.,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Powe,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N.R.,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Steinwachs,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Eaton,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Whites: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 epidemiologic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catchment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follow-up.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37(10):1034–1045,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32410" marR="200025" indent="-220345">
              <a:lnSpc>
                <a:spcPts val="1400"/>
              </a:lnSpc>
              <a:spcBef>
                <a:spcPts val="64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Corbett,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Mora,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Ames,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patterns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-related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Mexi-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can-American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husbands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wives.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52(3):215–223,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34950" marR="133985" indent="-222885">
              <a:lnSpc>
                <a:spcPts val="1400"/>
              </a:lnSpc>
              <a:spcBef>
                <a:spcPts val="5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Corbin,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W.R.,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Vaughan,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E.L.,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Fromme, K.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closing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college-bound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students.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22(2):240–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3045" marR="205740" indent="-220979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Cormier,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L.S.,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Nurius,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P.,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Osborn,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Interviewing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Change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Strategies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Helpers: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Fun-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damental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Cognitive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Interventions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6th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Belmont,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Brooks/Cole,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Cengage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Learning,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3679" marR="5080" indent="-22161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Cornell,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Kalt,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J.P.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Self-Determination: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Political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Economy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Successful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Policy.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Cambridge, MA: Harvard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University,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4950" marR="210185" indent="-222885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Corrigan,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Kuwabara,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O’Shaughnessy,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stigma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mental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Findings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stratified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random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9(2):139–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5"/>
              </a:lnSpc>
              <a:spcBef>
                <a:spcPts val="56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Cortes,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Rogler,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L.H.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Biculturality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 adults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States.</a:t>
            </a:r>
            <a:endParaRPr sz="1200">
              <a:latin typeface="Times New Roman"/>
              <a:cs typeface="Times New Roman"/>
            </a:endParaRPr>
          </a:p>
          <a:p>
            <a:pPr marL="234950">
              <a:lnSpc>
                <a:spcPts val="1415"/>
              </a:lnSpc>
            </a:pP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22:707–722,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38760" marR="276860" indent="-226695">
              <a:lnSpc>
                <a:spcPts val="1400"/>
              </a:lnSpc>
              <a:spcBef>
                <a:spcPts val="6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Cottler,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L.B.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Composite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Interview-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Module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(SAM).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Louis,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Medicine,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Psychiatry,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4950" marR="170180" indent="-222885">
              <a:lnSpc>
                <a:spcPct val="97200"/>
              </a:lnSpc>
              <a:spcBef>
                <a:spcPts val="5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Council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Advancement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Cultur-eSpecif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Multiracial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Perspectives: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Critical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Recommendations.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95670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3840" marR="31750" indent="-225425">
              <a:lnSpc>
                <a:spcPct val="971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Coyhis,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Krestan,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Bridges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77–114).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ts val="1420"/>
              </a:lnSpc>
              <a:spcBef>
                <a:spcPts val="56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Coyhis,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Simonelli,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Rebuilding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Child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Welfare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84(2):323–336,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7490" marR="5080" indent="-219710">
              <a:lnSpc>
                <a:spcPts val="1400"/>
              </a:lnSpc>
              <a:spcBef>
                <a:spcPts val="6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Coyhis,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W.L.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Untold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Story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Resistance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—”The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Truth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About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Lie.”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Colorado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Springs,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Bis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ts val="1415"/>
              </a:lnSpc>
              <a:spcBef>
                <a:spcPts val="52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Craig,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Olson,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Stability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MCMI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-III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substance-abusing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inpatient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</a:t>
            </a:r>
            <a:endParaRPr sz="1200">
              <a:latin typeface="Times New Roman"/>
              <a:cs typeface="Times New Roman"/>
            </a:endParaRPr>
          </a:p>
          <a:p>
            <a:pPr marL="239395">
              <a:lnSpc>
                <a:spcPts val="1415"/>
              </a:lnSpc>
            </a:pP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Reports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83(3,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2):1273–1274,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1300" marR="219075" indent="-222885" algn="just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Cremonte,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Cherpitel,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 Performance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emergency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Argentina.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43:125–138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18415" algn="just">
              <a:lnSpc>
                <a:spcPts val="1420"/>
              </a:lnSpc>
              <a:spcBef>
                <a:spcPts val="56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Crissey,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S.R.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attainment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States: 2007.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Reports:</a:t>
            </a:r>
            <a:endParaRPr sz="1200">
              <a:latin typeface="Times New Roman"/>
              <a:cs typeface="Times New Roman"/>
            </a:endParaRPr>
          </a:p>
          <a:p>
            <a:pPr marL="241300" algn="just">
              <a:lnSpc>
                <a:spcPts val="1420"/>
              </a:lnSpc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Bureau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8125" marR="69215" indent="-220345">
              <a:lnSpc>
                <a:spcPts val="1400"/>
              </a:lnSpc>
              <a:spcBef>
                <a:spcPts val="6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Crocker, 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Luhtanen, R.,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Blaine,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Broadnax,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self-esteem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well-being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among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Personality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Bulletin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20:503–513,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33045" marR="19050" indent="-215265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T.L.,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Bazron,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Dennis,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Isaacs,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M.R.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Towards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System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Care: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Monograph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for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Children Who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i="1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Severely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Emotionally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Disturbed,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Vol.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Georgetown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36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1989.</a:t>
            </a:r>
            <a:endParaRPr sz="1200">
              <a:latin typeface="Times New Roman"/>
              <a:cs typeface="Times New Roman"/>
            </a:endParaRPr>
          </a:p>
          <a:p>
            <a:pPr marL="241300" marR="235585" indent="-22288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nigrescence: Revising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 model. In: Ponterotto,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Casas,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Suzuki,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Alexander,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93–122).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Oaks,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41300" marR="157480" indent="-222885" algn="just">
              <a:lnSpc>
                <a:spcPct val="97100"/>
              </a:lnSpc>
              <a:spcBef>
                <a:spcPts val="60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Crum,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addictive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Graham,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A.W.,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Schultz,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T.K.,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Smith,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M.F.,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Ries,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R.K.,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Wilford,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B.B.,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Principles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Addiction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17–31).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Chevy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Chase,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Medicine,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46990" indent="-222885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Cuellar,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Arnold,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Maldonado,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Mexican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II: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revision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ARSMA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 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Behavioral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17:275–304,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38760" marR="153035" indent="-220345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Cuellar,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I.,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Harris,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Jasso,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Mexican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populations.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Behavioral Sciences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2:199–217,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1980.</a:t>
            </a:r>
            <a:endParaRPr sz="1200">
              <a:latin typeface="Times New Roman"/>
              <a:cs typeface="Times New Roman"/>
            </a:endParaRPr>
          </a:p>
          <a:p>
            <a:pPr marL="233045" marR="79375" indent="-215265">
              <a:lnSpc>
                <a:spcPts val="1400"/>
              </a:lnSpc>
              <a:spcBef>
                <a:spcPts val="5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Curtis-Boles,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Jenkins-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Monroe,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V.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 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26(4):450–469,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0665" marR="214629" indent="-222250">
              <a:lnSpc>
                <a:spcPts val="1390"/>
              </a:lnSpc>
              <a:spcBef>
                <a:spcPts val="6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Daeppen,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J.B.,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Burnand,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Schnyder,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Bonjour,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Validation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addiction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index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French-speaking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57:585–590,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8760" marR="310515" indent="-219710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Dai,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Zhang,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Yamamoto,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Ao,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Belin,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T.R.,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Cheung,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Hifumi,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S.S.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ognitive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therapy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elderly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pilot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35(6):537–542,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3300" y="435355"/>
            <a:ext cx="5974080" cy="8374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540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2410" marR="124460" indent="-214629" algn="just">
              <a:lnSpc>
                <a:spcPct val="971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Dakof,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G.A.,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Quille,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T.J.,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Tejeda,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Alberga,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Bandstra,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Szapocznik,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Enrolling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retaining mothers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substance-exposed infants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sulting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71(4):764–772,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9395" marR="238125" indent="-222250">
              <a:lnSpc>
                <a:spcPct val="971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Damashek, A., Bard,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Hecht,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competency,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satisfaction,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home-based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neglect.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Maltreatment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17(1):56–66,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9395" marR="120014" indent="-222250">
              <a:lnSpc>
                <a:spcPts val="1400"/>
              </a:lnSpc>
              <a:spcBef>
                <a:spcPts val="64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Dana,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R.H.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Understanding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Intervention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Assessment.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 Publications,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7490" marR="5080" indent="-22034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D’Andrea,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Challenges,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advantages,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push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further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growth.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Downey,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223–241).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Springer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+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Business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Media,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9395" marR="195580" indent="-222250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Dansereau,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D.F.,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Simpson,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D.D.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picture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worth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words: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graphic  representations.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Psychology: Research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Practi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4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ce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0(1):104–110,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9395" marR="231775" indent="-222250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Dansereau,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D.F.,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Joe, G.W., Dees,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Simpson,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D.D. Ethnicity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 fects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map-  ping-enhanced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counseling.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21(3):363–376,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9395" marR="145415" indent="-222250">
              <a:lnSpc>
                <a:spcPts val="14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D’Avanzo,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C.E.,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Frye,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Froman,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Cambodian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refu-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Alcohol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55(4):420–426,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39395" marR="31750" indent="-222250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Davidson,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L., Andres-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Hyman,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Bedregal,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Tondora,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Fry,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Kirk,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T.A.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double  trouble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Jour-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nal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Dual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Diagnosis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9(1):273–290,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9395" marR="14604" indent="-222250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Dawson,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Stinson,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F.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Chou,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P.S.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Estimating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-seeking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achieving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101(6):824–834,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6379" marR="193675" indent="-228600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Dawson,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Stinson,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Chou,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P.S.,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Huang,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Ruan,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W.J.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DSM-IV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dependence: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2001–2002.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100(3):281–292,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9395" marR="210185" indent="-227329">
              <a:lnSpc>
                <a:spcPts val="14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Korin,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Petry,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S.S.d.C.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Brazilian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166–177).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7490" marR="148590" indent="-22034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Rosa, M. 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adolescents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agenda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future.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37(4):429–456,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9395" marR="156845" indent="-222250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Rosa,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Radisch,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 and 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adolescents: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Advances, issues,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recommenda-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tions.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Psychoactive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32(1):33–42,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56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Deloria,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V.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God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Red: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Religion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Publishing,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1973.</a:t>
            </a:r>
            <a:endParaRPr sz="1200">
              <a:latin typeface="Times New Roman"/>
              <a:cs typeface="Times New Roman"/>
            </a:endParaRPr>
          </a:p>
          <a:p>
            <a:pPr marL="236854" marR="155575" indent="-219710" algn="just">
              <a:lnSpc>
                <a:spcPts val="1400"/>
              </a:lnSpc>
              <a:spcBef>
                <a:spcPts val="63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Delphin-Rittmon,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M.E.,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Andres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Hyman,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Flanagan,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E.H.,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Davidson,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 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promoting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Quarterly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84(1):53–64,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4315" marR="211454" indent="-217170">
              <a:lnSpc>
                <a:spcPts val="1400"/>
              </a:lnSpc>
              <a:spcBef>
                <a:spcPts val="6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Delphin-Rittmon,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Andres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Hyman,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Flanagan,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E.H.,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Ortiz,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M.M., 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vidson,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Racial-ethnic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length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inpa-  tient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63(6):612–615,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53125" cy="710310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1300" marR="102235" indent="-222250" algn="just">
              <a:lnSpc>
                <a:spcPct val="971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DeNavas-Walt,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Proctor,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B.D.,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C.H.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Income,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Poverty,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Insurance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Coverage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States: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60–229).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Government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Printing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8760" marR="11430" indent="-219710">
              <a:lnSpc>
                <a:spcPct val="97100"/>
              </a:lnSpc>
              <a:spcBef>
                <a:spcPts val="61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Dessio,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Wade,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Chao, M., Kronenberg,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Cushman,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L.E., and</a:t>
            </a:r>
            <a:r>
              <a:rPr sz="1200" spc="3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Kalmuss,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spirituality,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choices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national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survey.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Disease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14(2):189–197,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24765" indent="-227329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Torres,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Rebollo,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E.M.,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Ruiz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Moral,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Fernandez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-Garcia,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Palomi-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usefulness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(AUDIT)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questionnaire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hazardous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Spanish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European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General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15:15–21,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1300" marR="166370" indent="-222250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Diwan,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Jonnalagadda,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Gupta,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depression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immigrants 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States.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Gerontology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23:370–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384,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7650" marR="176530" indent="-228600" algn="just">
              <a:lnSpc>
                <a:spcPts val="1390"/>
              </a:lnSpc>
              <a:spcBef>
                <a:spcPts val="6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Dixon,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Iron,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P.E.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Competency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3840" marR="201930" indent="-224790" algn="just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Dixon,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Lewis-Fernandez,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Goldman, H.,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Interian,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Michaels,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Kiley,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M.C.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challenges.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Nervous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199(10):815–820,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1300" marR="127000" indent="-222250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Dogra,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Karim,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psychiatrists.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Bhattacharya,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Bhugra,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Topics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348–365).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London: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Royal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 of Psychiatrists,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5585" marR="74295" indent="-217170">
              <a:lnSpc>
                <a:spcPct val="972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Donisi,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V.,Tedeschi,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F.,Percudani,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Fiorillo,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Confalonieri, L., De Rosa, C., Salazzari,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Tansella,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Thornicroft,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Amaddeo,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Prediction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ecological level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socio-economic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209(3): 691–698,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33045" marR="5080" indent="-213995">
              <a:lnSpc>
                <a:spcPct val="971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Downey,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D’Andrea,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Challenges,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vantages,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push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further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growth.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Chang,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E.C.,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Downey,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Handbook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Race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223–241).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Springer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0665" marR="87630" indent="-222250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Drake,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McHugo,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Biesanz,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test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-retest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standardized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instru-  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homeless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56:161–167,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40665" marR="78105" indent="-222250">
              <a:lnSpc>
                <a:spcPts val="1390"/>
              </a:lnSpc>
              <a:spcBef>
                <a:spcPts val="6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Dreachslin,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Gilbert,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Malone,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Diversity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Competence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Care: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Systems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Approach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1st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Francisco: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Jossey-Bass,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7731" y="435355"/>
            <a:ext cx="6190615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46379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50">
              <a:latin typeface="Arial"/>
              <a:cs typeface="Arial"/>
            </a:endParaRPr>
          </a:p>
          <a:p>
            <a:pPr marL="13335">
              <a:lnSpc>
                <a:spcPts val="1420"/>
              </a:lnSpc>
              <a:spcBef>
                <a:spcPts val="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Duffy,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F.F.,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West,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J.C.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Wilk,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Narrow,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W.E.,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Hales,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Thompson,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Regie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Kohout,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endParaRPr sz="1200">
              <a:latin typeface="Times New Roman"/>
              <a:cs typeface="Times New Roman"/>
            </a:endParaRPr>
          </a:p>
          <a:p>
            <a:pPr marL="232410" marR="265430" indent="6350">
              <a:lnSpc>
                <a:spcPct val="97100"/>
              </a:lnSpc>
              <a:spcBef>
                <a:spcPts val="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Pion, G.M.,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Wicherski,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Bateman, N.,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Whitaker,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Merwin, E.I.,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Lyon, D.,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Fox,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J.C.,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Delaney,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K.R.,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Hanrahan,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Stockton,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Garbelman,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Kaladow,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Clawson,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T.W.,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Smith,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S.C.,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Bergman,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D.M.,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Northey,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W.F.,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Blankertz,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2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Thomas,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Sullivan,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L.D.,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Dwyer,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K.P.,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Fleischer,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M.S., Woodruff,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C.R.,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Goldsmith,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H.F.,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Henderson,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Atay,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Mander-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scheid,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R.W.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practitioners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trainees. In: Manderscheid,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Hender-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Health, United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2002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327–368).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3938.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 2004.</a:t>
            </a:r>
            <a:endParaRPr sz="1200">
              <a:latin typeface="Times New Roman"/>
              <a:cs typeface="Times New Roman"/>
            </a:endParaRPr>
          </a:p>
          <a:p>
            <a:pPr marL="238125" marR="303530" indent="-224790">
              <a:lnSpc>
                <a:spcPct val="97100"/>
              </a:lnSpc>
              <a:spcBef>
                <a:spcPts val="61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Dugger,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gender-role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comparison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Lorber, 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Farrell,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S.A., eds.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Construction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Gender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38–59).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Newbury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CA:Sage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36854" marR="311150" indent="-223520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M.Y.H.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history.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Thornton,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Studying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Problems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Prospects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60–76).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Madison,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WI: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Wisconsin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4950" marR="279400" indent="-222250" algn="just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B.G.,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Oetzel,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Lucero,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Jiang,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Novins,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D.K.,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Manson,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Beals,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Obstacles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rural American Indians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seeking alcohol,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drug,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Consult-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73(5):819–829,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2410" marR="324485" indent="-219710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Wallerstein,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 W.R.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approaches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among  American Indian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Southwest Addictions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search Group.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25(4):1–10,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4950" marR="391160" indent="-222250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Healing 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Soul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Wound: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Peoples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(Multicultural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Foundations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Counseling)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Teachers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6854" marR="292735" indent="-223520">
              <a:lnSpc>
                <a:spcPts val="1400"/>
              </a:lnSpc>
              <a:spcBef>
                <a:spcPts val="64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alcoholics: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interpretive/constructivist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affiliation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(AA).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Abuse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4(1):5–21,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125" marR="430530" indent="-225425">
              <a:lnSpc>
                <a:spcPts val="1400"/>
              </a:lnSpc>
              <a:spcBef>
                <a:spcPts val="59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Dutton,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Grothe,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Jones,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Whitehead,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Kendra,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Brantley,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P.J.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Inventory-II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General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Hospital Psychiatry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26:437–442,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4950" marR="274955" indent="-222885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Ebberhart,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N.C.,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Luczak,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S.E.,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Avan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ecy,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Wall,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T.L.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Psychoactive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35(3):375–377,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5"/>
              </a:lnSpc>
              <a:spcBef>
                <a:spcPts val="5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Edberg,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M.C.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El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Narcotraficante: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Narcocorridos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Construction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Persona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234950">
              <a:lnSpc>
                <a:spcPts val="1415"/>
              </a:lnSpc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Border.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Austin,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TX: University of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Texas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24154" marR="277495" indent="-21209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Edwards,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E.D., and Egbert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-Edwards,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Rivera,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F.G.,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Erlich,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Organizing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So-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ciety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25–42).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Boston: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Allyn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6854" marR="440055" indent="-224154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Edwards,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E.D.,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Seaman,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J.R.,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Drews,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Edwards,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M.E.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programs: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logic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framework.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13(2):43–62,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45110" marR="473709" indent="-233045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Edwards,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connection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transformation: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Friendship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House.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Psychoactive Drugs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35(1):53–58,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15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96940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8125" marR="125095" indent="-220345">
              <a:lnSpc>
                <a:spcPct val="971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Ehlers,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C.L., Hurst,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Phillips, E.,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Gilder,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Dixon,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 Lau,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Yehuda,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Electrophysiological responses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stimuli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experiencing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PTSD.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Annals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York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Academy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Sciences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1071:125–136,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390525" indent="-222885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Ennis,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S.R.,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Rios-Vargas,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Albert,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N.G.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Population: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Brief.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5110" marR="137795" indent="-227329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Esan,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Echoes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music.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Manning,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P.,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Popular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Culture: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Drugs,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Media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Contemporary Society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196–210).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Kingdom:  Willan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Publishing,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2570" marR="213995" indent="-224790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Escobar,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J.I.,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W.A.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immigration’s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AAAs: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  do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here?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Nervous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Disease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188(11):736–740,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8760" marR="235585" indent="-220345" algn="just">
              <a:lnSpc>
                <a:spcPct val="97200"/>
              </a:lnSpc>
              <a:spcBef>
                <a:spcPts val="57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Pierce, 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Rawson,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Hser,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Y.I.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alike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different: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needs, 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(AAPI)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treated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11(4):318–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338,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9395" marR="82550" indent="-220979">
              <a:lnSpc>
                <a:spcPts val="1400"/>
              </a:lnSpc>
              <a:spcBef>
                <a:spcPts val="6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Evans-Campbell,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Indian/Native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communities: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multi-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exploring impacts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individuals, families,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Interpersonal Violence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23(3):316–338,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0665" marR="305435" indent="-222885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Ewing,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Detecting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alcoholism.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questionnaire.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Association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252:1905–1907,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1984.</a:t>
            </a:r>
            <a:endParaRPr sz="1200">
              <a:latin typeface="Times New Roman"/>
              <a:cs typeface="Times New Roman"/>
            </a:endParaRPr>
          </a:p>
          <a:p>
            <a:pPr marL="235585" marR="88265" indent="-217804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Eytan,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Durieux-Paillard,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Whitaker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-Clinch,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Loutan,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Bovier,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Transcultural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structured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screen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posttraumatic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refugees.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Nervous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Disease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195:723–728,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3840" marR="5080" indent="-228600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Fadiman, A.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Catches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Fall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Down: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Hmong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Child,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Doctors,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Collision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Two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Cultures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1st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Farrar,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Straus,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Giroux,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8760" marR="171450" indent="-222885">
              <a:lnSpc>
                <a:spcPts val="1400"/>
              </a:lnSpc>
              <a:spcBef>
                <a:spcPts val="61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Falck,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R.S.,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Wang,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Carlson,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R.G.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-term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crack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smokers,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succumbs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addiction?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98(1-2):24–29,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ts val="1420"/>
              </a:lnSpc>
              <a:spcBef>
                <a:spcPts val="51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Falicov,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C.J.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Garcia-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Preto,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endParaRPr sz="1200">
              <a:latin typeface="Times New Roman"/>
              <a:cs typeface="Times New Roman"/>
            </a:endParaRPr>
          </a:p>
          <a:p>
            <a:pPr marL="245110">
              <a:lnSpc>
                <a:spcPts val="1420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Therapy.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229–241).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0665" marR="106045" indent="-225425">
              <a:lnSpc>
                <a:spcPct val="97100"/>
              </a:lnSpc>
              <a:spcBef>
                <a:spcPts val="60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Falicov,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framework.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Walsh,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Nor-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Processes: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Growing Diversity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Complexit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4th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297–323).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0665" marR="76200" indent="-225425">
              <a:lnSpc>
                <a:spcPct val="97100"/>
              </a:lnSpc>
              <a:spcBef>
                <a:spcPts val="605"/>
              </a:spcBef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Farley,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Golding,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Young,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Mulligan,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Minkoff,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J.R.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Trauma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patients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seeking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27(2):161–167,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8760" marR="123825" indent="-223520">
              <a:lnSpc>
                <a:spcPts val="1390"/>
              </a:lnSpc>
              <a:spcBef>
                <a:spcPts val="65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Farver,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Narang,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S.K.,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Bhadha,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B.R.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East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meets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West: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Family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16(3):338–350,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0665" marR="67310" indent="-225425">
              <a:lnSpc>
                <a:spcPct val="97100"/>
              </a:lnSpc>
              <a:spcBef>
                <a:spcPts val="57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Feidler,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Greenfield,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Fountain,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Analysis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Three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Outcome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Proxies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Pos-t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NTIES.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4888" y="435355"/>
            <a:ext cx="5974715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794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Fekjaer,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H.O.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of“Getting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High.”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Colombo,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Sri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Lanka: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ADIC,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40665" marR="82550" indent="-228600">
              <a:lnSpc>
                <a:spcPts val="1390"/>
              </a:lnSpc>
              <a:spcBef>
                <a:spcPts val="6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Felix-Ortiz, 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Newcomb,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Myers,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measure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and Latina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adolescents.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16:99–115,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3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Fellner,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law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enforcement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States.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Stanford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Law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Policy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endParaRPr sz="1200">
              <a:latin typeface="Times New Roman"/>
              <a:cs typeface="Times New Roman"/>
            </a:endParaRPr>
          </a:p>
          <a:p>
            <a:pPr marL="237490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20(2):257–292,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7490" marR="16510" indent="-225425">
              <a:lnSpc>
                <a:spcPts val="1400"/>
              </a:lnSpc>
              <a:spcBef>
                <a:spcPts val="63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Fernandez-Montalvo,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Landa, N.,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Lopez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-Goni,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Lorea,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Personality 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alcoholics: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comparative pilot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IPDE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MCMI -II.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Behav-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iors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31:1442–1448,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7490" marR="292100" indent="-225425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Field,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Caetano,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patient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34(2):262–271,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5585" marR="44450" indent="-223520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Field,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Chavez-Korell,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Domenech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Rodriguez,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rosas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espinas: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ceptualizing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Latina-Latina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developmental supervisory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mod-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Professional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4(1):47–54,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7490" marR="118110" indent="-22542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Fiorentine,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Hillhouse,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M.P.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empathy: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congruency.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29(1):59–74,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43204" marR="234315" indent="-231140">
              <a:lnSpc>
                <a:spcPts val="1400"/>
              </a:lnSpc>
              <a:spcBef>
                <a:spcPts val="60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Fisher,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D.G.,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Lankford,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Galea,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R.P.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Therapeutic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retention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 Natives: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Akeela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house.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Abuse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3(3):265–271,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7490" marR="120650" indent="-225425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Flores-Ortiz,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Y.G.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Chica-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na/Latina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students: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AIDS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29(9):1149–1171,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35585" marR="20955" indent="-223520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Flynn, A.M.,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Alvarez,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 Jason,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 Olson,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B.D.,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Ferrari,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Davis,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M.I.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Ameri- 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Oxford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House residents: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Sources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abstinent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networks.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tervention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31(1-2):111–119,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7490" marR="26034" indent="-225425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Folwarski,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Smolinski,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Polish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Giordano,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Garcia-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Preto,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741–755).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7490" marR="5080" indent="-225425">
              <a:lnSpc>
                <a:spcPts val="1390"/>
              </a:lnSpc>
              <a:spcBef>
                <a:spcPts val="6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Fontes,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Interviewing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Across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Cultures: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Practitione’sr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Guide.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7490" marR="139065" indent="-225425">
              <a:lnSpc>
                <a:spcPct val="97100"/>
              </a:lnSpc>
              <a:spcBef>
                <a:spcPts val="57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Ford,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Arrastia,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M.C.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Pill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-poppers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dopers: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non-medical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prescrip-  tion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illicit/street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students.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33(7):934–941,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4950" marR="207010" indent="-222885" algn="just">
              <a:lnSpc>
                <a:spcPct val="97100"/>
              </a:lnSpc>
              <a:spcBef>
                <a:spcPts val="6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Fortney,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Mukherjee,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Curran,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Fortney,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X.,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Booth,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B.M.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stigma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at-risk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drinkers.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31(4):418–429,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7490" marR="333375" indent="-225425" algn="just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Fortuna,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Gao,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Retention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States.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Depression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27(5):485–494,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22645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3045" marR="60325" indent="-217804">
              <a:lnSpc>
                <a:spcPct val="972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Fowler,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D.M., Glenwright,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Bhatia,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Drapeau,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East 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Caucasian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Canadian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undergraduates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Canada.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Canadian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Counselling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Psychotherapy/Revue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Canadienne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 Counseling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Psychothraepie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45(2):151–167,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2570" marR="96520" indent="-227329">
              <a:lnSpc>
                <a:spcPts val="1390"/>
              </a:lnSpc>
              <a:spcBef>
                <a:spcPts val="65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Fragoso,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Kashubeck,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Machismo,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in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men.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Masculinity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1:87–97,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ts val="1420"/>
              </a:lnSpc>
              <a:spcBef>
                <a:spcPts val="52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Frake,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C.O.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Subanun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Mindanao.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 ican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Anthropologist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63(1):113–132,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1961.</a:t>
            </a:r>
            <a:endParaRPr sz="1200">
              <a:latin typeface="Times New Roman"/>
              <a:cs typeface="Times New Roman"/>
            </a:endParaRPr>
          </a:p>
          <a:p>
            <a:pPr marL="241300" marR="240029" indent="-225425">
              <a:lnSpc>
                <a:spcPts val="14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Frank,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DeBenedetti,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A.F.,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Volk,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E.C.,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Kivlahan,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D.R.,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Bradley,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K.A.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AUDIT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-C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test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misuse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race/ethnic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General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Internal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23:781–787,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257175" indent="-22542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Frank,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J.W.,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Moore,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R.S.,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Ames,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G.M.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roots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90(3):344–351,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3840" marR="51435" indent="-228600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Franks,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P.H.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Silence/Listening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Intercultural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Differences.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Presented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Twenty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-First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Annual  International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Listening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Convention. March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8, 2000. Virginia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Beach,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VA,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1300" marR="76200" indent="-225425">
              <a:lnSpc>
                <a:spcPts val="14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Fredlund,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E.V.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Volatile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Kickapoo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Eagle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Pass,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Texas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Area,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1993.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Briefs. Austin,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TX: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Texas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Commission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Drug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355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(TCADA),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56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French,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Addictions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Westport,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CT: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Praeger,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3840" marR="69215" indent="-228600">
              <a:lnSpc>
                <a:spcPct val="972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Friedman,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Ashcraft,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Beals,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Keane,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Manson,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Marsella, A.J.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Matsunaga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Vietnam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Veterans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Project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Vols.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Junction,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VT: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Posttraumatic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American Indian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0665" marR="5080" indent="-225425">
              <a:lnSpc>
                <a:spcPts val="1400"/>
              </a:lnSpc>
              <a:spcBef>
                <a:spcPts val="63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Fujisawa,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Nakagawa,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Tajima,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Sado,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Kikuchi,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Hanaoka,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Ono,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Cogni-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therapy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depression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Japanese clinical settings: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single-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study.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BMC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Notes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3:160,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8760" marR="60325" indent="-222885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Fung,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H.T.,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Srivastava,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Andermann,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sultation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Transcultural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49(2):165–184,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8125" marR="15240" indent="-218440">
              <a:lnSpc>
                <a:spcPct val="972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Gache,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Michaud,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Landry,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Accietto,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Arfaoul,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Wenger,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Daeppen,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J.B.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(AUDIT)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excessive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drink-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French version.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Ex-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perimental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29:2001–2007,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5110" marR="122555" indent="-225425">
              <a:lnSpc>
                <a:spcPts val="1400"/>
              </a:lnSpc>
              <a:spcBef>
                <a:spcPts val="6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Gahlinger,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P.M.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Sagebrush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Illegal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.1st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NV: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Sagebrush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5110" marR="199390" indent="-225425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Gallardo,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M.E.,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Curry,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S.J.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Shifting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with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abusers.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8(3):314–329,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5110" marR="123825" indent="-226060">
              <a:lnSpc>
                <a:spcPts val="14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Gallardo,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M.E.,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Yeh,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C.J.,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Trimble,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Parham,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T.A.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Adaptive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Skills: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Demonstrations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Evidence-Based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Practices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 CA: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91155" cy="803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715" indent="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highlights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consensus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panel’s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assump-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introduces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framework,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adapting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multidimensional 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guiding model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ends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broad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integral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4604" marR="5080" indent="8255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staff,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ending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covers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cultivating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conducive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effec-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endParaRPr sz="1200">
              <a:latin typeface="Times New Roman"/>
              <a:cs typeface="Times New Roman"/>
            </a:endParaRPr>
          </a:p>
          <a:p>
            <a:pPr marL="12700" marR="62230" indent="10795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planning.</a:t>
            </a:r>
            <a:endParaRPr sz="1200">
              <a:latin typeface="Times New Roman"/>
              <a:cs typeface="Times New Roman"/>
            </a:endParaRPr>
          </a:p>
          <a:p>
            <a:pPr marL="17780" marR="17780" indent="571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 4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implementation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down,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beginning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continuing  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oversight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plan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targeting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initiatives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14604" marR="42545" indent="8255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introduction 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help-seeking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interventions.</a:t>
            </a:r>
            <a:endParaRPr sz="1200">
              <a:latin typeface="Times New Roman"/>
              <a:cs typeface="Times New Roman"/>
            </a:endParaRPr>
          </a:p>
          <a:p>
            <a:pPr marL="15240" marR="40005" indent="8255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closes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culture”—the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relation-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 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  how 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“benefit”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72391"/>
            <a:ext cx="2887980" cy="823595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23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Terminology</a:t>
            </a:r>
            <a:endParaRPr sz="1400">
              <a:latin typeface="Arial"/>
              <a:cs typeface="Arial"/>
            </a:endParaRPr>
          </a:p>
          <a:p>
            <a:pPr marL="12700" marR="44450" indent="11430">
              <a:lnSpc>
                <a:spcPct val="100000"/>
              </a:lnSpc>
              <a:spcBef>
                <a:spcPts val="1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dependence. 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chosen  partly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commonly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excessive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addictive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term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abuse. Readers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occurs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determine  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range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meanings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covers;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described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Statistical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Fifth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DSM-5;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Association,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2013).</a:t>
            </a:r>
            <a:endParaRPr sz="1200">
              <a:latin typeface="Times New Roman"/>
              <a:cs typeface="Times New Roman"/>
            </a:endParaRPr>
          </a:p>
          <a:p>
            <a:pPr marL="14604" marR="5080" indent="9525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state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mental/emotional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choices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wellness.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problems include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misuse,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drug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suicide,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mental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disorders.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includes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range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problems,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unhealthy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treatable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diseases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chronic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 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 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systems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encompassing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promotion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disorders,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disorders,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conditions,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taken together,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burden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America;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society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whole.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ders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communities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described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achieve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nationwide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03795" y="9430004"/>
            <a:ext cx="958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9002" y="435355"/>
            <a:ext cx="6189345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46379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5585" marR="417195" indent="-223520">
              <a:lnSpc>
                <a:spcPts val="14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Galvan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Caetano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ethnic minorities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27(1):87–94,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3679" marR="487680" indent="-221615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Garcia,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Marks,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symptomatology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</a:t>
            </a:r>
            <a:r>
              <a:rPr sz="1200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examination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CES-D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27:137–148,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1989.</a:t>
            </a:r>
            <a:endParaRPr sz="1200">
              <a:latin typeface="Times New Roman"/>
              <a:cs typeface="Times New Roman"/>
            </a:endParaRPr>
          </a:p>
          <a:p>
            <a:pPr marL="233679" marR="297180" indent="-221615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Garrett,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M.T.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drum: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DeLucia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Waack,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Gerrity,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Kalodner,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C.R.,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Riva,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M.T.,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Psychotherapy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169–182).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Oaks,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3679" marR="369570" indent="-221615">
              <a:lnSpc>
                <a:spcPts val="1390"/>
              </a:lnSpc>
              <a:spcBef>
                <a:spcPts val="6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Garrett,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M.T.,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Garrett,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Brotherton,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Inner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circle/outer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circle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: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technique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circles.</a:t>
            </a:r>
            <a:r>
              <a:rPr sz="1200" spc="-25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Specialists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26:17–30,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1140" marR="307975" indent="-219075">
              <a:lnSpc>
                <a:spcPts val="14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Garrett,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Pichette, E.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apple: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78:3–13,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3679" marR="326390" indent="-221615">
              <a:lnSpc>
                <a:spcPct val="97200"/>
              </a:lnSpc>
              <a:spcBef>
                <a:spcPts val="5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Garrett,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M.T.,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Portman,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A.A., Williams,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Grayshield, 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Rivera,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E.T.,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Parrish, M.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 lifespan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power moves.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Chang,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E.C.,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Race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107–126).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Springer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Sci-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+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Business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3679" marR="291465" indent="-221615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Garrett,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Wilbur,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M.P.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worm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ground? Reflections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Amer-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ican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spirituality.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Developmen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2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7:193–206,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36854" marR="401955" indent="-224790">
              <a:lnSpc>
                <a:spcPts val="1400"/>
              </a:lnSpc>
              <a:spcBef>
                <a:spcPts val="59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Garrity,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J.F.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Jesus,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peyote,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holy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ethos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power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Navajo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Anthropology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14(4):521–542,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3679" marR="248920" indent="-221615">
              <a:lnSpc>
                <a:spcPct val="972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Gaston-Johansson,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Hill-Briggs,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Oguntomilade,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Bradley,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Mason,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perspectives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samples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secondary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analysis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Institute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Medicine focus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data.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Nurses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Association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18(2):43–52,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0029" marR="285750" indent="-227965">
              <a:lnSpc>
                <a:spcPts val="1400"/>
              </a:lnSpc>
              <a:spcBef>
                <a:spcPts val="63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Gatewood-Colwell,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Kaczmarek,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M.H.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Inventory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gerontic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Reports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65:1163–1166,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1989.</a:t>
            </a:r>
            <a:endParaRPr sz="1200">
              <a:latin typeface="Times New Roman"/>
              <a:cs typeface="Times New Roman"/>
            </a:endParaRPr>
          </a:p>
          <a:p>
            <a:pPr marL="233679" marR="262890" indent="-221615">
              <a:lnSpc>
                <a:spcPct val="97200"/>
              </a:lnSpc>
              <a:spcBef>
                <a:spcPts val="5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Gatson, S.N.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likelihood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internet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rmation-seeking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offline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Murguâia,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Tackett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-Gibson,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Lessem,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Real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Virtual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Discourse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Online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99–120.)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Lanham,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Lexington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Books,  2007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3679" marR="384175" indent="-221615">
              <a:lnSpc>
                <a:spcPct val="972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Gatson, S.N.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body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body politic? Risk,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harm,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discourse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online. In: Murguâia, E.,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Tackett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-Gibson,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Lessem,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a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Virtual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World: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Discourse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Online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23–44).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Lanham,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Lexingt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Books,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2007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3679" marR="365760" indent="-221615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Gaw,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A.C.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Culture, 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Washington,,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1993.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3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Geisz,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M.B.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Rand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Programs.</a:t>
            </a:r>
            <a:endParaRPr sz="1200">
              <a:latin typeface="Times New Roman"/>
              <a:cs typeface="Times New Roman"/>
            </a:endParaRPr>
          </a:p>
          <a:p>
            <a:pPr marL="237490">
              <a:lnSpc>
                <a:spcPts val="142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Princeton,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Robert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Wood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Foundation,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3679" marR="300355" indent="-221615">
              <a:lnSpc>
                <a:spcPts val="1400"/>
              </a:lnSpc>
              <a:spcBef>
                <a:spcPts val="63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Gensheimer,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Learning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Hmong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Stud-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ies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7:1–31,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77890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1300" marR="122555" indent="-221615">
              <a:lnSpc>
                <a:spcPts val="14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Georges,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C.A.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Advancing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nursing: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with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Dr.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Catherine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Alicia Georges,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Theodore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Richardeanea.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Policy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Politics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Nursing Practice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9(1):22–26,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3840" marR="246379" indent="-22479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Gerson, K. Moral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dilemmas,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strategies,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Gender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Society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16(1):8–28,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6854" marR="5080" indent="-217170">
              <a:lnSpc>
                <a:spcPct val="972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Gerstein,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D.R.,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Datta,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A.R.,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Ingels,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nson,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Rasinski,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K.A.,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Schildhaus,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Talley,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 Jordan, K., Phillips,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D.B.,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Anderson,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Condelli,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Collins,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National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Improvement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Study: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Final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Report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 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0665" marR="192405" indent="-221615">
              <a:lnSpc>
                <a:spcPts val="1400"/>
              </a:lnSpc>
              <a:spcBef>
                <a:spcPts val="6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Ghassemzadeh, H.,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Mojtabai,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Karamghadiri,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Ebrahimkhani,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Psychometric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prop-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erties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Persian-language version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Inventory-Second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Edition: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BDI-II-Persian.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Depression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</a:t>
            </a:r>
            <a:r>
              <a:rPr sz="1200" i="1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21:185–192,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1300" marR="231140" indent="-22161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Giang,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K.B.,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Spak,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Dzung,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T.V.,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Allebeck,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audit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Vietnam.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40:578–583,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ts val="1415"/>
              </a:lnSpc>
              <a:spcBef>
                <a:spcPts val="5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Gibbons,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F.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X.,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Etcheverry,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Stock,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Gerrard,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Weng,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Kiviniemi,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242570" marR="104139" indent="5715">
              <a:lnSpc>
                <a:spcPts val="1400"/>
              </a:lnSpc>
              <a:spcBef>
                <a:spcPts val="5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O’Hara,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use: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diates?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What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buffers?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Personality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Social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Psychology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99(5):785–801,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3840" marR="184150" indent="-224790">
              <a:lnSpc>
                <a:spcPts val="1390"/>
              </a:lnSpc>
              <a:spcBef>
                <a:spcPts val="6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Vazquez,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C.I.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Maria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Paradox: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Latinas Can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Merge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Old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Traditions 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Self-Esteem.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G.P.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Putnam’s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Sons,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41300" marR="264795" indent="-221615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Gilbert,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Langrod,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Polish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Eth-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nocultural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234–249).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8760" marR="153035" indent="-219075">
              <a:lnSpc>
                <a:spcPts val="1400"/>
              </a:lnSpc>
              <a:spcBef>
                <a:spcPts val="6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Gilbert,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patterns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immigrant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later generation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can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Sciences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9(3):299–313,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1987.</a:t>
            </a:r>
            <a:endParaRPr sz="1200">
              <a:latin typeface="Times New Roman"/>
              <a:cs typeface="Times New Roman"/>
            </a:endParaRPr>
          </a:p>
          <a:p>
            <a:pPr marL="243840" marR="29845" indent="-22479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Gilbert,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nking patterns 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Mexican-American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women:  Implications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World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15(3):234–238,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ts val="1415"/>
              </a:lnSpc>
              <a:spcBef>
                <a:spcPts val="52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Gilbert,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Manager’s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Professionals.</a:t>
            </a:r>
            <a:endParaRPr sz="1200">
              <a:latin typeface="Times New Roman"/>
              <a:cs typeface="Times New Roman"/>
            </a:endParaRPr>
          </a:p>
          <a:p>
            <a:pPr marL="248920">
              <a:lnSpc>
                <a:spcPts val="1415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Woodland Hills,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Califor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Endowment,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5110" marR="15875" indent="-226060">
              <a:lnSpc>
                <a:spcPct val="971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Gilman,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Breslau, J.,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Conron,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Koenen,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K.C.,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Subramanian,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S.V.,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Zaslavsky,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A.M.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race-ethnicity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of 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Epidemiology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 Health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62(3):224–230,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7490" marR="135890" indent="-218440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Gim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Chung,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Kim,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B.S.K.,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Abreu,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(2004).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 Acculturation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analysis,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reliability,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validity.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10:66–80,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186055" indent="-221615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overview.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Garcia-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Preto,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501–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519).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6854" marR="104139" indent="-21717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Italian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Pearce,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J.K., eds.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567–582).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9002" y="435355"/>
            <a:ext cx="6189345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46379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3679" marR="407670" indent="-221615">
              <a:lnSpc>
                <a:spcPct val="971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Gloria,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A.M., and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Peregoy,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users/abusers: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13(2):119–126,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28600" marR="394970" indent="-216535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Goldstein,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Herrera,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addicts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methadone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Albuquerque: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22 -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follow-up.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Alcohol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40(2):139–150,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36854" marR="278130" indent="-22479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Gone,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J.P.,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Trimble,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perspec-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tives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enduring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Annual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8:131–160,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0504" marR="245110" indent="-218440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Goode,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Policy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Brief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4: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Engaging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Communities</a:t>
            </a:r>
            <a:r>
              <a:rPr sz="1200" i="1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4" dirty="0">
                <a:solidFill>
                  <a:srgbClr val="00395A"/>
                </a:solidFill>
                <a:latin typeface="Times New Roman"/>
                <a:cs typeface="Times New Roman"/>
              </a:rPr>
              <a:t>ot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Realize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Vision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One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Hundred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Percent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Access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Zero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Disparities: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Approach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W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Georgetown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Center.</a:t>
            </a:r>
            <a:r>
              <a:rPr sz="1200" spc="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3679" marR="398145" indent="-221615">
              <a:lnSpc>
                <a:spcPts val="1390"/>
              </a:lnSpc>
              <a:spcBef>
                <a:spcPts val="6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Goode,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Dunne, M.C.,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ronheim,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Evidence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Base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Linguistic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Competency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Commonwealth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Fund,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6854" marR="365760" indent="-224790">
              <a:lnSpc>
                <a:spcPts val="14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Gooding,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V.A.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Managing Multi-Generational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Anger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Males.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Jenkintown,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PA: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Corrections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1140" marR="551815" indent="-219075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Gordon, R.,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Heim,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MacAskill,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Rethinking 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reconstructed dimensional approach.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126(1):3–11,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3679" marR="244475" indent="-221615">
              <a:lnSpc>
                <a:spcPct val="97100"/>
              </a:lnSpc>
              <a:spcBef>
                <a:spcPts val="57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Gossop,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Stewart,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Browne,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Marsden,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associated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absti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nence,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lapse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after residential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Protective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97(10):1259–1267,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Gourley,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recreational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ecstasy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Sociology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40(1):59–73,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26695" marR="277495" indent="-214629">
              <a:lnSpc>
                <a:spcPct val="972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Graham,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R.E., Ahn,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A.C.,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Davis,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R.B.,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’Connor,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B.B.,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Eisenberg,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D.M.,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Phillips, R.S.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complementary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medical therapies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adults:  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Health Interview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Survey.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As-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97(4):535–545,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3679" marR="603885" indent="-221615">
              <a:lnSpc>
                <a:spcPts val="1400"/>
              </a:lnSpc>
              <a:spcBef>
                <a:spcPts val="64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B.F.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Alcohol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58(4):365–371,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3679" marR="302260" indent="-221615">
              <a:lnSpc>
                <a:spcPts val="1400"/>
              </a:lnSpc>
              <a:spcBef>
                <a:spcPts val="5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Dawson,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Stinson,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Chou,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S.P.,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Du</a:t>
            </a:r>
            <a:r>
              <a:rPr sz="1200" spc="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four,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M.C.,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Pickering,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R.P.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month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DSM -IV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1991-1992 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2001-2002.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74(3):223–234,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3679" marR="336550" indent="-221615">
              <a:lnSpc>
                <a:spcPct val="97200"/>
              </a:lnSpc>
              <a:spcBef>
                <a:spcPts val="5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Harford,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T.C.,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Dawson,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Chou,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ickering,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R.P.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Disabilities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 schedule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(AUDADIS):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Reliability of alcohol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modules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39:37–44,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33679" marR="196215" indent="-221615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Hasin,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(1990).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Disabilities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Interview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Schedule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(AUDADIS).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Alcoholism,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33679" marR="283845" indent="-221615">
              <a:lnSpc>
                <a:spcPct val="972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Hasin,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Stinson,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F.S.,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Dawson,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 June,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R.W.,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Goldstein, R.B.,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Smith,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Saha,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T.D.,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Huang,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correlates,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-morbidity,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comparative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disability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DSM-IV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generalized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USA: 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Epidemiologic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conditions.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35(12):1747–1759,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76620" cy="8576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1300" marR="122555" indent="-221615">
              <a:lnSpc>
                <a:spcPct val="972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Stinson,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F.S.,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Dawson,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Chou,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S.P.,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Dufour,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M.C., Compton,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Pickering, R 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Kaplan,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co-occurrence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independent  mood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Epidemio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logic 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Related Conditions.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Archives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61(8):807–816,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116205" indent="-221615">
              <a:lnSpc>
                <a:spcPct val="972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Stinson,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F.S.,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Hasin,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D.S.,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Dawson,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Chou,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S.P.,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Anderson,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Immigration 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DSM-IV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non-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Whites in the 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epidemiologic survey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conditions.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Archives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61(12):1226–1233,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533400" indent="-221615">
              <a:lnSpc>
                <a:spcPts val="1400"/>
              </a:lnSpc>
              <a:spcBef>
                <a:spcPts val="6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Greene,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minority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lesbians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men: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 Greene,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Lesbians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Gay Men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216–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239).Thousand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ts val="1420"/>
              </a:lnSpc>
              <a:spcBef>
                <a:spcPts val="5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Griffith,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E.E.H.,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Baker,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F.M.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Gaw,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A.C.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endParaRPr sz="1200">
              <a:latin typeface="Times New Roman"/>
              <a:cs typeface="Times New Roman"/>
            </a:endParaRPr>
          </a:p>
          <a:p>
            <a:pPr marL="245110" marR="153670" indent="-4445">
              <a:lnSpc>
                <a:spcPts val="1400"/>
              </a:lnSpc>
              <a:spcBef>
                <a:spcPts val="65"/>
              </a:spcBef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Culture, Ethnicity,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Illness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147–173).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1993.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ts val="1420"/>
              </a:lnSpc>
              <a:spcBef>
                <a:spcPts val="5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Griffith,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J.D.,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G.W.,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Chatham,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Simpson,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D.D.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validation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405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simpatia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entering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treatment.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20:468–482,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1300" marR="382270" indent="-221615">
              <a:lnSpc>
                <a:spcPts val="1400"/>
              </a:lnSpc>
              <a:spcBef>
                <a:spcPts val="63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Griner,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Smith,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T.B.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adapted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intervention: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-analytic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review.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Psychotherapy: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Theory,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Research,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Practice,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Training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43(4):531–548,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143510" indent="-221615" algn="just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Grothe,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K.B.,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Dutton,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G.R.,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Jones,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G.N.,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Bodenlos,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Ancona,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Brantley,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P.J.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Inventory-II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low-income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outpatients.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Assessmen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7:110–114,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7015" marR="389890" indent="-227965" algn="just">
              <a:lnSpc>
                <a:spcPts val="1390"/>
              </a:lnSpc>
              <a:spcBef>
                <a:spcPts val="65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Grund,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J.P.C.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Ritual: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Functionality,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Symbolism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Determinants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Regulation.</a:t>
            </a:r>
            <a:r>
              <a:rPr sz="1200" i="1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Rotterdam,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Netherlands: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Instituut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voor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Verslavingsonderzoek,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1993.</a:t>
            </a:r>
            <a:endParaRPr sz="1200">
              <a:latin typeface="Times New Roman"/>
              <a:cs typeface="Times New Roman"/>
            </a:endParaRPr>
          </a:p>
          <a:p>
            <a:pPr marL="233045" marR="58419" indent="-213995" algn="just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Grzywacz,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Quandt,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S.A.,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Early,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Tapia,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Graham,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Arcury,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T.A.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Leaving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 for work: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Ambivalence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migrant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farmworker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8(1):85–97,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8760" marR="111125" indent="-219075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Guerrero,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foster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outpatient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35(1):9–15,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1300" marR="91440" indent="-221615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Guerrero,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Kim,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 Organizational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structure, leadership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readiness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change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Eval-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40:74–81,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40665" marR="193675" indent="-221615" algn="just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Guerrero,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E.G.,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Marsh,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J.C.,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Duan,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Oh,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Perron,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completion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48(4):1450–1467,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33679" marR="414655" indent="-213995">
              <a:lnSpc>
                <a:spcPts val="1400"/>
              </a:lnSpc>
              <a:spcBef>
                <a:spcPts val="64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Guindon,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M.H.,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Sobhany, M.S.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International  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Advancement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Counselling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23(4):269–282,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3840" marR="153035" indent="-22479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Gupta,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Punetha,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Diwan,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revised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CES</a:t>
            </a:r>
            <a:r>
              <a:rPr sz="1200" spc="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caregivers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elderly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International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Aging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Human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62:61–78,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11669" y="435355"/>
            <a:ext cx="5958840" cy="8221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905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4315" marR="80645" indent="-222250">
              <a:lnSpc>
                <a:spcPts val="14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Hadjicostandi,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Cheurprakobkit,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substances: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communi- 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ty.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&amp;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Alcohol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28(4):693–710,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1140" marR="134620" indent="-219075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Haight,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Jacobsen,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 J.,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Kingery,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Sheridan,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Mulder,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“In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bleak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days”: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welfare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Midwest.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27:949–971,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1140" marR="39370" indent="-219075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Halkitis,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., Fischgrund,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B.N.,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Parsons,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J.T.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Explanations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bisexual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City.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Misuse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40(9-10):1331–1345,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Hall,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E.T.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Beyond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Garden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City,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NY: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Anchor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1976.</a:t>
            </a:r>
            <a:endParaRPr sz="1200">
              <a:latin typeface="Times New Roman"/>
              <a:cs typeface="Times New Roman"/>
            </a:endParaRPr>
          </a:p>
          <a:p>
            <a:pPr marL="231140" marR="272415" indent="-21907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Hall,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G.C.N.,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Hong,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Zane,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N.W.S.,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Meyer,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O.L.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relevance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mindfulness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acceptance-based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psychotherapies.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Science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18(3):215–231,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9395" marR="172720" indent="-227329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Hambleton,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R.K.,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Merenda,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P.F.,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Spi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elberger,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Adapting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Educational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Psychological 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Tests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Assessment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Mahwah,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N.J: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 Erlbaum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Associates,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29235" marR="257810" indent="-21717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Hamid,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Sociology,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Economics,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Politic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Gaithersburg,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Pub-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lishers,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26695" marR="347345" indent="-214629">
              <a:lnSpc>
                <a:spcPts val="1390"/>
              </a:lnSpc>
              <a:spcBef>
                <a:spcPts val="61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Hampton, R.L.,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Gullotta,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T.P.,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Crowel,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R.L.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i="1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Health.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New  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3679" marR="82550" indent="-221615">
              <a:lnSpc>
                <a:spcPts val="14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Cure: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La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Cura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Retrieved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March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2014,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http://handsacrosscultures.org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Hanson,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Anglo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-European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roots.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Lynch,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E.W.,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Hanson,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endParaRPr sz="1200">
              <a:latin typeface="Times New Roman"/>
              <a:cs typeface="Times New Roman"/>
            </a:endParaRPr>
          </a:p>
          <a:p>
            <a:pPr marL="234950">
              <a:lnSpc>
                <a:spcPts val="1405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Competence: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i="1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Familie.s</a:t>
            </a:r>
            <a:endParaRPr sz="1200">
              <a:latin typeface="Times New Roman"/>
              <a:cs typeface="Times New Roman"/>
            </a:endParaRPr>
          </a:p>
          <a:p>
            <a:pPr marL="231140">
              <a:lnSpc>
                <a:spcPts val="142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4th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80–102).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Paul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Brookes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Publishing,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27965" marR="113030" indent="-215900">
              <a:lnSpc>
                <a:spcPts val="1400"/>
              </a:lnSpc>
              <a:spcBef>
                <a:spcPts val="6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Haraguchi,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Ogai,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Senoo,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Saito,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Suzuki,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Yoshino,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Ino,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Yanbe,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Hasega-  wa, M., Murakami, 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Murayama,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Ishikawa,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Higuchi,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Ikeda,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Verification 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Severity Index Japanese version (ASI-J)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treatment-customization,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pre-</a:t>
            </a:r>
            <a:endParaRPr sz="1200">
              <a:latin typeface="Times New Roman"/>
              <a:cs typeface="Times New Roman"/>
            </a:endParaRPr>
          </a:p>
          <a:p>
            <a:pPr marL="228600" marR="5080" indent="3810">
              <a:lnSpc>
                <a:spcPts val="14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diction,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comparison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alcohol-dependent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International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Envi-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ronmental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Public Health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6:2205–2225,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1140" marR="17780" indent="-219075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Harris,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A.H.,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McKellar,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J.D.,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R.H.,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Schaefer,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Cronkite,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R.C.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Predictors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residential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84(1):93–101,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1140" marR="89535" indent="-21907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Hasin,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Aharonovich,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Liu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X.,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Mamman,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Z.,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Matseoane,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Carr,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L.G.,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T.K.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Alco-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 dependence symptoms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dehydrogenase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polymorphism: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Israeli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Ashkenazis,  Sephardics,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Russian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26(9):1315–1321,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2410" marR="226695" indent="-220345">
              <a:lnSpc>
                <a:spcPts val="1400"/>
              </a:lnSpc>
              <a:spcBef>
                <a:spcPts val="6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Hasin,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Goodwin,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R.D.,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Stinson,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Grant,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B.F.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disorder: 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epidemiologic 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Archives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General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62(10):1097–1106,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72175" cy="8221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29870" marR="114300" indent="-208279">
              <a:lnSpc>
                <a:spcPct val="972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D.S., Stinson,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F.S.,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Ogburn, 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Grant,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B.F.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correlates,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disability,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comorbidity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DSM-IV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epidemiologic 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conditions.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Archives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Psy-  chiatry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64(7):830–842,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8285" marR="88265" indent="-226060">
              <a:lnSpc>
                <a:spcPts val="1390"/>
              </a:lnSpc>
              <a:spcBef>
                <a:spcPts val="65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Hathaway,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McKinley,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J.C.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Minnesota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Multiphasic Personality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Inventory-2.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Minneapolis,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Computer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1989.</a:t>
            </a:r>
            <a:endParaRPr sz="1200">
              <a:latin typeface="Times New Roman"/>
              <a:cs typeface="Times New Roman"/>
            </a:endParaRPr>
          </a:p>
          <a:p>
            <a:pPr marL="238760" marR="19050" indent="-216535">
              <a:lnSpc>
                <a:spcPct val="97200"/>
              </a:lnSpc>
              <a:spcBef>
                <a:spcPts val="56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Hatzenbuehler,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Narrow,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Hasin,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Racial/ethn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epidemiologic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conditions.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69(7):1112–1121,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2225">
              <a:lnSpc>
                <a:spcPts val="1415"/>
              </a:lnSpc>
              <a:spcBef>
                <a:spcPts val="56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Haynes,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F.E.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ideals: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exploratory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middle-class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  <a:p>
            <a:pPr marL="233679">
              <a:lnSpc>
                <a:spcPts val="1415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21(7):811–837,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2570" marR="5080" indent="-220345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Hays,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P.A.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Sorting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things out: 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Complexi-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Practice: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Assessment, Diagnosis,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Therap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2nd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105–127).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43815" indent="-21907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Hazel,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Mohatt,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G.V.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sobriety: Informing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29(5):541–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562,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2225">
              <a:lnSpc>
                <a:spcPct val="100000"/>
              </a:lnSpc>
              <a:spcBef>
                <a:spcPts val="56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Hebdige,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Subculture: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Meaning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Style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Routledge,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41300" marR="156845" indent="-219075" algn="just">
              <a:lnSpc>
                <a:spcPts val="1390"/>
              </a:lnSpc>
              <a:spcBef>
                <a:spcPts val="6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Heilbron,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Guttman,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M.A.J. Traditional healing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counselling.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Canadian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Counselling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34(1):3–13,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1300" marR="81915" indent="-219075" algn="just">
              <a:lnSpc>
                <a:spcPts val="14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Identity: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Theory,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W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estport,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CT: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Praeger,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33679" marR="5080" indent="-211454" algn="just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update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Helms’s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of color 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Ponterot-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Casas,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Suzuki,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Alexander,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seling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181–198).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Oaks,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CA: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33679" marR="135255" indent="-211454" algn="just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Helms,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environment.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Pedersen,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P.B.,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seling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Schools: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Practical 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2.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nd ed.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44–58).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Needham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Heights, MA: Allyn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6854" marR="142875" indent="-214629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Carter, R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inventory.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Helms,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Identity: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Theory,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Research,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67–80).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Westport,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CT: Praeger,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41300" marR="116205" indent="-21907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Carter,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R.T.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attitudes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demographic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counselor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preferences.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38(4):44–6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457,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45110" marR="34290" indent="-222885" algn="just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Henson,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E.C.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Nations Conditions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Under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Self-Determination: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Harvard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Economic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Development.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Oxford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 Press,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11669" y="435355"/>
            <a:ext cx="5955030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4604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1140" marR="364490" indent="-219075">
              <a:lnSpc>
                <a:spcPct val="971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Herbeck,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D.M.,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Brecht,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Pham,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A.Z.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morbidity 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  18(3):262–274,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32410" marR="85725" indent="-220345">
              <a:lnSpc>
                <a:spcPct val="97100"/>
              </a:lnSpc>
              <a:spcBef>
                <a:spcPts val="61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Herman-Stahl,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Chong,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prevalence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utilization among  American Indians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on-reservation.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10(3):1–23,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28600" marR="145415" indent="-216535">
              <a:lnSpc>
                <a:spcPct val="97100"/>
              </a:lnSpc>
              <a:spcBef>
                <a:spcPts val="6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Herman-Stahl,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Spencer,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D.L.,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Duncan,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J.E.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implications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11(1):46–66,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23520" marR="11430" indent="-211454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Hernandez,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Krestan,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Bridges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Recov-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ery: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25–3283).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6854" marR="24130" indent="-224790" algn="just">
              <a:lnSpc>
                <a:spcPts val="1400"/>
              </a:lnSpc>
              <a:spcBef>
                <a:spcPts val="6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Hernandez, M.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Giordano,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Garcia-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Preto,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178–191.)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28600" marR="71755" indent="-216535" algn="just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Hernandez,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Nesman,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Mowery,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Acevedo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-Polakovich,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I.D.,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Callejas,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L.M.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competence: A literature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conceptual model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60(8):1046–1050,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27965" marR="5080" indent="-215900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Hien, D.A.,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Cohen,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Miele,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Litt,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Capstick,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Promising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treatments 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comorbid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American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161(8):1426–1432,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Hill,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R.B.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Strengths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Emerson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Publishers,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1972.</a:t>
            </a:r>
            <a:endParaRPr sz="1200">
              <a:latin typeface="Times New Roman"/>
              <a:cs typeface="Times New Roman"/>
            </a:endParaRPr>
          </a:p>
          <a:p>
            <a:pPr marL="226695" marR="128905" indent="-214629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Hines,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Boyd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-Franklin,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Garcia-Preto,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87–100).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3679" marR="74930" indent="-221615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Hines-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Martin,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V.P.,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Usui,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Kim,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Furr,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influences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towards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African-American 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Nurses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Association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15(2):17–22,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3679" marR="24765" indent="-221615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Hixson,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Hepler,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M.O.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Hawaiian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Popula-  tion: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2010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Brief.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1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M.K.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Sensitive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Inventory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(ESI)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enhance practitioner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minorities.</a:t>
            </a:r>
            <a:endParaRPr sz="1200">
              <a:latin typeface="Times New Roman"/>
              <a:cs typeface="Times New Roman"/>
            </a:endParaRPr>
          </a:p>
          <a:p>
            <a:pPr marL="223520">
              <a:lnSpc>
                <a:spcPts val="142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1:57–67,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31140" marR="76835" indent="-219075">
              <a:lnSpc>
                <a:spcPts val="1390"/>
              </a:lnSpc>
              <a:spcBef>
                <a:spcPts val="6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Hoeffel,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Rastogi,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Kim,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M.O.,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Shahid,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Population: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2010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Brief.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2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Hoffman,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Hispanic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endParaRPr sz="1200">
              <a:latin typeface="Times New Roman"/>
              <a:cs typeface="Times New Roman"/>
            </a:endParaRPr>
          </a:p>
          <a:p>
            <a:pPr marL="233045">
              <a:lnSpc>
                <a:spcPts val="142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29(4):445–460,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28600" marR="171450" indent="-216535" algn="just">
              <a:lnSpc>
                <a:spcPts val="1400"/>
              </a:lnSpc>
              <a:spcBef>
                <a:spcPts val="6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Hoffman,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Caudill,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B.D.,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Koman,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J.J.,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III,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Luckey,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J.W.,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Flynn,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P.M.,</a:t>
            </a:r>
            <a:r>
              <a:rPr sz="1200" spc="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chosocial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12-month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outcomes.</a:t>
            </a:r>
            <a:r>
              <a:rPr sz="1200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13(1):3–11,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94400" cy="85509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1300" marR="76200" indent="-219075">
              <a:lnSpc>
                <a:spcPts val="14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Hoffmann,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Dana,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Bolton,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Measured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MMPI-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168 performance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adults.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16(2):243–256,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1985.</a:t>
            </a:r>
            <a:endParaRPr sz="1200">
              <a:latin typeface="Times New Roman"/>
              <a:cs typeface="Times New Roman"/>
            </a:endParaRPr>
          </a:p>
          <a:p>
            <a:pPr marL="233045" marR="93345" indent="-210820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Hoge,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M.A.,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Morris,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Daniels,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A.S.,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Stuart,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G.W.,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Huey,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L.Y.,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Adams,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Action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Plan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Development.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8760" marR="259079" indent="-216535" algn="just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Hohman, M.M.,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Galt,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D.H.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 Comparisons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home 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non-specific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homes.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Diversity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9(3-4):93–109,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2225" algn="just">
              <a:lnSpc>
                <a:spcPts val="1420"/>
              </a:lnSpc>
              <a:spcBef>
                <a:spcPts val="52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Holden,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Xanthos,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Disadvantages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  <a:p>
            <a:pPr marL="233679" algn="just">
              <a:lnSpc>
                <a:spcPts val="142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Poor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Underserved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20(2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Suppl):17–23,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1300" marR="180975" indent="-219075" algn="just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Holden,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K.B.,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McGregor,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B.S.,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Blanks,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S.H.,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Mahaffey,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Psychosocial,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-cultural,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help-seeking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men.</a:t>
            </a:r>
            <a:endParaRPr sz="1200">
              <a:latin typeface="Times New Roman"/>
              <a:cs typeface="Times New Roman"/>
            </a:endParaRPr>
          </a:p>
          <a:p>
            <a:pPr marL="233679" algn="just">
              <a:lnSpc>
                <a:spcPts val="137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Men’s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9(2):63–69,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2570" marR="68580" indent="-220345">
              <a:lnSpc>
                <a:spcPts val="1390"/>
              </a:lnSpc>
              <a:spcBef>
                <a:spcPts val="65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Horton,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Compton,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Cottler,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L.B.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Reliability 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diagnoses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African-Americans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Caucasians.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57:203–209,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7650" marR="162560" indent="-226060">
              <a:lnSpc>
                <a:spcPts val="1400"/>
              </a:lnSpc>
              <a:spcBef>
                <a:spcPts val="605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Hovey,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J.D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Migrant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Abus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Monograph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Series. Buda,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TX: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Farmworker Health,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174625" indent="-219075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Howard,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D.L.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of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outpatient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their client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profile?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24(2):103–113,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2570" marR="154940" indent="-220345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Howard,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M.O.,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Walker,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R.D.,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Suchinsky,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R.T.,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Anderson,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Substance-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American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veterans.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Misuse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31(5):581–598,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43840" marR="6350" indent="-221615">
              <a:lnSpc>
                <a:spcPts val="1390"/>
              </a:lnSpc>
              <a:spcBef>
                <a:spcPts val="62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Howland,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Rohsenow,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D.J.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Risks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energy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mixed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ol.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JAMA: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Association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309(3)2:45–246,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41300" marR="250825" indent="-219075">
              <a:lnSpc>
                <a:spcPct val="97100"/>
              </a:lnSpc>
              <a:spcBef>
                <a:spcPts val="570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Hser,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Y.I., Maglione,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Polinsky,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Anglin,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Predicting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entry  among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-seeking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5(3):213–220,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2225">
              <a:lnSpc>
                <a:spcPts val="1420"/>
              </a:lnSpc>
              <a:spcBef>
                <a:spcPts val="5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Hsu,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L.K.G.,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Folstein,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Somatoform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Caucasian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Chinese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  <a:p>
            <a:pPr marL="233679">
              <a:lnSpc>
                <a:spcPts val="142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Nervous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Disease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185(6):382–387,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9395" marR="5080" indent="-217170">
              <a:lnSpc>
                <a:spcPts val="1400"/>
              </a:lnSpc>
              <a:spcBef>
                <a:spcPts val="6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Kline,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Huang,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F.Y.,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Ziedonis,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D.M. Detection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-occurring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adult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Jersey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system.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2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96(10):1785–1793,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137160" indent="-21907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Hudak,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origin.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Krestan, J.A.,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Bridges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Recovery: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Addiction, Family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284–315).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8125" marR="87630" indent="-215900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Hughes,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D.L.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for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Fact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Sheet.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Common-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Fund,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8760" marR="83185" indent="-216535">
              <a:lnSpc>
                <a:spcPts val="1390"/>
              </a:lnSpc>
              <a:spcBef>
                <a:spcPts val="6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Humes,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K.R.,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Jones,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Ramirez,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R.R.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Overview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Race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Origin: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2010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Cen-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Brief. 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7344" y="435355"/>
            <a:ext cx="6200775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46379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5110" marR="306070" indent="-219075">
              <a:lnSpc>
                <a:spcPct val="971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Humeniuk,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Henry-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Edwards,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Ali,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Poznyak,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Monteiro,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M.G.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Alcohol,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Smok-  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(ASSIST):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Ge-  neva,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Switzerland: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Organization,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5110" marR="247650" indent="-219075">
              <a:lnSpc>
                <a:spcPts val="1400"/>
              </a:lnSpc>
              <a:spcBef>
                <a:spcPts val="64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Hunt,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Kuck,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Truitt,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Use: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Lessons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Learned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Nation-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Justice/NCJRS,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7015" marR="300355" indent="-227329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Imel,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Z.E.,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Baldwin,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Atkins,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Owen,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Baardseth,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Wampold,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B.E. Racial/ethnic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therapist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conceptualization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tence.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58(3):290–298,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5110" marR="345440" indent="-226060" algn="just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Interian,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Martinez,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Rios,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L.I.,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Krejci,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Guarnaccia,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P.J.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aptation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interviewing intervention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antidepressant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adherence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Di-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versity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16(2):215-225,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5110" marR="268605" indent="-226060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Ishikawa,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R.Z.,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Cardemil,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E.V.,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Falmagne, R.J. Help seeking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emotion-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women.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Qualitative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20(11):1558–1572,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8920" marR="897255" indent="-229870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Issitt, M.L.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Hippies: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Subcultur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Santa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Barbara,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Greenwood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Press/ABC-CLIO,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spcBef>
                <a:spcPts val="53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Iversen,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L.L.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Science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Marijuana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Oxford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5110" marR="253365" indent="-226060">
              <a:lnSpc>
                <a:spcPct val="972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Iwamasa,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G.Y.,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Hsia,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Hinton,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Cognitive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therapy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Americans. In: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Hays,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Iwamasa, 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 Therapy: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Assess-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ment,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Supervision.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5110" marR="349250" indent="-23304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D.Y.,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Aoki,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 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munity.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Chun, K.M.,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eds.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Readings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386–401).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Routledge,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5110" marR="295910" indent="-23304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Yuen,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F.K.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treatment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Work-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Clinicians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295–308).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5110" marR="393065" indent="-23304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Jackson,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V.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Our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Own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Voice: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Stories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Oppression,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Survival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(Part 3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“It’s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About Time: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Discovering, Recovering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Cele-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brating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Consumer/Survivor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History” series.)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Studies,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3840" marR="550545" indent="-231775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Jani,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Ortiz,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Aranda,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M.P.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19(2):17–9194,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5110" marR="522605" indent="-233045">
              <a:lnSpc>
                <a:spcPts val="14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Jenkot,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Cooks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gods: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Hierarchies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methamphetamine-producing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Deviant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29:667–689,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4315" marR="271780" indent="-22225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Jilek,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Traditional healing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Trans-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31(3):219–258,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45110" marR="264795" indent="-233045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Joe, J.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Malach,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roots.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Lynch,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Hanson,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Developing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Working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Children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4th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110–139).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Paul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Brookes Publishing,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3100" y="435355"/>
            <a:ext cx="6212205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467995" marR="43180" indent="-231775">
              <a:lnSpc>
                <a:spcPct val="971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Baser,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R.E.,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Breeden,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Neighbors,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H.W.,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Jackson,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lifetime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suicide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attempts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JAMA: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296(17):2112–2123,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469900" marR="70485" indent="-233045">
              <a:lnSpc>
                <a:spcPct val="971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Woolley,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M.E.,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Brown,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Ghahramanlou-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Holloway,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A.T.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Psychomet-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properties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Inventory-II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low-income,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suicide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attempters.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Personality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Assessmen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9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0:521–523,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469900" marR="142240" indent="-233045" algn="just">
              <a:lnSpc>
                <a:spcPts val="1400"/>
              </a:lnSpc>
              <a:spcBef>
                <a:spcPts val="6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Connolly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Gibbons,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M.B.,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Crits-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Christoph,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behav-  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119(3):e39–e45,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467359" marR="81915" indent="-230504" algn="just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Glassman, 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moderating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relation-  ship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expectancies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Alcoho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6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0(1):64–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473709" marR="431800" indent="-236854" algn="just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Nagoshi,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C.T.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Asians,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-Americans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Alcoho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l</a:t>
            </a:r>
            <a:r>
              <a:rPr sz="12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Medford,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OR: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Productions,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473709" marR="305435" indent="-236854" algn="just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Johnston,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L.D.,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O’Malley,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P.M.,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Bachman,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Schulenberg,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Monitoring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Future: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Use, 1975–2003.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Volume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Secondary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Students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N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IH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04-5507.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Bethesda,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469900" marR="367030" indent="-233045" algn="just">
              <a:lnSpc>
                <a:spcPts val="1390"/>
              </a:lnSpc>
              <a:spcBef>
                <a:spcPts val="6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Johnston,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Annals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Academy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Political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Science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583(1):195–213,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469900" marR="5080" indent="-233045">
              <a:lnSpc>
                <a:spcPct val="972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L.M., 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Moody,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clinician. In:  VandeCreek,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Jackson,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T.L.,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Innovations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Source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Book,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Vol.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355–371). Sarasota, FL: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Resource Press/Professional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Exchange,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469900" marR="233679" indent="-23304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Jones,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Brazel,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Peskind,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E.R.,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Morelli,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Raskind,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veterans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posttraumatic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51(9):1177–1179,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469900" marR="55244" indent="-233045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Jones-Saumty,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In: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Xueqin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Ma, 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Henderson,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Substance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Abuse: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Prevention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Intervention</a:t>
            </a:r>
            <a:r>
              <a:rPr sz="1200" i="1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270–283).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Springfield,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IL: Charles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Thomas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Publisher,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462280" marR="165735" indent="-226060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Jones-Webb,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R.J.,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Hsiao,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C.Y.,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Hannan,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19(3):623–627,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471805" marR="50165" indent="-235585">
              <a:lnSpc>
                <a:spcPts val="1390"/>
              </a:lnSpc>
              <a:spcBef>
                <a:spcPts val="6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Journey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Celebrating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Fifty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-Five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Years: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Vision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Values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Madison,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WI: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Jour-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476884" marR="245110" indent="-240029">
              <a:lnSpc>
                <a:spcPts val="14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Journey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Center.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Madison,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WI: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Journey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461645" marR="67310" indent="-225425" algn="just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Juang,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L.P.,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Syed,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Cookston,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J.T.,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Wang,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Kim,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S.Y.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-based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everyday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Chinese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Directions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Adolescent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2012(135):13–34,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474980" marR="290830" indent="-238760" algn="just">
              <a:lnSpc>
                <a:spcPts val="1400"/>
              </a:lnSpc>
              <a:spcBef>
                <a:spcPts val="6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Jumper-Thurman,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Plested,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Needs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American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Indian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Women.</a:t>
            </a:r>
            <a:r>
              <a:rPr sz="1200" i="1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Bethesda,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765301"/>
            <a:ext cx="2872105" cy="8202930"/>
          </a:xfrm>
          <a:prstGeom prst="rect">
            <a:avLst/>
          </a:prstGeom>
        </p:spPr>
        <p:txBody>
          <a:bodyPr vert="horz" wrap="square" lIns="0" tIns="133985" rIns="0" bIns="0" rtlCol="0">
            <a:spAutoFit/>
          </a:bodyPr>
          <a:lstStyle/>
          <a:p>
            <a:pPr marL="13335">
              <a:lnSpc>
                <a:spcPct val="100000"/>
              </a:lnSpc>
              <a:spcBef>
                <a:spcPts val="1055"/>
              </a:spcBef>
            </a:pP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Core</a:t>
            </a:r>
            <a:r>
              <a:rPr sz="1800" b="1" spc="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Assumptions</a:t>
            </a:r>
            <a:endParaRPr sz="1800">
              <a:latin typeface="Arial"/>
              <a:cs typeface="Arial"/>
            </a:endParaRPr>
          </a:p>
          <a:p>
            <a:pPr marL="17780" marR="67310" indent="6350">
              <a:lnSpc>
                <a:spcPct val="100000"/>
              </a:lnSpc>
              <a:spcBef>
                <a:spcPts val="6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fundamental platform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TIP.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derived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empirical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writings,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models.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Assumption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practice, has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commit-  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allocate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congruent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successful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ever-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landscape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</a:t>
            </a:r>
            <a:endParaRPr sz="1200">
              <a:latin typeface="Times New Roman"/>
              <a:cs typeface="Times New Roman"/>
            </a:endParaRPr>
          </a:p>
          <a:p>
            <a:pPr marL="17780" marR="27305" indent="1270">
              <a:lnSpc>
                <a:spcPct val="100000"/>
              </a:lnSpc>
              <a:spcBef>
                <a:spcPts val="79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Assumption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(including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necessary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appreciate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dynamics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effectively.</a:t>
            </a:r>
            <a:endParaRPr sz="1200">
              <a:latin typeface="Times New Roman"/>
              <a:cs typeface="Times New Roman"/>
            </a:endParaRPr>
          </a:p>
          <a:p>
            <a:pPr marL="12700" marR="22860" indent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ethnicities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recommends first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histories,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practitioners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regardless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race, ethnicity,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identity. Beyond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clearly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words,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counselor  must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embrace,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warranted,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reexamine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adjust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world-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manner.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too, 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policymakers—including  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mainstream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culture—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become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educated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convinced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68171"/>
            <a:ext cx="2889250" cy="80111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15240" marR="30480" indent="3810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Assumption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decision-making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alternate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firmly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progress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ery—as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ganizations,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2700" marR="16510" indent="6350">
              <a:lnSpc>
                <a:spcPct val="100000"/>
              </a:lnSpc>
              <a:spcBef>
                <a:spcPts val="79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Assumption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Consideration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operation—  individual, programmatic,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al—across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tings.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activities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phase: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outreach,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contact,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screening,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assessment, placement,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systems 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facilities,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programs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substance-related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licensing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accrediting bodies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curricula,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stand-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ards,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requirements.</a:t>
            </a:r>
            <a:endParaRPr sz="1200">
              <a:latin typeface="Times New Roman"/>
              <a:cs typeface="Times New Roman"/>
            </a:endParaRPr>
          </a:p>
          <a:p>
            <a:pPr marL="15240" marR="14604" indent="3810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Assumption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5: Achieving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underserved 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development. 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successfully  applied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generated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community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 participation. Clients,  potential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munities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invited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development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958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7344" y="435355"/>
            <a:ext cx="6021705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6731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0029" marR="83820" indent="-227965">
              <a:lnSpc>
                <a:spcPct val="972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Jumper-Thurman,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Plested,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B.A., Edwards,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R.W.,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Helm,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Oetting,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Community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Readiness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Trimble,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Beauvais,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Epstein,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Pacheco,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Promotion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Prevention  Among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Communities: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99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-3440.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129–158).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Rock-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0029" marR="5080" indent="-223520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Kaczorowski, J.A.,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A.S.,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Smith,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T.F.,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Fallah,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Mendez, J.L.,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Nelson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Gray,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accommodate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refugee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gy: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42(5):361–367,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5110" marR="167005" indent="-228600">
              <a:lnSpc>
                <a:spcPct val="971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Kagan, H.,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Shafer,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K.C.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Russian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-speaking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transition: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country,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250–271).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5110" marR="215900" indent="-22860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Karberg,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J.C.,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James,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D.J.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Dependence,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Abuse,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Jail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Inmates,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2002.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Justice Statistics: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Justice,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8285" marR="139065" indent="-231775">
              <a:lnSpc>
                <a:spcPts val="1400"/>
              </a:lnSpc>
              <a:spcBef>
                <a:spcPts val="64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Karriker-Jaffe,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Zemore,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S.E.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consump-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Alcohol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70(1):27–31,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5110" marR="103505" indent="-228600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Kaskutas,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L.A.,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Weisn 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Humphreys,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60(6):810–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816,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45110" marR="427990" indent="-228600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Keller, D.S.,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Galanter,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Technology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transfer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 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-based  addictions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Abuse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16(2):183–189,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45110" marR="38735" indent="-228600">
              <a:lnSpc>
                <a:spcPts val="1390"/>
              </a:lnSpc>
              <a:spcBef>
                <a:spcPts val="61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Kelly,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B.C.,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Parsons,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J.T.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Predictors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comparisons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polydrug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non-polydrug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club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34(6):774–781,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7490" marR="460375" indent="-221615">
              <a:lnSpc>
                <a:spcPts val="1400"/>
              </a:lnSpc>
              <a:spcBef>
                <a:spcPts val="6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Kerr,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W.C.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Categorizing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 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trends.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Environmental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7(1):269–283,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ts val="1420"/>
              </a:lnSpc>
              <a:spcBef>
                <a:spcPts val="5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Kim,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B.L.,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Ryu,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349–362).</a:t>
            </a:r>
            <a:endParaRPr sz="1200">
              <a:latin typeface="Times New Roman"/>
              <a:cs typeface="Times New Roman"/>
            </a:endParaRPr>
          </a:p>
          <a:p>
            <a:pPr marL="250825">
              <a:lnSpc>
                <a:spcPts val="142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2570" marR="89535" indent="-226060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Kim,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E.Y.,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Harper,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general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groups?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of culturally-competent therapy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Marital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30(3):359–372,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ts val="1415"/>
              </a:lnSpc>
              <a:spcBef>
                <a:spcPts val="56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Kim,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S.C.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strategic-structural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framework.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Psychotherapy</a:t>
            </a:r>
            <a:endParaRPr sz="1200">
              <a:latin typeface="Times New Roman"/>
              <a:cs typeface="Times New Roman"/>
            </a:endParaRPr>
          </a:p>
          <a:p>
            <a:pPr marL="245110">
              <a:lnSpc>
                <a:spcPts val="1415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22(2):342–348,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1985.</a:t>
            </a:r>
            <a:endParaRPr sz="1200">
              <a:latin typeface="Times New Roman"/>
              <a:cs typeface="Times New Roman"/>
            </a:endParaRPr>
          </a:p>
          <a:p>
            <a:pPr marL="245110" marR="63500" indent="-228600">
              <a:lnSpc>
                <a:spcPts val="1400"/>
              </a:lnSpc>
              <a:spcBef>
                <a:spcPts val="6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Y.A.,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Morales,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K.H.,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Bogner,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H.R.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 ethnicity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ident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ification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anxiety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elderly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primary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patients.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Geriatrics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Society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56:1626–1630,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5110" marR="167005" indent="-228600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Kingree,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J.B.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Measuring affiliation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Misuse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32(2):181–194,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7015" marR="610870" indent="-230504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Kingree,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Sullivan,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B.F.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20(3/4):175–186,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61380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8760" marR="275590" indent="-226695">
              <a:lnSpc>
                <a:spcPts val="14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Klonoff,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Landrine,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 Revising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acculturation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scale.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Black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26(2):235–261,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1300" marR="82550" indent="-22860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Knutagard,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Australia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15(2):37–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41300" marR="321310" indent="-228600">
              <a:lnSpc>
                <a:spcPts val="1390"/>
              </a:lnSpc>
              <a:spcBef>
                <a:spcPts val="6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Koltko-Rivera,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General</a:t>
            </a:r>
            <a:r>
              <a:rPr sz="1200" i="1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8(1):3–58,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149860" indent="-228600" algn="just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Kopelowicz,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Zarate,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Wallace,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C.J.,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Liberman,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R.P.,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Lopez,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S.R.,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Mintz,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multifamily 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adherence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schizo-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phrenia.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Archives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General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69(3):265–273,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3204" marR="100965" indent="-231140" algn="just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Kosmin,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B.A.,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Keysar,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Survey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(ARIS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Summary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Report. Hartford,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CT: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8285" marR="68580" indent="-236220" algn="just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Kosmin,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B.A.,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Keysar,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Religious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Survey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Graduate Center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81915" indent="-228600" algn="just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Koss,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M.P.,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Yuan,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N.P.,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Dightman,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Prince,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R.J.,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Polacca,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Sanderson,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Goldman,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Adverse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childhood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exposures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tribes.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Preventive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25(3):238–244,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33020" indent="-228600" algn="just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Kotarba,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Music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on-line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illegal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drugs.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Murguâia, E.,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Tack-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ett-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Gibson,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Lessem,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Drugs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Virtual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World: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Discourse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munity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Online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161–179).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Lanham,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Lexington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Books,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1300" marR="48260" indent="-228600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Krenz,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Dieckmann,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Favrat,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Spagnoli,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Leutwyler,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J.l.,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Schnyder,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Daeppen,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J.B.,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Besson,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French version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Severity Index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(5th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Edition):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ity 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Swiss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opiate-dependent patients.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10:173–179,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8760" marR="67945" indent="-226695" algn="just">
              <a:lnSpc>
                <a:spcPts val="1390"/>
              </a:lnSpc>
              <a:spcBef>
                <a:spcPts val="65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Kress,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V.E.W.,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Eriksen,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K.P.,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Rayle,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A.D.,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Ford,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S.J.W.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DSM</a:t>
            </a:r>
            <a:r>
              <a:rPr sz="1200" spc="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-IV-TR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culture: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siderations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Counseling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Development,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83(1):97–104,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Kunitz,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S.J.,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Levy,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Andrews,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DuPuy,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Gabriel,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Russell,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Careers: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Twenty- Five-Year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Three Navajo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Populations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CT: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Yale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41300" marR="133985" indent="-228600">
              <a:lnSpc>
                <a:spcPct val="972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Kuntsche,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Gmel,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Knibbe,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Kuendig,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Bloomfield,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Kramer,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Grittner,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U.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roles,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stratification,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cross-cultural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analysis.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Alcoholism.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Supplement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41(1):i37–i46,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3679" marR="55880" indent="-22161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Kuramoto,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F.H.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tions. 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Cazares,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Beatty,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Scientific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Prevention Intervention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249–272).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NIDA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Research Monograph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 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41300" marR="69850" indent="-228600">
              <a:lnSpc>
                <a:spcPts val="1400"/>
              </a:lnSpc>
              <a:spcBef>
                <a:spcPts val="6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Kurtz,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S.P.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Post-circuit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blues: Motivations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consequences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crystal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Miami.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AIDS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9(1):63–72,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6854" marR="308610" indent="-224790">
              <a:lnSpc>
                <a:spcPts val="1390"/>
              </a:lnSpc>
              <a:spcBef>
                <a:spcPts val="61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Kusnir,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Salvadoran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256–265).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196330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46379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8760" marR="269875" indent="-226695">
              <a:lnSpc>
                <a:spcPct val="971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Kwan,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K.-L.K.,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Sodowsky,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G.R.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external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identity and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correlates: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immigrants.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25:51–57,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9395" marR="193040" indent="-227329">
              <a:lnSpc>
                <a:spcPct val="97100"/>
              </a:lnSpc>
              <a:spcBef>
                <a:spcPts val="61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Kwon-Ahn,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Y.H.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 Americans: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framework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for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(418–435).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8760" marR="304165" indent="-222250" algn="just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LaFromboise,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policy.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Atkinson,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D.R.,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Morten,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Minorities: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Cros-sCultural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Perspective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123–143).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Madi-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son, WI: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Benchmark,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1993.</a:t>
            </a:r>
            <a:endParaRPr sz="1200">
              <a:latin typeface="Times New Roman"/>
              <a:cs typeface="Times New Roman"/>
            </a:endParaRPr>
          </a:p>
          <a:p>
            <a:pPr marL="242570" marR="438784" indent="-226695" algn="just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LaFromboise,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Coleman,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H.L.K.,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Gerton,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biculturalism: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theory.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Bulletin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114(3):395–412,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1993.</a:t>
            </a:r>
            <a:endParaRPr sz="1200">
              <a:latin typeface="Times New Roman"/>
              <a:cs typeface="Times New Roman"/>
            </a:endParaRPr>
          </a:p>
          <a:p>
            <a:pPr marL="236854" marR="313055" indent="-220345" algn="just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Lai,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T.F.M.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In: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AbuseTreatment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345–367).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205104" indent="-224790">
              <a:lnSpc>
                <a:spcPts val="1400"/>
              </a:lnSpc>
              <a:spcBef>
                <a:spcPts val="6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Lamont,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Small, M.L.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matters: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Enriching our 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poverty.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A.C.,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Harris,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D.R.,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Colors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Poverty: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Why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Disparities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Exist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76–102).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Russell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 Foundation,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0665" marR="306705" indent="-224790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Larkin,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African-Americans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housing: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Policy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17(2):67–82,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558165" indent="-224790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Larrison,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Schoppelrey,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Hack-Ritzo,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Korr,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W.S.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outcome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 patients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CMHCs.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62(5):525–531,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1300" marR="231775" indent="-224790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Larsen,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L.J.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Foreign-Born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States: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Cen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9395" marR="305435" indent="-223520">
              <a:lnSpc>
                <a:spcPct val="972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Laudet,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A.B.,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Morgen,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W.L.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supports,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spirituality,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religiousness,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 meaning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fellowships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life satisfaction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24(1-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2):33–73,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548640" indent="-224790">
              <a:lnSpc>
                <a:spcPts val="1390"/>
              </a:lnSpc>
              <a:spcBef>
                <a:spcPts val="6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Laudet,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A.B.,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Savage,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Mahmood,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Pathways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-term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preliminary  investigation.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Psychoactive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34(3):305–311,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3840" marR="325120" indent="-227965">
              <a:lnSpc>
                <a:spcPts val="1400"/>
              </a:lnSpc>
              <a:spcBef>
                <a:spcPts val="61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LaVeist,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T.A.,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Relosa,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Sawaya,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COA360: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assessing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tency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organizations.</a:t>
            </a:r>
            <a:r>
              <a:rPr sz="1200" spc="-2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Management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53(4):257–266,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0665" marR="694690" indent="-22479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Leavitt,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R.L.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Competence: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Lifelong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Journey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Proficniecy.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Thorofare,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NJ: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8760" marR="352425" indent="-222250">
              <a:lnSpc>
                <a:spcPts val="1390"/>
              </a:lnSpc>
              <a:spcBef>
                <a:spcPts val="61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Le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Cook,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Racial-ethnic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treatment: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role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status.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62(11):1273–1281,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0665" marR="354965" indent="-224790">
              <a:lnSpc>
                <a:spcPct val="972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Lecrubier,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Sheehan,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D.V.,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Weiller,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Amorim,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Bonora, I.,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Sheehan,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K.H.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Janavs, 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Dunbar,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G.C.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Mini International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Neuropsychiatric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(MINI):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structured interview: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CIDI.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12:224–231,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3100" y="435355"/>
            <a:ext cx="6195695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465455" marR="271780" indent="-220345" algn="just">
              <a:lnSpc>
                <a:spcPct val="971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overview.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Pearce,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J.K.,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227–248).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467995" marR="125730" indent="-223520">
              <a:lnSpc>
                <a:spcPct val="971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Mock,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overview.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Giordano,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Garcia-Preto,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269–289).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Guil-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469265" marR="118110" indent="-224790">
              <a:lnSpc>
                <a:spcPts val="1400"/>
              </a:lnSpc>
              <a:spcBef>
                <a:spcPts val="64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Mock,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M.R.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Chinese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McGoldrick,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Giordano,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Garcia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-Preto,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N.,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302–318).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Guilford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467359" marR="123189" indent="-222250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Bean,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F.D.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America’s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lines: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Immigration,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race/ethnicity,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multira-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cial identification.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Annual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Sociology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30(1):221–242,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467359" marR="43815" indent="-222250">
              <a:lnSpc>
                <a:spcPct val="97100"/>
              </a:lnSpc>
              <a:spcBef>
                <a:spcPts val="57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Lefley,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H.P.,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Sandoval,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Charles,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 setting.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Okpaku,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S.O.,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Methods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Transcultural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88–110).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Wash-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Association,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5110">
              <a:lnSpc>
                <a:spcPts val="1415"/>
              </a:lnSpc>
              <a:spcBef>
                <a:spcPts val="5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Lende,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D.H.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and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biocultural 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analysis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ETHOS</a:t>
            </a:r>
            <a:endParaRPr sz="1200">
              <a:latin typeface="Times New Roman"/>
              <a:cs typeface="Times New Roman"/>
            </a:endParaRPr>
          </a:p>
          <a:p>
            <a:pPr marL="469265">
              <a:lnSpc>
                <a:spcPts val="1415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33(1):100–124,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461645" marR="15240" indent="-217170">
              <a:lnSpc>
                <a:spcPct val="972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Leong,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F.T.L.,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S.H.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Americans: 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disaster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Marsella,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A.J.,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Watson,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Gryczynski,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Perspectives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Disaster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Trauma: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Foundations,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Applications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241–269).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Springer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+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Business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Media,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467995" marR="165735" indent="-223520" algn="just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Leonhard,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Mulvey,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Gastfriend,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Shwartz,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Severity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Index: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field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consistency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validity.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Treatment 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18:129–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469265" marR="205740" indent="-224790" algn="just">
              <a:lnSpc>
                <a:spcPct val="971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Leung,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Arthur,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(AUDIT):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instrument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nursing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Hong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Kong.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Nursing  Studies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37:57–64,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469265" marR="167640" indent="-224790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Leventhal,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A.M., and Schmitz, J.M.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expectancies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risk: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interactional-transformational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31(11):2038–2062,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5110">
              <a:lnSpc>
                <a:spcPts val="1415"/>
              </a:lnSpc>
              <a:spcBef>
                <a:spcPts val="56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Lewis,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E.W.,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Woodis,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</a:t>
            </a:r>
            <a:endParaRPr sz="1200">
              <a:latin typeface="Times New Roman"/>
              <a:cs typeface="Times New Roman"/>
            </a:endParaRPr>
          </a:p>
          <a:p>
            <a:pPr marL="467995">
              <a:lnSpc>
                <a:spcPts val="1415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Annals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29(8):477–479,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469265" marR="152400" indent="-224790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Liang,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Liu,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E.W.,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Zhong,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Wang,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Shen,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Wu,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Z.L.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Reliability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index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methadone maintenance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Guizhou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province,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China.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Biomedical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Environmental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21:308–313,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469265" marR="126364" indent="-224790">
              <a:lnSpc>
                <a:spcPts val="1400"/>
              </a:lnSpc>
              <a:spcBef>
                <a:spcPts val="640"/>
              </a:spcBef>
            </a:pP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Libby,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Orton, H.D.,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Beals,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Buchwald,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Manson,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Childhood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later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parenting 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tribes.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Neglect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32(2):195–211,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466090" marR="5080" indent="-22161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Liddle,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-based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Australian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Zealand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31(2):133–148,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467995" marR="63500" indent="-223520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Liddle,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Dakof,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G.A.,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Turner,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Henderson,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Greenbaum,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P.E.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lescent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randomized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cog-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nitive behavior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103(10):1660–1670,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5598" y="435355"/>
            <a:ext cx="5983605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3746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4315" marR="74295" indent="-222250">
              <a:lnSpc>
                <a:spcPct val="971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Lie,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Lee-Rey,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Gomez,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Bereknyei,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Braddock,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C.H.,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3rd.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Does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competen-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cy training of health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patient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outcomes?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systematic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proposed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algorithm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future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research.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General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Internal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26(3):317–325,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4315" marR="81280" indent="-222250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Shapiro,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Cohn,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Najm,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Reflective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practice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enriches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clerkship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students’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cross-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General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Internal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25(Suppl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2):S119–S125,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4315" marR="223520" indent="-222250" algn="just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Lima,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C.T.,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Freire,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A.C.,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Silva,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A.P.,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Teixeira,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R.M.,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Farrell,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Prince,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Concurrent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construct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audit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Brazilian sample.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40:584–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589,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20"/>
              </a:lnSpc>
              <a:spcBef>
                <a:spcPts val="5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depressive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symptomatology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China.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Nervous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Disease</a:t>
            </a:r>
            <a:endParaRPr sz="1200">
              <a:latin typeface="Times New Roman"/>
              <a:cs typeface="Times New Roman"/>
            </a:endParaRPr>
          </a:p>
          <a:p>
            <a:pPr marL="236854" algn="just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177:121–131,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1989.</a:t>
            </a:r>
            <a:endParaRPr sz="1200">
              <a:latin typeface="Times New Roman"/>
              <a:cs typeface="Times New Roman"/>
            </a:endParaRPr>
          </a:p>
          <a:p>
            <a:pPr marL="234315" marR="57785" indent="-222250">
              <a:lnSpc>
                <a:spcPct val="971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B.G.,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Struening,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E.L.,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Rahav,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Phelan,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J.C.,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Nuttbrock,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stigma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its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conse-  quences: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longitudinal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abuse.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38(2):177–190,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6854" marR="166370" indent="-224790">
              <a:lnSpc>
                <a:spcPts val="1390"/>
              </a:lnSpc>
              <a:spcBef>
                <a:spcPts val="6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Linkins,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K.W.,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McIntosh,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Bell,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Chong,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U.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Indicators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Delivery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Organizations: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Competence Assessment 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Profile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1775" marR="105410" indent="14604">
              <a:lnSpc>
                <a:spcPts val="1400"/>
              </a:lnSpc>
              <a:spcBef>
                <a:spcPts val="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vices,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3679" marR="106680" indent="-221615">
              <a:lnSpc>
                <a:spcPts val="1400"/>
              </a:lnSpc>
              <a:spcBef>
                <a:spcPts val="5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Litt,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M.D., Kadden,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Cooney,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Kabela,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interactional 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Consulting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71(1):118–128,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6854" marR="130175" indent="-224790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Litt,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M.D., Kadden,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R.M.,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Stephens,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-efficacy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marijuana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marijuana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project.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Consulting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73(6):1015–1025,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4315" marR="67310" indent="-222250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Livingston,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J.D.,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Milne,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Fang,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M.L.,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Amari,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effectiveness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interventions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reducing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stigma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related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to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disorders: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systematic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review.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107(1):39–50,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0029" marR="5080" indent="-227965">
              <a:lnSpc>
                <a:spcPts val="1390"/>
              </a:lnSpc>
              <a:spcBef>
                <a:spcPts val="6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Lobo,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Urban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Mobility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San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Francisco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Bay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Area: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Final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Bureau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6854" marR="156210" indent="-224790">
              <a:lnSpc>
                <a:spcPts val="14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Lobo,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mothers: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households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cities.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27(3/4):305–  322,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6854" marR="294640" indent="-224790">
              <a:lnSpc>
                <a:spcPts val="1400"/>
              </a:lnSpc>
              <a:spcBef>
                <a:spcPts val="59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Long,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J.M.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patterns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Angeles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barrio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gangs.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Glick,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Moore,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eds.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Communities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155–165).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Brunswick,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Rutgers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University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45110" marR="101600" indent="-23304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Longshore,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Mexican-American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arrestees.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33(6):1387–1406,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4315" marR="378460" indent="-222250">
              <a:lnSpc>
                <a:spcPts val="1390"/>
              </a:lnSpc>
              <a:spcBef>
                <a:spcPts val="6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Longshore,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Grills,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illegal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recovery: Evidence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intervention.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26(3):288–301,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8760" marR="271780" indent="-226695">
              <a:lnSpc>
                <a:spcPts val="14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Longshore,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Grills,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Anglin,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M.D.,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Annon,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drug-using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arrestees.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24(2):126–144,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05830" cy="8576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3840" marR="80645" indent="-227965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Longshore,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Grills,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Annon,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ni-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use-recovery.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Misuse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34(9):1223–1241,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42570" marR="315595" indent="-226695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Longshore,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Grills,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Annon,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Grady,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Africentric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intervention.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28(3):319–332,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  <a:p>
            <a:pPr marL="238760" marR="247015" indent="-222250">
              <a:lnSpc>
                <a:spcPts val="1390"/>
              </a:lnSpc>
              <a:spcBef>
                <a:spcPts val="61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Lopez-Class,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Castro,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F.G.,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Ramirez,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A.G.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Conceptions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statement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critical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Science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72(9):1555–1562,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3840" marR="106680" indent="-227965">
              <a:lnSpc>
                <a:spcPct val="972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Lynch,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direction: Implications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providers.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Lynch,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Hanson,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Developing Cross-Cultural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4th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472–489).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Paul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H.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Brookes  Publishing,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3679" marR="100965" indent="-214629">
              <a:lnSpc>
                <a:spcPct val="97200"/>
              </a:lnSpc>
              <a:spcBef>
                <a:spcPts val="60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Mail,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P.D.,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Shelton,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Treating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alcoholics.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Mail,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P.D.,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Heurtin -Roberts,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Martin,  S.E.,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Howard,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Indians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Alaska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Natives: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Multiple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Per-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spectives</a:t>
            </a:r>
            <a:r>
              <a:rPr sz="1200" i="1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Complex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Problem</a:t>
            </a:r>
            <a:r>
              <a:rPr sz="1200" i="1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141–184).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NIH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Pub.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No.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02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-4231.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NIAAA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Mono-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graph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37.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Bethesda,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National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Institute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Abuse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Alcoholism,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9395" marR="87630" indent="-220345">
              <a:lnSpc>
                <a:spcPts val="1400"/>
              </a:lnSpc>
              <a:spcBef>
                <a:spcPts val="63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Maisto,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Zywiak,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W.H.,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Connors,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G.J.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Course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functioning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admission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i="1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31(1):69–79,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0665" marR="100330" indent="-221615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Makambi,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K.H.,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C.D.,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Taylor,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Rosenberg, 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-Campbell,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CES-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Women’s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Study.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168:163–170,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3840" marR="272415" indent="-224790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Makimoto, K.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World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22(4):270–275,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2570" marR="5080" indent="-223520">
              <a:lnSpc>
                <a:spcPts val="1400"/>
              </a:lnSpc>
              <a:spcBef>
                <a:spcPts val="61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Manning,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Popular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Culture: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Drugs,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Media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Identityin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Contemporary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Society.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Devon,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Kingdom: Willan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Publishing,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ts val="1420"/>
              </a:lnSpc>
              <a:spcBef>
                <a:spcPts val="5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Manson,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wounded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formulation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post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-traumatic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stress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disorder.</a:t>
            </a:r>
            <a:endParaRPr sz="1200">
              <a:latin typeface="Times New Roman"/>
              <a:cs typeface="Times New Roman"/>
            </a:endParaRPr>
          </a:p>
          <a:p>
            <a:pPr marL="240665">
              <a:lnSpc>
                <a:spcPts val="1420"/>
              </a:lnSpc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20(4):489–498,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8125" marR="145415" indent="-21907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Manson,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Beals, 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Klein,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S.A.,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Croy,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Protective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Team: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Crow,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C.K.,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Buch-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wald,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Chambers,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Christensen,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Dillard,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DuBray,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Espinoza,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P.A.,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Flem-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C.M.,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Frederick,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Gurley,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Jervis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L.L.,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Jim,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Kaufman,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C.E.,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Keane,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E.M.,</a:t>
            </a:r>
            <a:endParaRPr sz="1200">
              <a:latin typeface="Times New Roman"/>
              <a:cs typeface="Times New Roman"/>
            </a:endParaRPr>
          </a:p>
          <a:p>
            <a:pPr marL="240665">
              <a:lnSpc>
                <a:spcPts val="1375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Klein,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S.A.,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McNulty,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M.C.,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Middlebrook,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D.L.,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Moore,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Nez,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T.D.,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Norton,</a:t>
            </a:r>
            <a:endParaRPr sz="1200">
              <a:latin typeface="Times New Roman"/>
              <a:cs typeface="Times New Roman"/>
            </a:endParaRPr>
          </a:p>
          <a:p>
            <a:pPr marL="233045" marR="53975" indent="10160">
              <a:lnSpc>
                <a:spcPct val="97100"/>
              </a:lnSpc>
              <a:spcBef>
                <a:spcPts val="2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I.M.,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Orton,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H.D.,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Randall,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Sam,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Shore,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J.H.,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Simpson,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S.G.,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Yazzie,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L.L.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  epidemiology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American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 populations.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95(5):851–859,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0665" marR="123189" indent="-221615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 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Expectancies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excessive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non-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Organista,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Chun, K.M.,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 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Readings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Eth-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nic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204–221).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Routledge,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0665" marR="78740" indent="-221615">
              <a:lnSpc>
                <a:spcPts val="1400"/>
              </a:lnSpc>
              <a:spcBef>
                <a:spcPts val="64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Marin,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Gamba, R.J.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measurement 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Hispanics: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bidimensional  acculturation scale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Hispanics (BAS).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HispanicJournal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ofBehavioral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18:297–317,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8760" marR="240029" indent="-219075">
              <a:lnSpc>
                <a:spcPts val="1400"/>
              </a:lnSpc>
              <a:spcBef>
                <a:spcPts val="59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Marin,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Sabogal,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Marin,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V.,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Otero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-Sabogal,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Perez-Stable,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E.J.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short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acculturation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scale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Hispanics.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Sciences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9:183–205,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1987.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8698" y="435355"/>
            <a:ext cx="5948045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0504" marR="10795" indent="-218440" algn="just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Marinangeli,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Italian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addiction. 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Ethnocultur-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Abuse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216–233).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26695" marR="91440" indent="-214629" algn="just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Markides,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K.S.,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Snih,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Walsh,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Cutchin,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Goodwin,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</a:t>
            </a:r>
            <a:r>
              <a:rPr sz="1200" spc="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Mexican-Americans: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nativity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neighborhood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context?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Promotion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26:225–229,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1775" marR="10160" indent="-219710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Markides, K.S.,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Ray,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Stroup-Benham,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Trevino,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F.M.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consumption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population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southwestern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United States: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Findings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HHANES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1982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-84.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Health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80(Supplement):42–46,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36854" marR="217170" indent="-224790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Marsh,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J.C.,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Guerrero,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Shin, H.C.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-service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 Racial/ethnic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Planning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32(1):43–51,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0504" marR="93980" indent="-218440">
              <a:lnSpc>
                <a:spcPts val="1390"/>
              </a:lnSpc>
              <a:spcBef>
                <a:spcPts val="61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Martin,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 Ethnobotanical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cannabis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Southeast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Rubin,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Cannabis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63–76).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Paris: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Mouton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Publishers,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1975.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3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Martinez,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psychiatric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Wilkinson,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C.B.,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61–87).</a:t>
            </a:r>
            <a:endParaRPr sz="1200">
              <a:latin typeface="Times New Roman"/>
              <a:cs typeface="Times New Roman"/>
            </a:endParaRPr>
          </a:p>
          <a:p>
            <a:pPr marL="239395">
              <a:lnSpc>
                <a:spcPts val="142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Plenum,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1986.</a:t>
            </a:r>
            <a:endParaRPr sz="1200">
              <a:latin typeface="Times New Roman"/>
              <a:cs typeface="Times New Roman"/>
            </a:endParaRPr>
          </a:p>
          <a:p>
            <a:pPr marL="231775" marR="114300" indent="-219710" algn="just">
              <a:lnSpc>
                <a:spcPts val="1400"/>
              </a:lnSpc>
              <a:spcBef>
                <a:spcPts val="63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Martinez,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L.C.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DSM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-IV-TR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cases: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proposals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cians.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Transcultural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Psychiatry,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46,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506–523,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3679" marR="129539" indent="-221615" algn="just">
              <a:lnSpc>
                <a:spcPts val="1390"/>
              </a:lnSpc>
              <a:spcBef>
                <a:spcPts val="6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Martinez,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Stillerman,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Waldo,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Reliability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SCL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-90-R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panic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students.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27:254–264,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3679" marR="36195" indent="-221615" algn="just">
              <a:lnSpc>
                <a:spcPct val="972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Masson,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C.L.,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Shopshire,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Hoffman,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K.A.,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Hengl,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N.S.,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Bartolome,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McCarty,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Sorensen,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Iguchi,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M.Y.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enrollment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Islanders: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Opinions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ents.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44(3):309–315,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33679" marR="60325" indent="-221615" algn="just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Mateu-Gelabert,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P.,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Maslow,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Flom,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P.L.,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Sandoval,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Bolyard,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Friedman,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S.R.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Keep-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together: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Stigma,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response,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perception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between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injectors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crack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smokers,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residents.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AIDS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17(7):802–813,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125" marR="48895" indent="-226060">
              <a:lnSpc>
                <a:spcPts val="1390"/>
              </a:lnSpc>
              <a:spcBef>
                <a:spcPts val="6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Mather,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Pollard,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Jacobsen,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First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Results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2010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Census.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5585" marR="247650" indent="-223520">
              <a:lnSpc>
                <a:spcPts val="14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Matsuoka,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J.K.,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Breaux,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Ryujin,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D.H.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services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Americans/Pacific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Islanders.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25(2):141–145,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3679" marR="93980" indent="-221615" algn="just">
              <a:lnSpc>
                <a:spcPts val="1400"/>
              </a:lnSpc>
              <a:spcBef>
                <a:spcPts val="5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Maude-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Griffin,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P.M.,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Hohenstein,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Humfleet,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G.L.,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Reilly,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P.M.,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Tusel,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Hall,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  Superior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efficacy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abusers: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matching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effects.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Consulting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66(5):832–837,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1775" marR="5715" indent="-219710">
              <a:lnSpc>
                <a:spcPts val="1400"/>
              </a:lnSpc>
              <a:spcBef>
                <a:spcPts val="600"/>
              </a:spcBef>
            </a:pP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May,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P.A.,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Gossage,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data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the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epidemiology</a:t>
            </a:r>
            <a:r>
              <a:rPr sz="1200" spc="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adult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Northern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States: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Male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female 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prevalence,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patterns,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consequences.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Alaska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10(2):1–26,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3679" marR="96520" indent="-221615">
              <a:lnSpc>
                <a:spcPts val="1400"/>
              </a:lnSpc>
              <a:spcBef>
                <a:spcPts val="600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May,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Serna,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Hurt,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L.,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DeBruyn,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Outcome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proach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suicide 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95(7):1238–1244,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3100" y="435355"/>
            <a:ext cx="6177280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469900" marR="180975" indent="-221615" algn="just">
              <a:lnSpc>
                <a:spcPts val="1400"/>
              </a:lnSpc>
              <a:spcBef>
                <a:spcPts val="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Mayfield, D.,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McLeod,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questionnaire: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ism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131:1121–1123,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1974.</a:t>
            </a:r>
            <a:endParaRPr sz="1200">
              <a:latin typeface="Times New Roman"/>
              <a:cs typeface="Times New Roman"/>
            </a:endParaRPr>
          </a:p>
          <a:p>
            <a:pPr marL="469900" marR="104775" indent="-221615" algn="just">
              <a:lnSpc>
                <a:spcPts val="1400"/>
              </a:lnSpc>
              <a:spcBef>
                <a:spcPts val="59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V.M.,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Yancey,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A.K.,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Cochran,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S.D.,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Weber,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Fielding,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Heterogeneity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women: Unrecognized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92(4):632–639,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472440" marR="205740" indent="-224790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McCaul,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M.E.,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Svikis,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D.S.,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Moore,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R.D.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Predictors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outpatient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retention: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tient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use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62(1):9–17,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471170" marR="274320" indent="-223520">
              <a:lnSpc>
                <a:spcPts val="1390"/>
              </a:lnSpc>
              <a:spcBef>
                <a:spcPts val="61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McCoy,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McGuire,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Curtis,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Spunt,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chicks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dope: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dynamics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1990’s.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35(4):817–842,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467359" marR="7620" indent="-219710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McCrady,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Epstein,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E.E.,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Kahler,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C.W.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 as maintenance 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conjoint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men: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18-month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out-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comes.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Consulting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Psycholoyg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72(5):870–878,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467359" marR="5080" indent="-219710">
              <a:lnSpc>
                <a:spcPct val="972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McDonald, J.D.,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Gonzales,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Cognitive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Indians. In: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Hays,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Iwamasa, 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 Therapy: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Assessment,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Practice,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Supervision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1st 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23–45)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462280" marR="46990" indent="-214629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McFarland,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B.H.,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Gabriel,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Bigelow,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Walker,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R.D.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financing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American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96(8):1469–1477,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469265" marR="27940" indent="-22161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McGill,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Pearce,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J.K.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English ancestors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colonial era: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Anglo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Garcia-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Preto,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520–533).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458470" marR="153035" indent="-210820">
              <a:lnSpc>
                <a:spcPts val="1390"/>
              </a:lnSpc>
              <a:spcBef>
                <a:spcPts val="6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Walsh,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Normal Family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cesses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399–424).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1982.</a:t>
            </a:r>
            <a:endParaRPr sz="1200">
              <a:latin typeface="Times New Roman"/>
              <a:cs typeface="Times New Roman"/>
            </a:endParaRPr>
          </a:p>
          <a:p>
            <a:pPr marL="469900" marR="52069" indent="-221615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McGoldrick,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Garcia-Preto,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Overview: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McGoldrick,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Garcia-Preto,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3rd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1–40).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464184" marR="69850" indent="-216535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McGrath,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Saha,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Welham,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Saadi, O.E.,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MacCauley,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Chant,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systematic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incidence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schizophrenia: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distribution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ur-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banicity,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migrant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methodology.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BMC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2:13,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469265" marR="87630" indent="-221615">
              <a:lnSpc>
                <a:spcPts val="1400"/>
              </a:lnSpc>
              <a:spcBef>
                <a:spcPts val="6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McIntosh,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McKeganey,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dependent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Addicts’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Drugs: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Education,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Policy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7(2):179–192,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469265" marR="159385" indent="-221615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McKee-Ryan,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Wanberg,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C.R.,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Kinicki,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A.J. Psychological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physical well-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unemployment: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meta-analytic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study.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90(1):53–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469265" marR="276225" indent="-22161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McKim,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W.A.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Behavior: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Introduction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Pharmacology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5.th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Upper  Saddle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River,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Prentice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Hall,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469265" marR="57150" indent="-221615">
              <a:lnSpc>
                <a:spcPct val="97100"/>
              </a:lnSpc>
              <a:spcBef>
                <a:spcPts val="57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McKinney,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Chartier,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Caetano,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Harris,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T.R.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neigh-  borhood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poverty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relationship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binge 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drink-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Interpersonal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Violence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27(13):2703–2727,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8698" y="435355"/>
            <a:ext cx="5948045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6854" marR="17145" indent="-224790">
              <a:lnSpc>
                <a:spcPts val="14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McLaughlin,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Braun,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K.L.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values: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Considerations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decision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making.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23(2):116–126,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26060" marR="20955" indent="-213995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McLellan,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A.T.,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Luborsky,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Cacciola, 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Griffith,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Evans,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Barr,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H.L.,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 ’Brien,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C.P.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Index: Reliability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Nervous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173:412–423,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1985.</a:t>
            </a:r>
            <a:endParaRPr sz="1200">
              <a:latin typeface="Times New Roman"/>
              <a:cs typeface="Times New Roman"/>
            </a:endParaRPr>
          </a:p>
          <a:p>
            <a:pPr marL="226060" marR="77470" indent="-213995" algn="just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McLellan,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A.T.,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Luborsky,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Woody,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G.E.,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 ’Brien, C.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improved diagnostic evalua-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patients: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Index.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Nerv-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ous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168:26–33,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1980.</a:t>
            </a:r>
            <a:endParaRPr sz="1200">
              <a:latin typeface="Times New Roman"/>
              <a:cs typeface="Times New Roman"/>
            </a:endParaRPr>
          </a:p>
          <a:p>
            <a:pPr marL="233679" marR="268605" indent="-221615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McNulty,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Forbey,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J.D.,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Graham,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Ben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-Porath,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M.S.,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Anderson,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S.V.,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Burlew,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A.K.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MMPI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correctional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sample.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Assessment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10:288–298,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6220" marR="59055" indent="-224154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Medina,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Strauss-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S.L.A., ed.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137–163).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3679" marR="51435" indent="-221615">
              <a:lnSpc>
                <a:spcPts val="1400"/>
              </a:lnSpc>
              <a:spcBef>
                <a:spcPts val="6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Medina-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Carreno,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la Fuente,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(AUDIT)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Mexico.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Recent Developments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14:383–396,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1775" marR="59055" indent="-219710">
              <a:lnSpc>
                <a:spcPts val="1390"/>
              </a:lnSpc>
              <a:spcBef>
                <a:spcPts val="6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Mendoza,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R.H.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(1989).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empirical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measure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type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Mexi-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can-American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adolescents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20:372–385,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1989.</a:t>
            </a:r>
            <a:endParaRPr sz="1200">
              <a:latin typeface="Times New Roman"/>
              <a:cs typeface="Times New Roman"/>
            </a:endParaRPr>
          </a:p>
          <a:p>
            <a:pPr marL="231775" marR="200025" indent="-219710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Mericle,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A.A.,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Ta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Park,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V.M.,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Holck,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Arria,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A.M.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correlates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Variations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race/ethnicity.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Comprehensive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53(6):657–665,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1140" marR="51435" indent="-219075">
              <a:lnSpc>
                <a:spcPct val="971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Meyer,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O.L., Dhindsa,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Zane,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Challenges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strengths.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Chang,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E.C.,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Race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169–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187).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Springer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Science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+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Business Media,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6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Mezzich,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Caracci,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Formulation: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Reader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Diagnosis.</a:t>
            </a:r>
            <a:endParaRPr sz="1200">
              <a:latin typeface="Times New Roman"/>
              <a:cs typeface="Times New Roman"/>
            </a:endParaRPr>
          </a:p>
          <a:p>
            <a:pPr marL="238125">
              <a:lnSpc>
                <a:spcPts val="142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Lanham,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Aronson,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Inc.,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Mezzich,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Caracci,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Fabrega,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Jr.,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Kirmayer,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L.J.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guidelines.</a:t>
            </a:r>
            <a:endParaRPr sz="1200">
              <a:latin typeface="Times New Roman"/>
              <a:cs typeface="Times New Roman"/>
            </a:endParaRPr>
          </a:p>
          <a:p>
            <a:pPr marL="241935">
              <a:lnSpc>
                <a:spcPts val="142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Transcultural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46(3):383–405,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1775" marR="124460" indent="-219710">
              <a:lnSpc>
                <a:spcPts val="1390"/>
              </a:lnSpc>
              <a:spcBef>
                <a:spcPts val="65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Stanley,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Beauvais,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F.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Regional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rates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can Indian youth.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126:35–41,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26695" marR="120014" indent="-214629">
              <a:lnSpc>
                <a:spcPct val="97100"/>
              </a:lnSpc>
              <a:spcBef>
                <a:spcPts val="57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Mason,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S.E.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(2011).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Diagnosis: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Schizophrenia: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Comprehensive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Resource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sumers,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Professional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2nd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Columbia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3679" marR="333375" indent="-221615">
              <a:lnSpc>
                <a:spcPct val="97100"/>
              </a:lnSpc>
              <a:spcBef>
                <a:spcPts val="6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Hendrickson,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S.M.L.,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Venner,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Bisono,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Daugherty,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Yahne,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C.E.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interviewing.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Teaching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inthe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Addictions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7(1):4–15,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6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Rollnick,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Motivational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Interviewing: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Preparing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Change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.2nd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endParaRPr sz="1200">
              <a:latin typeface="Times New Roman"/>
              <a:cs typeface="Times New Roman"/>
            </a:endParaRPr>
          </a:p>
          <a:p>
            <a:pPr marL="239395">
              <a:lnSpc>
                <a:spcPts val="142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34405" cy="8221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6854" marR="352425" indent="-217804">
              <a:lnSpc>
                <a:spcPts val="1400"/>
              </a:lnSpc>
              <a:spcBef>
                <a:spcPts val="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W.R.,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Rollnick,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Motivational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Interviewing: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Helping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Change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,.3rd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41300" marR="374015" indent="-221615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Milligan,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Nich,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Carroll,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 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(2004).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retention,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compliance,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outcome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trials.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55:167–173,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5110" marR="182245" indent="-226060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Millon,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Davis,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Millon,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Grossman,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Millon Clinical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Multiaxial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Inventory-III,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Third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Edition 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(MCMI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-III)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(2009)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Norms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Updated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Scoring.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Antonio,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TX: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Pearson,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ts val="1420"/>
              </a:lnSpc>
              <a:spcBef>
                <a:spcPts val="5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Mills,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P.A.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Yup’ik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Cup’ik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Eskimo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233679">
              <a:lnSpc>
                <a:spcPts val="142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Psychoactive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35:85–88,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ts val="1415"/>
              </a:lnSpc>
              <a:spcBef>
                <a:spcPts val="56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Minnesota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Guidelines 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St.</a:t>
            </a:r>
            <a:endParaRPr sz="1200">
              <a:latin typeface="Times New Roman"/>
              <a:cs typeface="Times New Roman"/>
            </a:endParaRPr>
          </a:p>
          <a:p>
            <a:pPr marL="245110">
              <a:lnSpc>
                <a:spcPts val="1415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Paul,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Minnesota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221615">
              <a:lnSpc>
                <a:spcPct val="971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Minsky,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Miskimen,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Gara,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Escobar,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Archives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60(6):637–644,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50165" indent="-221615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Miranda,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Bernal, 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Lau,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Kohn,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Hwang,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LaFromboi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se,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for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minorities.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Annual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1(1):113–142,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760" marR="164465" indent="-21971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Miranda,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Siddique,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Belin,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T.R.,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Kohn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Wood,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L.P.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Depression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disadvan-  taged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women: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Caribbean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-born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Afri-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Epidemiology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40(4):253–258,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107950" indent="-22161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Mishra,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S.I.,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Lucksted,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Gioia,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Barnet,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Baquet,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sample.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45(2):117–126,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8760" marR="119380" indent="-21971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Mitchell,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Beals, 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Novins,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Spicer,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lifetime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DSM-IV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Alco- 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hol Dependence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69:29-41,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8760" marR="126364" indent="-219075">
              <a:lnSpc>
                <a:spcPct val="97100"/>
              </a:lnSpc>
              <a:spcBef>
                <a:spcPts val="61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Miville,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Rosa,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Constantine,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M.G.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Building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supervision. In: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Strategies for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Building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Educa-  tional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Settings</a:t>
            </a:r>
            <a:r>
              <a:rPr sz="1200" i="1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192–211).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Hoboken,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NJ: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Sons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3840" marR="71120" indent="-224790">
              <a:lnSpc>
                <a:spcPts val="1400"/>
              </a:lnSpc>
              <a:spcBef>
                <a:spcPts val="6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Mohamed,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A.R.,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Fritsvold,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Damn,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good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gangsta: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organization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private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campus.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Deviant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27(1):97–125,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3840" marR="173990" indent="-224790" algn="just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Mohatt,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G.V.,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Allen,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Thomas,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 Drug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counseling.  In: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Pedersen,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P.B.,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Draguns,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Lonner,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W.J.,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Trimble,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Across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tures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6th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(pp. 395–413). Thousand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 CA: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191135" indent="-221615" algn="just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Mohatt,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G.V.,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Rasmus,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Thomas,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Allen,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Hazel,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Marlatt,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G.A.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resilience,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103(2):205–215,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64485" cy="268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services)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subsequently,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procedures.</a:t>
            </a:r>
            <a:endParaRPr sz="1200">
              <a:latin typeface="Times New Roman"/>
              <a:cs typeface="Times New Roman"/>
            </a:endParaRPr>
          </a:p>
          <a:p>
            <a:pPr marL="13335" marR="36830" indent="3175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Assumption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6: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advocacy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agency,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empowered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voice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operations.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Advocacy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further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secondary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public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as well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outreach.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collective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5310" y="3699764"/>
            <a:ext cx="2880995" cy="53530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4604" marR="1128395" indent="8255">
              <a:lnSpc>
                <a:spcPts val="2150"/>
              </a:lnSpc>
              <a:spcBef>
                <a:spcPts val="180"/>
              </a:spcBef>
            </a:pP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What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Is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Competence?</a:t>
            </a:r>
            <a:endParaRPr sz="1800">
              <a:latin typeface="Arial"/>
              <a:cs typeface="Arial"/>
            </a:endParaRPr>
          </a:p>
          <a:p>
            <a:pPr marL="16510" marR="27940" indent="5080">
              <a:lnSpc>
                <a:spcPct val="100000"/>
              </a:lnSpc>
              <a:spcBef>
                <a:spcPts val="56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1989, 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more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“A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together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system, agency,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situations”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13).</a:t>
            </a:r>
            <a:endParaRPr sz="1200">
              <a:latin typeface="Times New Roman"/>
              <a:cs typeface="Times New Roman"/>
            </a:endParaRPr>
          </a:p>
          <a:p>
            <a:pPr marL="16510" marR="20955" indent="1905">
              <a:lnSpc>
                <a:spcPct val="100000"/>
              </a:lnSpc>
              <a:spcBef>
                <a:spcPts val="8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defini-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field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refine, expand,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elaborate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earlier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root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demonstrated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means—that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Bazron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Scallet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responsive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bicultural/bilingual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distinct  populations” (p.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Minority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(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OMH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 merged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existing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definitions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conclude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that:</a:t>
            </a:r>
            <a:endParaRPr sz="1200">
              <a:latin typeface="Times New Roman"/>
              <a:cs typeface="Times New Roman"/>
            </a:endParaRPr>
          </a:p>
          <a:p>
            <a:pPr marL="245110" marR="213995" indent="6985" algn="just">
              <a:lnSpc>
                <a:spcPct val="100000"/>
              </a:lnSpc>
              <a:spcBef>
                <a:spcPts val="919"/>
              </a:spcBef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attitudes, and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that come together</a:t>
            </a:r>
            <a:r>
              <a:rPr sz="10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system,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agency,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84940"/>
            <a:ext cx="2858135" cy="5262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 marR="186055" indent="1905" algn="just">
              <a:lnSpc>
                <a:spcPct val="999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enables effective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situations.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‘Culture’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fers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integrated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that include the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thoughts, communi-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cations, actions, customs,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beliefs, values,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 institutions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religious, or social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‘Competence’ implies having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ca-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pacity to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function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an individual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beliefs, behaviors,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presented 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consumers and their communities.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(p.</a:t>
            </a:r>
            <a:r>
              <a:rPr sz="10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28)</a:t>
            </a:r>
            <a:endParaRPr sz="10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68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Numerous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evolving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increasingly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how  race,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individu-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als—their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values,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Bhui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systemic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mental health).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Sue’s (2001)  multidimensional 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guides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adapted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fit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topic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TIP (Exhibit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1-1)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target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dimensions,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cube.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(Note: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subsequent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displays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cube shaded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emphasize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chapter.)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2694" y="6269227"/>
            <a:ext cx="2874645" cy="28422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8255">
              <a:lnSpc>
                <a:spcPct val="100400"/>
              </a:lnSpc>
              <a:spcBef>
                <a:spcPts val="9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Dimension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1: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Racially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Specific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Attributes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1-1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popu-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(Humes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dimen-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inclusive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cul-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orientation,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location.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or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simplicity,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actual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reader  acknowledges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intragroup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03795" y="9430004"/>
            <a:ext cx="958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8698" y="435355"/>
            <a:ext cx="6124575" cy="8576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8161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3679" marR="281305" indent="-221615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Mokuau,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vision: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Mokuau,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Epstein,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L.G.,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Pacheco,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Quinlan,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J.W.,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endParaRPr sz="1200">
              <a:latin typeface="Times New Roman"/>
              <a:cs typeface="Times New Roman"/>
            </a:endParaRPr>
          </a:p>
          <a:p>
            <a:pPr marL="240029">
              <a:lnSpc>
                <a:spcPts val="134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Responding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Islanders: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Perspectives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Prevention</a:t>
            </a:r>
            <a:endParaRPr sz="1200">
              <a:latin typeface="Times New Roman"/>
              <a:cs typeface="Times New Roman"/>
            </a:endParaRPr>
          </a:p>
          <a:p>
            <a:pPr marL="236220" marR="335280" indent="-2540">
              <a:lnSpc>
                <a:spcPts val="1400"/>
              </a:lnSpc>
              <a:spcBef>
                <a:spcPts val="6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25–47).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CSAP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98-3195.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Prevention,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1775" marR="189865" indent="-219710" algn="just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Mokuau,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Tauili’ili,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Samoan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roots. In: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Lynch,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E.W.,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Developing Cross-Cultural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Competence: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Chil-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dren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4th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365–391).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Paul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Brookes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Publishing,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1140" marR="253365" indent="-21907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Molina,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M.A.N.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Ricans: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Espiritis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Olmos,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M.F.,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Paravisini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Gebert,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Healing Cultures: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Art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Curative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Practices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Caribbean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Its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Diaspora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115–130).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York: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Palgrave,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1775" marR="349885" indent="-219710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Monnot,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Quirk,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S.W.,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Hoerger,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rewer,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personality assessment: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MMPI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-2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predict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diagnoses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Caucasian  chemical dependency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inpatients.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Assessmen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2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1:137–151,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26695" marR="210185" indent="-214629">
              <a:lnSpc>
                <a:spcPts val="1400"/>
              </a:lnSpc>
              <a:spcBef>
                <a:spcPts val="600"/>
              </a:spcBef>
              <a:tabLst>
                <a:tab pos="2483485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Montgomery,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G.T.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Comfort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status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students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south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Texas.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Science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14:201–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s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1992.</a:t>
            </a:r>
            <a:endParaRPr sz="1200">
              <a:latin typeface="Times New Roman"/>
              <a:cs typeface="Times New Roman"/>
            </a:endParaRPr>
          </a:p>
          <a:p>
            <a:pPr marL="230504" marR="213360" indent="-218440" algn="just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Montgomery,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Burlew,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A.K.,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Kosinski,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A.S.,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Forcehimes,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enhancement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randomized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trial.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Diversity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17(4):357–365,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3679" marR="490220" indent="-221615">
              <a:lnSpc>
                <a:spcPts val="1390"/>
              </a:lnSpc>
              <a:spcBef>
                <a:spcPts val="6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R.H.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Addictive 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puzzles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Addictive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17(1):3–12,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2410" marR="369570" indent="-220345">
              <a:lnSpc>
                <a:spcPts val="14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predictors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natural and treated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remission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101(2):212–222,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3679" marR="276860" indent="-221615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Mora,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transition: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Brown,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Handbook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Women: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Theory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323–347).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Francisco: Jossey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Bass,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3679" marR="216535" indent="-221615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Morales,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P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resentation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NIDA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Conference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January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21,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35585" marR="541655" indent="-223520">
              <a:lnSpc>
                <a:spcPts val="1390"/>
              </a:lnSpc>
              <a:spcBef>
                <a:spcPts val="62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Morelli,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Hawaiian elders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Asian/Pacific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Social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4(4):33–44,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3679" marR="330200" indent="-221615" algn="just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Morgan,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legacy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paradox: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Hidden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States.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Klee,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Amphetamine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Misuse: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International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Perspectives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Trends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135–162).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Netherlands: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Harwood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Academic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Publishers,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0029" marR="5080" indent="-227965">
              <a:lnSpc>
                <a:spcPct val="97200"/>
              </a:lnSpc>
              <a:spcBef>
                <a:spcPts val="6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Morning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Chronic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Volatile 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Kickapoo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Texas: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Disability Profiles,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Neuropsychosocial Consequences,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Implications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[Doctoral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dissertation]. Houston,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TX: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Texas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Houston School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Health,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5585" marR="267970" indent="-223520">
              <a:lnSpc>
                <a:spcPct val="97100"/>
              </a:lnSpc>
              <a:spcBef>
                <a:spcPts val="61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Moshier,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S.J.,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McHugh,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R.K.,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Calkins,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A.W.,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Hearon,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B.A.,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Rosellini,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A.J.,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Weitzman,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Otto,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M.W.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belongingness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opioid 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dependent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patients.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6(4):812–820,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75350" cy="8576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8760" marR="5080" indent="-219710">
              <a:lnSpc>
                <a:spcPct val="972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R.K.,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Taylor,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May, P.A.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Robert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Wood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Johnson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Foundation Healthy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Nations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Initiative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Evaluation: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Stories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Lessons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Fighting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ties.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Anchorage,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Economic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Alaska,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chorage,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3840" marR="198120" indent="-224790">
              <a:lnSpc>
                <a:spcPts val="1390"/>
              </a:lnSpc>
              <a:spcBef>
                <a:spcPts val="6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Mouanoutoua,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V.L.,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Brown,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L.G.,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Cappelletty,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G.G.,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Levine,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R.V.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Hmong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Depression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Inventory.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Personality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Assessment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57:309–322,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38760" marR="29845" indent="-219075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Moulton,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McDonald,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Muus,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Knudson, A.,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Wakefield,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Ludtke,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Chronic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Elders.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Forks,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Univer-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sity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Dakota,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Rural Health,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760" marR="69215" indent="-21907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Mulia,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Ye,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Zemore,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Greenfield,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T.K.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disadvantage,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 Hispanic,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Findings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survey.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69(6):824–833,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3204" marR="284480" indent="-224154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Murali,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Oyebode,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F.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Poverty,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inequality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Bhattacharya,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Bhugra,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eds.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Topics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84–99). London: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Royal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Psychiatrists,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1300" marR="173355" indent="-22161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Murguia, A., Zea,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M.C.,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Reisen,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Peterson,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R.A.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attributions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questionnaire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(CHAQ).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6(3):268–283,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1300" marR="42545" indent="-22161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Murguia, 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Tackett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-Gibson,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Willard,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Club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online communities,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harm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reduction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websites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internet.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Murguâia, 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Tackett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-Gibson,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Lessem,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Real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Virtual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Discourse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Online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5–22).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Lanham,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Lexington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Books,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1300" marR="193040" indent="-221615">
              <a:lnSpc>
                <a:spcPct val="97100"/>
              </a:lnSpc>
              <a:spcBef>
                <a:spcPts val="6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Murray,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Kulkarni,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S.C.,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Michaud,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Tomijima,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Bulzacchelli,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M.T.,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Iandiorio,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T.J.,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Ezzati, 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Americas: Investigating mortality disparities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races,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race-counties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States.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PLoS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3(9):e260,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20320" indent="-221615">
              <a:lnSpc>
                <a:spcPts val="1390"/>
              </a:lnSpc>
              <a:spcBef>
                <a:spcPts val="65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Myers, B., Fakier,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Louw,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Stigma,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historically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disadvantaged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Psychiatry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12(3):218–222,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8760" marR="151130" indent="-220979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Nadeem, E., Lange,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Edge,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Fongwa,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Belin,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 iranda,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stigma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keep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U.S.-born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Latina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care?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58(12):1547–1554,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3204" marR="21590" indent="-225425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Nadeem,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Miranda,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low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-income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women.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Archives of 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Women’s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11(2):93–102,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107950" indent="-22352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Nanakorn,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Fukuda, K.,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Ogimoto,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Tangseree,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Treethiptikhun,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Short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Michigan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northeastern Thailand.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Southeast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Tropical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31:780–786,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1300" marR="99695" indent="-223520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Alcohol,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Tobacco,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Vietnamese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High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Students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California: Findings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 1995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Angeles: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NAPAFASA,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9395" marR="70485" indent="-221615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of Social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Workers.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NASW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  Practice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of Social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Workers,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7249" y="435355"/>
            <a:ext cx="6054090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0922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2570" marR="535940" indent="-230504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Rationale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Self-Assessment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Georgetown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University,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Child 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27329" marR="67310" indent="-215265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Statistics.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2011: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Feature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Socioec-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onomic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Hyattsville,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Statistics,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5585" marR="374015" indent="-223520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Matters: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 American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CASA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Paper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Columbia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University,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5585" marR="255270" indent="-223520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Congress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(NCAI).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Country: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Uniquely Affecting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Country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5585" marR="227329" indent="-223520">
              <a:lnSpc>
                <a:spcPts val="1390"/>
              </a:lnSpc>
              <a:spcBef>
                <a:spcPts val="6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Biennial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Director,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Institutes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Fiscal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2008 &amp; 2009.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Bethesda,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5585" marR="167005" indent="-223520" algn="just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Neighbors,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H.W.,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Musick,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minister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serious personal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crises: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Bridge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care?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Education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25(6):759–777,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5585" marR="474345" indent="-223520">
              <a:lnSpc>
                <a:spcPts val="1400"/>
              </a:lnSpc>
              <a:spcBef>
                <a:spcPts val="6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Nemoto,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Aoki,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Huang,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Morris,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Nguyen,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Wong,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24(6):823–838,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35585" marR="149225" indent="-22352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Nemoto,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Operario,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Soma,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of Filipino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HIV.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Reports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117(Suppl 1):S30–S38,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3045" marR="194945" indent="-220979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Nguyen,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H.T.,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Kit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ner-Triolo,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Evans,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M.K.,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Zonderman,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A.B.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Factorial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invariance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CES-D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 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repre-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sentative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126:177–187,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5585" marR="435609" indent="-223520">
              <a:lnSpc>
                <a:spcPts val="1400"/>
              </a:lnSpc>
              <a:spcBef>
                <a:spcPts val="600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Niv,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E.C., 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Hser,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Y.I.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community-based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33(3):313–319,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6854" marR="141605" indent="-224790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Niven,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Client-centered, culture-friendly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care techniques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Strait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Region.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8(4):398–420,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5585" marR="198120" indent="-223520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Norris,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A.E.,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Bova,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C.A.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Psychometrics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probability 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adolescents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adults.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 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 Behavioral Sciences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18:29–38,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5585" marR="398780" indent="-223520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Norris,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Vines,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P.L.,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Hoeffel,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E.M.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Alaska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Population: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2010.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2010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Brief. 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 Bureau,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5585" marR="5080" indent="-223520">
              <a:lnSpc>
                <a:spcPct val="97100"/>
              </a:lnSpc>
              <a:spcBef>
                <a:spcPts val="570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Novy,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Stanley,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Averill,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Daza,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Psychometric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Spanish-language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measures of anxiety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symptoms.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Assessment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13:347–355,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3679" marR="188595" indent="-221615">
              <a:lnSpc>
                <a:spcPct val="971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Nyunt,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M.S.Z.,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Fones,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Niti,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Ng,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T.P.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Criterion-based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reliability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Geriatric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(GDS-15)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validation 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community-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Asian older adults.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Aging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13:376–382,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28690" cy="8576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3679" marR="135255" indent="-213995" algn="just">
              <a:lnSpc>
                <a:spcPct val="971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Obasi,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E.M.,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Leong,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F.T.L.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distr 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health-seeking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States: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preliminary investigation.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Counseling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56(2):227–238,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0665" marR="66675" indent="-221615">
              <a:lnSpc>
                <a:spcPct val="97100"/>
              </a:lnSpc>
              <a:spcBef>
                <a:spcPts val="61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O’Connell, J.M.,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Novins,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D.K., Beals, 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Spicer,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reservation-based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geographically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dispersed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Alcohol-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ism: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29(1):107–116,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0665" marR="304165" indent="-221615">
              <a:lnSpc>
                <a:spcPts val="1400"/>
              </a:lnSpc>
              <a:spcBef>
                <a:spcPts val="64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O’Dwyer,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Irish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Ethnocultural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199–215).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0665" marR="118745" indent="-221615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Oetting,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E.R.,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Beauvais,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Orthogonal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theory: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cultural identifica-  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adolescents.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25(5A-6A):655–685,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40665" marR="209550" indent="-221615">
              <a:lnSpc>
                <a:spcPct val="97200"/>
              </a:lnSpc>
              <a:spcBef>
                <a:spcPts val="56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 Studies.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2003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Health: Detailed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Tables.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Results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2003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Findings.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Services,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9395" marR="306705" indent="-219710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Treatment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Admissions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Asians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Is-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landers: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2002.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Dasis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June 10.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endParaRPr sz="1200">
              <a:latin typeface="Times New Roman"/>
              <a:cs typeface="Times New Roman"/>
            </a:endParaRPr>
          </a:p>
          <a:p>
            <a:pPr marL="243840" marR="167005" indent="-224790" algn="just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 Studies.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Admissions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Areas: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tember 30, 2005.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Administra-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0665" marR="5080" indent="-221615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Indians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0665" marR="130810" indent="-221615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Summary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Report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CARAVAN®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SAMHSA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Addictions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0665" marR="182245" indent="-221615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Promotion,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determinants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health.Healthy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2020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Disease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Promotion,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43204" marR="217170" indent="-223520">
              <a:lnSpc>
                <a:spcPct val="97100"/>
              </a:lnSpc>
              <a:spcBef>
                <a:spcPts val="61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Assuring Cultural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Care: Recommendations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Outcomes-Focused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Agenda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R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Office 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9395" marR="198755" indent="-219710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Care: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Blueprint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Advancing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Sustaining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CLAS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Policy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Practice.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Health, 201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3.</a:t>
            </a:r>
            <a:endParaRPr sz="1200">
              <a:latin typeface="Times New Roman"/>
              <a:cs typeface="Times New Roman"/>
            </a:endParaRPr>
          </a:p>
          <a:p>
            <a:pPr marL="250825" marR="292735" indent="-231140">
              <a:lnSpc>
                <a:spcPts val="1400"/>
              </a:lnSpc>
              <a:spcBef>
                <a:spcPts val="64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Cult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ural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Competency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?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 Health,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0665" marR="215900" indent="-221615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Ogunwole,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S.U.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We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People: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Indians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States.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 2000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Reports.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5574" y="435355"/>
            <a:ext cx="5976620" cy="85007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984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4315" marR="14604" indent="-219075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Oksanen, A.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Excessive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main-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stream rock autobiographies.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47(2):143–154,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6854" marR="199390" indent="-221615">
              <a:lnSpc>
                <a:spcPct val="97200"/>
              </a:lnSpc>
              <a:spcBef>
                <a:spcPts val="5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Oliveira,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Austin, A.A.,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Miyamoto,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R.E.S.,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Kaholokula,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J.K.,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Yano,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Lunasco,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Hawai’i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Hawaiians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Psychology: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37(2):174–182,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3679" marR="45720" indent="-217804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K.C.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Latinas.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Hays,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Iwamasa,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G.Y.,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Therapy: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Practice,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Supervision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73–96).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9395" marR="239395" indent="-223520">
              <a:lnSpc>
                <a:spcPct val="971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Organista,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K.C.,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Muñoz,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R.F.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Latinos.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Organista,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P.B.,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Chun,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Marin, G.,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Readings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353–366).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Routledge,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ts val="1420"/>
              </a:lnSpc>
              <a:spcBef>
                <a:spcPts val="56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P.B.,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Organista,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Kurasaki,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relationship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endParaRPr sz="1200">
              <a:latin typeface="Times New Roman"/>
              <a:cs typeface="Times New Roman"/>
            </a:endParaRPr>
          </a:p>
          <a:p>
            <a:pPr marL="236854" marR="5080">
              <a:lnSpc>
                <a:spcPct val="97100"/>
              </a:lnSpc>
              <a:spcBef>
                <a:spcPts val="2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health.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Chun,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Balls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-Organista,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P.,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Acculturation:  Advances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Theory,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Measurement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139–161).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4315" marR="272415" indent="-219075">
              <a:lnSpc>
                <a:spcPts val="1390"/>
              </a:lnSpc>
              <a:spcBef>
                <a:spcPts val="6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Ornelas,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Hong,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Misuse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47(12):1349–1358,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8760" marR="117475" indent="-222885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Otiniano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Verissimo,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A.D.,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C.L.,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Iguchi,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der discrimination,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Latina/os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nationwide.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i="1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20(1):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43–51,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2014.</a:t>
            </a:r>
            <a:endParaRPr sz="1200">
              <a:latin typeface="Times New Roman"/>
              <a:cs typeface="Times New Roman"/>
            </a:endParaRPr>
          </a:p>
          <a:p>
            <a:pPr marL="236854" marR="85725" indent="-22161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Otsubo,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Tanaka,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Koda,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Shinoda,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Sano,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Tanaka,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Aoyama,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Mimura,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Kamijima, K. Reliability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Japanese version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Mini-International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Neuro-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Neuroscience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5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9:517–526,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6854" marR="43180" indent="-224790">
              <a:lnSpc>
                <a:spcPct val="972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Pacek,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Malcolm,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R.J.,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S.S.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Race/ethnicity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between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mariju-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co-occurring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marijuana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sample.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Journal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Addictions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21(5):435–444,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6854" marR="209550" indent="-224790">
              <a:lnSpc>
                <a:spcPts val="1390"/>
              </a:lnSpc>
              <a:spcBef>
                <a:spcPts val="6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Pack-Brown,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S.P.,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C.B.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Ethics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Context: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Aspects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Series.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Thousand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 CA: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2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Padilla,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A.M.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role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awareness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loyalty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acculturation.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Padilla,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A.M.,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endParaRPr sz="1200">
              <a:latin typeface="Times New Roman"/>
              <a:cs typeface="Times New Roman"/>
            </a:endParaRPr>
          </a:p>
          <a:p>
            <a:pPr marL="236854">
              <a:lnSpc>
                <a:spcPts val="1420"/>
              </a:lnSpc>
            </a:pP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Acculturation: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Theory,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Models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Some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Findings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47–84).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Boulder,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Westview,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1980.</a:t>
            </a:r>
            <a:endParaRPr sz="1200">
              <a:latin typeface="Times New Roman"/>
              <a:cs typeface="Times New Roman"/>
            </a:endParaRPr>
          </a:p>
          <a:p>
            <a:pPr marL="234315" marR="65405" indent="-222250">
              <a:lnSpc>
                <a:spcPct val="97300"/>
              </a:lnSpc>
              <a:spcBef>
                <a:spcPts val="59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Padilla,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A.M.,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Salgado 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Snyder,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V.N.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Hispanics: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evaluator  needs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know.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Orlandi,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Weston,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Epstein,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L.G.,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Evaluators: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Practitioners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117–146).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OSAP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Publi-  cation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(ADM)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92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-1884.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Prevention,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1992.</a:t>
            </a:r>
            <a:endParaRPr sz="1200">
              <a:latin typeface="Times New Roman"/>
              <a:cs typeface="Times New Roman"/>
            </a:endParaRPr>
          </a:p>
          <a:p>
            <a:pPr marL="229870" marR="304800" indent="-217804" algn="just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H.R.,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Jena,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Yadav,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Validation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(AUDIT)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outreach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center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samples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India.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65:794–800,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86145" cy="86271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8760" marR="141605" indent="-222250">
              <a:lnSpc>
                <a:spcPts val="14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Paniagua,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F.A.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Treating Culturally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Diverse Clients: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Practical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Guid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2nd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 CA: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 Publications,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3204" marR="210820" indent="-227329">
              <a:lnSpc>
                <a:spcPts val="1400"/>
              </a:lnSpc>
              <a:spcBef>
                <a:spcPts val="595"/>
              </a:spcBef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Park,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Chesla,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C.A.,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Rehm,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R.S.,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Chun,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K.M.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Working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culture: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appropriate  mental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Americans.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Advanced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Nursing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67(11):2373–2382,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3204" marR="5080" indent="-227329">
              <a:lnSpc>
                <a:spcPct val="97100"/>
              </a:lnSpc>
              <a:spcBef>
                <a:spcPts val="57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Passel,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Unauthorized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Migrants: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Numbers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Characteristics.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Background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Briefing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Prepared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Task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Force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Americ’as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Future.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Center,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760" marR="366395" indent="-222250">
              <a:lnSpc>
                <a:spcPts val="1390"/>
              </a:lnSpc>
              <a:spcBef>
                <a:spcPts val="65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Passel,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Cohn,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Projections: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2005–2050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search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7650" marR="73660" indent="-231775">
              <a:lnSpc>
                <a:spcPts val="1400"/>
              </a:lnSpc>
              <a:spcBef>
                <a:spcPts val="61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Passel,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Cohn,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Portrait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Unauthorized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Immigrants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States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3204" marR="45085" indent="-227329">
              <a:lnSpc>
                <a:spcPts val="1400"/>
              </a:lnSpc>
              <a:spcBef>
                <a:spcPts val="59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Pawson,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Kelly,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B.C.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Consumption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subcultural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disparate  marijuana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hip-hop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scenes.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Deviant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35(5):347–363,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2014.</a:t>
            </a:r>
            <a:endParaRPr sz="1200">
              <a:latin typeface="Times New Roman"/>
              <a:cs typeface="Times New Roman"/>
            </a:endParaRPr>
          </a:p>
          <a:p>
            <a:pPr marL="241300" marR="327660" indent="-224790" algn="just">
              <a:lnSpc>
                <a:spcPct val="97100"/>
              </a:lnSpc>
              <a:spcBef>
                <a:spcPts val="57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Exchange.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Matters: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Peace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Corps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Cross-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Workbook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Peace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Corps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Exchange,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16510" marR="60325" algn="just">
              <a:lnSpc>
                <a:spcPct val="138300"/>
              </a:lnSpc>
              <a:spcBef>
                <a:spcPts val="1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Pearson,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Bourgois,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P.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Hope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dope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fiend.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Anthropology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10(4):587–593,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1995.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Pena,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Bland,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I.J.,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Shervington,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Rice,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J.C.,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Foulks,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E.F.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its as-</a:t>
            </a:r>
            <a:endParaRPr sz="1200">
              <a:latin typeface="Times New Roman"/>
              <a:cs typeface="Times New Roman"/>
            </a:endParaRPr>
          </a:p>
          <a:p>
            <a:pPr marL="229870" marR="71120" indent="8255" algn="just">
              <a:lnSpc>
                <a:spcPts val="1400"/>
              </a:lnSpc>
              <a:spcBef>
                <a:spcPts val="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dependence.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Ameri-  can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26:97–112,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1300" marR="69850" indent="-224790">
              <a:lnSpc>
                <a:spcPts val="1400"/>
              </a:lnSpc>
              <a:spcBef>
                <a:spcPts val="59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Awakening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Awakening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Project: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Discovering 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Pathways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Sobriety.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Final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Fairbanks,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AK: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Fairbanks,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0665" marR="55880" indent="-224790">
              <a:lnSpc>
                <a:spcPts val="1390"/>
              </a:lnSpc>
              <a:spcBef>
                <a:spcPts val="62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Perez,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Luquis,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R.R.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Promotion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,.1st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Francisco: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Jossey-Bass,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0665" marR="77470" indent="-224790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Pernell-Arnold,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Finley,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Sands,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R.G.,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Bourjolly,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Stanhope,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V.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Training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transformative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Journal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Rehabilitation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15(4):334–356,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0665" marR="157480" indent="-224790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Perron,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B.E.,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Mowbray,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O.P.,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Glass,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Delva,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Vaughn,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M.G.,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Howard,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M.O.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Blacks, Hispanics,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Abuse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Treatment,Prevention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Policy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4:3,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3204" marR="298450" indent="-227329">
              <a:lnSpc>
                <a:spcPts val="1400"/>
              </a:lnSpc>
              <a:spcBef>
                <a:spcPts val="64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Peters,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Sawyer,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Guzman,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Supporting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bilingual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13(1):15–31,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2014.</a:t>
            </a:r>
            <a:endParaRPr sz="1200">
              <a:latin typeface="Times New Roman"/>
              <a:cs typeface="Times New Roman"/>
            </a:endParaRPr>
          </a:p>
          <a:p>
            <a:pPr marL="240665" marR="187325" indent="-224790">
              <a:lnSpc>
                <a:spcPts val="1400"/>
              </a:lnSpc>
              <a:spcBef>
                <a:spcPts val="59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Petry,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N.M.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non-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Caucasian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cocaine-abusing  outpatients.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69(1):43–49,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0665" marR="62230" indent="-224790">
              <a:lnSpc>
                <a:spcPts val="1390"/>
              </a:lnSpc>
              <a:spcBef>
                <a:spcPts val="615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Petry,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N.M.,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Alessi,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S.M.,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Hanson,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T.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Contingency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management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improves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abstinence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quality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life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cocaine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abusers.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Consulting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Psycholog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7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y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5(2):307–315,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0665" marR="65405" indent="-224790">
              <a:lnSpc>
                <a:spcPct val="97100"/>
              </a:lnSpc>
              <a:spcBef>
                <a:spcPts val="57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Petry,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Alessi,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Marx,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Austin, 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Tardif,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Vouchers versus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prizes: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Contin-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gency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abusers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Consult-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73(6):1005–1014,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3986" y="435355"/>
            <a:ext cx="6042025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9398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6220" marR="130810" indent="-222250">
              <a:lnSpc>
                <a:spcPct val="971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Petry,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N.M.,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Tedford,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Austin, M., Nich,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Carroll,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K.M.,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Rounsaville,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forcement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treating cocaine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whom?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99(3):349–360,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2570" marR="238125" indent="-229235">
              <a:lnSpc>
                <a:spcPts val="1400"/>
              </a:lnSpc>
              <a:spcBef>
                <a:spcPts val="64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Life.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Landscape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Affiliation: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Dynamic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8760" marR="85725" indent="-224790">
              <a:lnSpc>
                <a:spcPts val="1400"/>
              </a:lnSpc>
              <a:spcBef>
                <a:spcPts val="59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Interdiction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Incarceration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Top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Remedies: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74%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Say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War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Lost.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935" marR="257810" indent="-227965">
              <a:lnSpc>
                <a:spcPts val="1390"/>
              </a:lnSpc>
              <a:spcBef>
                <a:spcPts val="62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Pierce,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T.G.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junkie: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Ethnographic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34(14):2095–2114,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38760" marR="180340" indent="-224790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Pieterse,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A.L.,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Todd,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N.R.,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Neville,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Carter,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R.T. Perceived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meta-analytic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Psychology,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59,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1–9,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8760" marR="116839" indent="-224790">
              <a:lnSpc>
                <a:spcPts val="1400"/>
              </a:lnSpc>
              <a:spcBef>
                <a:spcPts val="64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Polednak,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A.P.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Temporal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Black-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mortality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selected  alcohol-related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chronic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diseases.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7(2):154–164,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8760" marR="183515" indent="-224790">
              <a:lnSpc>
                <a:spcPct val="97300"/>
              </a:lnSpc>
              <a:spcBef>
                <a:spcPts val="5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Ponterotto,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Fuertes,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J.N., 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Chen,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E.C.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Brown,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S.D.,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Lent,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Counseling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639–669).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York: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Portes,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Fernandez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-Kelly,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P.,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Haller,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Segmented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assimilation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ground: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second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generation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adulthood.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 Studies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28(6):1000–1040,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760" marR="254635" indent="-224790">
              <a:lnSpc>
                <a:spcPts val="1390"/>
              </a:lnSpc>
              <a:spcBef>
                <a:spcPts val="6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Portes,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Rumbaut,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R.G.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Introduction: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second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generation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grants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longitudinal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28(6):983–999,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3204" marR="119380" indent="-229870">
              <a:lnSpc>
                <a:spcPct val="97100"/>
              </a:lnSpc>
              <a:spcBef>
                <a:spcPts val="57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Posner,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S.F.,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Stewart,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A.L.,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Martin,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Perez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-Stable,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variability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Epidemiological Studies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Scale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(CES-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urban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6:137–144,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8760" marR="252095" indent="-224790" algn="just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Pouget,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E.R.,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Friedman,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S.R.,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Cleland,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C.M.,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Tempalski,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Cooper,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H.L.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Estimates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US metro-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politan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89(3):527–564,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4950" marR="5080" indent="-221615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Prochaska,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J.O.,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DiClemente,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C.C.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Transtheoretical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Approach: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Crossing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Traditional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Bound-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aries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Homewood,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IL: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Jones-Irwin,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1984.</a:t>
            </a:r>
            <a:endParaRPr sz="1200">
              <a:latin typeface="Times New Roman"/>
              <a:cs typeface="Times New Roman"/>
            </a:endParaRPr>
          </a:p>
          <a:p>
            <a:pPr marL="241935" marR="157480" indent="-227965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Prochaska,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J.O.,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DiClemente,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C.C.,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Norcross,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J.C.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search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Applica-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Psychologist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47(9):1102–1114,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1992.</a:t>
            </a:r>
            <a:endParaRPr sz="1200">
              <a:latin typeface="Times New Roman"/>
              <a:cs typeface="Times New Roman"/>
            </a:endParaRPr>
          </a:p>
          <a:p>
            <a:pPr marL="231140" marR="159385" indent="-213995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Quintana,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M.I.,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Andreoli,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S.B.,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Jorge,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M.R.,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Gastal,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F.L.,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Miranda,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C.T.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reliability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Brazilian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composite international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(CIDI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2.1).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Brazilian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Biological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37(11):1739–1745,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8760" marR="236220" indent="-221615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Quintero,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G.A.,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Lilliott,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Willging,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“cul-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ture”: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Implications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Qualitative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17(9):1256–1267,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6854" marR="170180" indent="-224790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Radloff,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CES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self-report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general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popu-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lation.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Measurement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1:385–401,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59170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1300" marR="232410" indent="-226695" algn="just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Ramirez, M.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Psychotherapy: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Individual 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Differences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.2nd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Boston: Allyn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Bacon,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14604" algn="just">
              <a:lnSpc>
                <a:spcPts val="1420"/>
              </a:lnSpc>
              <a:spcBef>
                <a:spcPts val="5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Ramirez,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la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Cruz,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G.P.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States: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March</a:t>
            </a:r>
            <a:r>
              <a:rPr sz="1200" i="1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2002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7015" algn="just">
              <a:lnSpc>
                <a:spcPts val="142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 Reports.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173990" indent="-226695" algn="just">
              <a:lnSpc>
                <a:spcPct val="971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Ramos-Sanchez,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undocumented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atinos: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invisible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existence.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Diversity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Mind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Action,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Vol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1: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Multiple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Faces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i="1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105-115).  Santa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Barbara,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Praeger/ABC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-CLIO,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8760" marR="441959" indent="-224154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Rastogi,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Wadhwa,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among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U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nited States: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etiology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Misuse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41(9):1239–1249,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352425" indent="-226695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Reardon,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S.F.,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Buka, S.L.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onset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persistence of 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pendence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Whites,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Reports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117(Suppl 1):S51–  S59,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8920" marR="5080" indent="-234315">
              <a:lnSpc>
                <a:spcPts val="1390"/>
              </a:lnSpc>
              <a:spcBef>
                <a:spcPts val="6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Reback,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Construction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Gay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Drug: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Methamphetamine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Gay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Bisexual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Males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Los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Angeles.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Angeles: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City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Angeles,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AIDS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Coordinator,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8760" marR="108585" indent="-224154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Reback, C.J.,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Shoptaw,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evidence-based,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gay-specific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cognitive behav-  ioral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-abusing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bisexual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men.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haviors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39(8):1286–1291,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1300" marR="216535" indent="-226695">
              <a:lnSpc>
                <a:spcPts val="1400"/>
              </a:lnSpc>
              <a:spcBef>
                <a:spcPts val="64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Reeves,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Bennett,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Islander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States: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March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2002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Reports.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7015" marR="74930" indent="-233045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Reid,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D.J.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Christian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Krestan,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Bridges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Addiction,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145–172).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9395" marR="308610" indent="-224790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Reinert,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D.F.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Allen,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J.P.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test: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update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research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findings.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Experimental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31:185–199,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7650" marR="173355" indent="-233679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Reuland,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Cherrington,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Watkins,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G.S.,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Bradford,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Blanco,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R.A.,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Gaynes,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B.N.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Diagnostic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accuracy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Spanish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depression-screening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Annals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7:455–462,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5585" marR="280670" indent="-221615">
              <a:lnSpc>
                <a:spcPts val="1390"/>
              </a:lnSpc>
              <a:spcBef>
                <a:spcPts val="6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Reyna,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Cadena,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C.H.G.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Masculinity,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machismo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relation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variables.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Columbus,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A.M.,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Advances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Research,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Vol.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123–145).</a:t>
            </a:r>
            <a:endParaRPr sz="1200">
              <a:latin typeface="Times New Roman"/>
              <a:cs typeface="Times New Roman"/>
            </a:endParaRPr>
          </a:p>
          <a:p>
            <a:pPr marL="250825">
              <a:lnSpc>
                <a:spcPts val="137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Hauppauge,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NY: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Nova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 Publishers,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1300" marR="187960" indent="-226695">
              <a:lnSpc>
                <a:spcPts val="1390"/>
              </a:lnSpc>
              <a:spcBef>
                <a:spcPts val="6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Reynolds,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Generation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Ecstasy: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Into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Techno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Rave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Routledge,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1300" marR="185420" indent="-226695">
              <a:lnSpc>
                <a:spcPct val="97100"/>
              </a:lnSpc>
              <a:spcBef>
                <a:spcPts val="57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Reynoso-Vallejo,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Chassler,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Witas,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Lundgren,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entry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national/geographical backgrounds.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Planning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31(1):92–101,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281940" indent="-226695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Rezentes,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W.C. Na Mea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scale.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Reports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73:383–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1993.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3986" y="435355"/>
            <a:ext cx="5955030" cy="8298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698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6220" marR="5080" indent="-224154">
              <a:lnSpc>
                <a:spcPct val="971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Rich,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Grey,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Pathways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recurrent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Traumatic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“code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street”.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95(5):816–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824,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2570" marR="230504" indent="-230504">
              <a:lnSpc>
                <a:spcPts val="1400"/>
              </a:lnSpc>
              <a:spcBef>
                <a:spcPts val="6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Richardson,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B.A.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African-Americans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Treatment: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Dealing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Differences.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City,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Hazelden,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Riehman,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K.S.,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Wechsberg,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W.M.,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Zule,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Lam,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W.K.,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Levine,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241935">
              <a:lnSpc>
                <a:spcPts val="1405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Misuse</a:t>
            </a:r>
            <a:endParaRPr sz="1200">
              <a:latin typeface="Times New Roman"/>
              <a:cs typeface="Times New Roman"/>
            </a:endParaRPr>
          </a:p>
          <a:p>
            <a:pPr marL="238760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43(1):85–104,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8760" marR="132080" indent="-226695">
              <a:lnSpc>
                <a:spcPts val="14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Curriculum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Care: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Ste-pby-Step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Training.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Oxford: Radcliffe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Publishing,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6220" marR="93345" indent="-224154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Ritsher,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J.B.,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Moos,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R.H.,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Finney,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J.W.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Relationship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orientation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patients.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53(5):595–601,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6220" marR="166370" indent="-224154">
              <a:lnSpc>
                <a:spcPts val="14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Roberts,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R.E.,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Rhoades,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H.M.,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Vernon,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S.W.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CES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-D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screen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depres-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anxiety: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31:69–83,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38760" marR="71120" indent="-226695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Robin,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Saremi,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Albaugh,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Hanson,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R.L.,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Gold</a:t>
            </a:r>
            <a:r>
              <a:rPr sz="1200" spc="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Validity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tribal populations.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39:601–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6220" marR="140335" indent="-224154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Rodriguez-Andrew,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examples of 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Quarterly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16(1-2):55–70,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6220" marR="127000" indent="-224154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Rogers,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A.T.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care-seeking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of older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USA-dwelling Mexi-  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Mexican-Americans.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15(6):581–599,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3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Room,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238760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8(2):227–239,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6220" marR="370840" indent="-224154">
              <a:lnSpc>
                <a:spcPts val="1400"/>
              </a:lnSpc>
              <a:spcBef>
                <a:spcPts val="63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Room,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account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societal influences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diagnoses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criteria.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101(Suppl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1):31–39,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8760" marR="114935" indent="-226695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Room, R., Graham,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Rehm,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Jernigan,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Monteiro, 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Drinking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burden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global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Policy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options.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9(4):165–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8760" marR="32384" indent="-226695" algn="just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Janca,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Bennett,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Schmidt,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Sartorius, N.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applica-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bility 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meth-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ods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selected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91(2):199–220,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3679" marR="57785" indent="-221615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Rehm,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Trotter, R.T.,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Paglia,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Ustun,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T.B.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stigma,  valuation,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societal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towards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disability.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Ustun,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Chatterji,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Bicken-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bach,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Trotter,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R.T.,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II,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Room,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Rehm,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Saxena,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Disability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Uni-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versalism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247–291). Seattle,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WA: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behalf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Hogrefe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Publishers,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8760" marR="128905" indent="-226695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Rose,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P.R.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Competency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Sudbury,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MA: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Jones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Bartlett,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3100" y="435355"/>
            <a:ext cx="6167120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469900" marR="106045" indent="-226695">
              <a:lnSpc>
                <a:spcPts val="14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Rosenbaum,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Shin,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Migrant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Seasonal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Farmworkers: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Insurance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Coverage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Kaiser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Commission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Uninsured,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466090" marR="49530" indent="-222885">
              <a:lnSpc>
                <a:spcPct val="97200"/>
              </a:lnSpc>
              <a:spcBef>
                <a:spcPts val="5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Rosenbaum,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Teitelbaum,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Medicaid Managed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Purchasing:  General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Addictio-nRelated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Illnesses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#4.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467359" marR="20320" indent="-224154">
              <a:lnSpc>
                <a:spcPts val="1400"/>
              </a:lnSpc>
              <a:spcBef>
                <a:spcPts val="64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Ross-Durow,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P.L.,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Boyd,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C.J.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depression,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eating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smoke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cocaine.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18(1):79–81,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466725" marR="112395" indent="-223520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Rossi,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Alberio,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Porta,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Sandri,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Tansella,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Amaddeo,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F.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reliability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Mini-International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Neuropsychiatric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Interview–Italian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pharmacology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24:561–563,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469900" marR="29845" indent="-226695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Roysircar,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competencies. In: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Counseling: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Approaches to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Diversity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3.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369–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387).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Alexandria,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VA: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469900" marR="40640" indent="-226695">
              <a:lnSpc>
                <a:spcPct val="97200"/>
              </a:lnSpc>
              <a:spcBef>
                <a:spcPts val="5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Ruan,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Goldstein, R.B.,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Chou,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S.P.,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Smith,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Saha,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T.D.,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Pickering,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R.P.,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Dawson, D.A.,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Huang,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Stinson,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Grant,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B.F.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disabilities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schedule-IV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(AUDADIS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-IV):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new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modules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Dependence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92:27–36,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3204">
              <a:lnSpc>
                <a:spcPct val="100000"/>
              </a:lnSpc>
              <a:spcBef>
                <a:spcPts val="56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Ruiz,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48(4):539–540,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467995" marR="39370" indent="-224790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Rumpf,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H.J.,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Bischof,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Hapke,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U., Meyer,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U.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partnership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remitting with and without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8(3):122–127,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3204">
              <a:lnSpc>
                <a:spcPts val="1415"/>
              </a:lnSpc>
              <a:spcBef>
                <a:spcPts val="56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Russell,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Report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Competency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Professionals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Connecticut.</a:t>
            </a:r>
            <a:endParaRPr sz="1200">
              <a:latin typeface="Times New Roman"/>
              <a:cs typeface="Times New Roman"/>
            </a:endParaRPr>
          </a:p>
          <a:p>
            <a:pPr marL="479425">
              <a:lnSpc>
                <a:spcPts val="1415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Hartford,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CT: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Connecticut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Health Partnership,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472440" marR="280670" indent="-229235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Russell,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L.M.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Reducing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Expectancy: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Matter?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Medicine,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469900" marR="248285" indent="-226695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Russell,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during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pregnancy: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T-ACE,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TWEAK,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others.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18:55–61,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469900" marR="20955" indent="-226695" algn="just">
              <a:lnSpc>
                <a:spcPct val="97100"/>
              </a:lnSpc>
              <a:spcBef>
                <a:spcPts val="57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Ryder,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Alden,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Paulhus,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unidimensional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bidimensional?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head-to-head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comparison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prediction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personality,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self-identity,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adjustment.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Jour-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Personality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79:49–65,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464184" marR="11430" indent="-223520">
              <a:lnSpc>
                <a:spcPct val="972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Sabin,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Benally,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Bennett,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Jones,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Walking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Beauty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Road: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Holistic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Treatment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Adolescents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Families: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gram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Description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Manual.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477520" marR="37465" indent="-236854">
              <a:lnSpc>
                <a:spcPts val="1400"/>
              </a:lnSpc>
              <a:spcBef>
                <a:spcPts val="6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Sabogal,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Otero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-Sabogal,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B.V.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familism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acculturation: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doesn’t?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Sciences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9:397–412,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1987.</a:t>
            </a:r>
            <a:endParaRPr sz="1200">
              <a:latin typeface="Times New Roman"/>
              <a:cs typeface="Times New Roman"/>
            </a:endParaRPr>
          </a:p>
          <a:p>
            <a:pPr marL="461645" marR="5080" indent="-220979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Saitz,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Lepore,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M.F.,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Sullivan, L.M.,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Amaro,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Samet, J.H.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depend-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States: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Validation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CAGE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(4M)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Archives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Internal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159:718–724,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9197" y="5638291"/>
            <a:ext cx="28448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  to gain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further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spe-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386" y="6336283"/>
            <a:ext cx="2892425" cy="265938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273050" indent="6350">
              <a:lnSpc>
                <a:spcPts val="1660"/>
              </a:lnSpc>
              <a:spcBef>
                <a:spcPts val="175"/>
              </a:spcBef>
            </a:pP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Dimension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2: Core Elements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endParaRPr sz="1400">
              <a:latin typeface="Arial"/>
              <a:cs typeface="Arial"/>
            </a:endParaRPr>
          </a:p>
          <a:p>
            <a:pPr marL="13335" marR="64135" indent="8890">
              <a:lnSpc>
                <a:spcPct val="100000"/>
              </a:lnSpc>
              <a:spcBef>
                <a:spcPts val="6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dimension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 devel-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opment.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become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biases,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gaining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serve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obtaining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help-seeking,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dimension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5638291"/>
            <a:ext cx="2902585" cy="2402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appro-  priate treatment interventions.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capture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ingredients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dimension.  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indepth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look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counselor’s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considerations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</a:t>
            </a:r>
            <a:endParaRPr sz="1200">
              <a:latin typeface="Times New Roman"/>
              <a:cs typeface="Times New Roman"/>
            </a:endParaRPr>
          </a:p>
          <a:p>
            <a:pPr marL="15240" marR="3473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79582" y="8165083"/>
            <a:ext cx="2846070" cy="83058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224790" indent="11430">
              <a:lnSpc>
                <a:spcPts val="1660"/>
              </a:lnSpc>
              <a:spcBef>
                <a:spcPts val="17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Dimension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3: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Foci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Culturally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Responsive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Services</a:t>
            </a:r>
            <a:endParaRPr sz="1400">
              <a:latin typeface="Arial"/>
              <a:cs typeface="Arial"/>
            </a:endParaRPr>
          </a:p>
          <a:p>
            <a:pPr marL="17780" marR="5080" indent="8890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dimension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targets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services: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5858" y="824232"/>
            <a:ext cx="5956300" cy="4751070"/>
            <a:chOff x="895858" y="824232"/>
            <a:chExt cx="5956300" cy="4751070"/>
          </a:xfrm>
        </p:grpSpPr>
        <p:sp>
          <p:nvSpPr>
            <p:cNvPr id="7" name="object 7"/>
            <p:cNvSpPr/>
            <p:nvPr/>
          </p:nvSpPr>
          <p:spPr>
            <a:xfrm>
              <a:off x="902208" y="830581"/>
              <a:ext cx="5943600" cy="4738370"/>
            </a:xfrm>
            <a:custGeom>
              <a:avLst/>
              <a:gdLst/>
              <a:ahLst/>
              <a:cxnLst/>
              <a:rect l="l" t="t" r="r" b="b"/>
              <a:pathLst>
                <a:path w="5943600" h="4738370">
                  <a:moveTo>
                    <a:pt x="5812828" y="0"/>
                  </a:moveTo>
                  <a:lnTo>
                    <a:pt x="130771" y="0"/>
                  </a:lnTo>
                  <a:lnTo>
                    <a:pt x="79868" y="10276"/>
                  </a:lnTo>
                  <a:lnTo>
                    <a:pt x="38301" y="38301"/>
                  </a:lnTo>
                  <a:lnTo>
                    <a:pt x="10276" y="79868"/>
                  </a:lnTo>
                  <a:lnTo>
                    <a:pt x="0" y="130771"/>
                  </a:lnTo>
                  <a:lnTo>
                    <a:pt x="0" y="4607344"/>
                  </a:lnTo>
                  <a:lnTo>
                    <a:pt x="10276" y="4658247"/>
                  </a:lnTo>
                  <a:lnTo>
                    <a:pt x="38301" y="4699814"/>
                  </a:lnTo>
                  <a:lnTo>
                    <a:pt x="79868" y="4727839"/>
                  </a:lnTo>
                  <a:lnTo>
                    <a:pt x="130771" y="4738116"/>
                  </a:lnTo>
                  <a:lnTo>
                    <a:pt x="5812828" y="4738116"/>
                  </a:lnTo>
                  <a:lnTo>
                    <a:pt x="5863731" y="4727839"/>
                  </a:lnTo>
                  <a:lnTo>
                    <a:pt x="5905298" y="4699814"/>
                  </a:lnTo>
                  <a:lnTo>
                    <a:pt x="5933323" y="4658247"/>
                  </a:lnTo>
                  <a:lnTo>
                    <a:pt x="5943600" y="4607344"/>
                  </a:lnTo>
                  <a:lnTo>
                    <a:pt x="5943600" y="130771"/>
                  </a:lnTo>
                  <a:lnTo>
                    <a:pt x="5933323" y="79868"/>
                  </a:lnTo>
                  <a:lnTo>
                    <a:pt x="5905298" y="38301"/>
                  </a:lnTo>
                  <a:lnTo>
                    <a:pt x="5863731" y="10276"/>
                  </a:lnTo>
                  <a:lnTo>
                    <a:pt x="581282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2208" y="830582"/>
              <a:ext cx="5943600" cy="4738370"/>
            </a:xfrm>
            <a:custGeom>
              <a:avLst/>
              <a:gdLst/>
              <a:ahLst/>
              <a:cxnLst/>
              <a:rect l="l" t="t" r="r" b="b"/>
              <a:pathLst>
                <a:path w="5943600" h="4738370">
                  <a:moveTo>
                    <a:pt x="0" y="130771"/>
                  </a:moveTo>
                  <a:lnTo>
                    <a:pt x="10276" y="79868"/>
                  </a:lnTo>
                  <a:lnTo>
                    <a:pt x="38301" y="38301"/>
                  </a:lnTo>
                  <a:lnTo>
                    <a:pt x="79868" y="10276"/>
                  </a:lnTo>
                  <a:lnTo>
                    <a:pt x="130771" y="0"/>
                  </a:lnTo>
                  <a:lnTo>
                    <a:pt x="5812828" y="0"/>
                  </a:lnTo>
                  <a:lnTo>
                    <a:pt x="5863731" y="10276"/>
                  </a:lnTo>
                  <a:lnTo>
                    <a:pt x="5905298" y="38301"/>
                  </a:lnTo>
                  <a:lnTo>
                    <a:pt x="5933323" y="79868"/>
                  </a:lnTo>
                  <a:lnTo>
                    <a:pt x="5943600" y="130771"/>
                  </a:lnTo>
                  <a:lnTo>
                    <a:pt x="5943600" y="4607344"/>
                  </a:lnTo>
                  <a:lnTo>
                    <a:pt x="5933323" y="4658247"/>
                  </a:lnTo>
                  <a:lnTo>
                    <a:pt x="5905298" y="4699814"/>
                  </a:lnTo>
                  <a:lnTo>
                    <a:pt x="5863731" y="4727839"/>
                  </a:lnTo>
                  <a:lnTo>
                    <a:pt x="5812828" y="4738116"/>
                  </a:lnTo>
                  <a:lnTo>
                    <a:pt x="130771" y="4738116"/>
                  </a:lnTo>
                  <a:lnTo>
                    <a:pt x="79868" y="4727839"/>
                  </a:lnTo>
                  <a:lnTo>
                    <a:pt x="38301" y="4699814"/>
                  </a:lnTo>
                  <a:lnTo>
                    <a:pt x="10276" y="4658247"/>
                  </a:lnTo>
                  <a:lnTo>
                    <a:pt x="0" y="4607344"/>
                  </a:lnTo>
                  <a:lnTo>
                    <a:pt x="0" y="130771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01700" y="435355"/>
            <a:ext cx="5376545" cy="6553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Arial"/>
              <a:cs typeface="Arial"/>
            </a:endParaRPr>
          </a:p>
          <a:p>
            <a:pPr marL="85725">
              <a:lnSpc>
                <a:spcPct val="100000"/>
              </a:lnSpc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1-1: Multidimensional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Model for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Developing</a:t>
            </a:r>
            <a:r>
              <a:rPr sz="1200" b="1" spc="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213103" y="1162811"/>
            <a:ext cx="5358765" cy="4307205"/>
            <a:chOff x="1213103" y="1162811"/>
            <a:chExt cx="5358765" cy="4307205"/>
          </a:xfrm>
        </p:grpSpPr>
        <p:sp>
          <p:nvSpPr>
            <p:cNvPr id="11" name="object 11"/>
            <p:cNvSpPr/>
            <p:nvPr/>
          </p:nvSpPr>
          <p:spPr>
            <a:xfrm>
              <a:off x="1222247" y="1171955"/>
              <a:ext cx="5340096" cy="4289577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217675" y="1167383"/>
              <a:ext cx="5349240" cy="4297680"/>
            </a:xfrm>
            <a:custGeom>
              <a:avLst/>
              <a:gdLst/>
              <a:ahLst/>
              <a:cxnLst/>
              <a:rect l="l" t="t" r="r" b="b"/>
              <a:pathLst>
                <a:path w="5349240" h="4297680">
                  <a:moveTo>
                    <a:pt x="0" y="0"/>
                  </a:moveTo>
                  <a:lnTo>
                    <a:pt x="5349239" y="0"/>
                  </a:lnTo>
                  <a:lnTo>
                    <a:pt x="5349239" y="4297680"/>
                  </a:lnTo>
                  <a:lnTo>
                    <a:pt x="0" y="4297680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673100" y="9430004"/>
            <a:ext cx="958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196330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46379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7650" marR="476250" indent="-235585">
              <a:lnSpc>
                <a:spcPts val="1400"/>
              </a:lnSpc>
              <a:spcBef>
                <a:spcPts val="5"/>
              </a:spcBef>
              <a:tabLst>
                <a:tab pos="567690" algn="l"/>
              </a:tabLst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Saldana,̃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Competency: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Practical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Menat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Providers.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Austin,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TX: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Hogg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255270" indent="-22860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Salgado 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Snyder,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V.N.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acculturative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symptomatol-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ogy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married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women.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11(4):475–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488,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1987.</a:t>
            </a:r>
            <a:endParaRPr sz="1200">
              <a:latin typeface="Times New Roman"/>
              <a:cs typeface="Times New Roman"/>
            </a:endParaRPr>
          </a:p>
          <a:p>
            <a:pPr marL="241300" marR="147320" indent="-228600">
              <a:lnSpc>
                <a:spcPct val="97200"/>
              </a:lnSpc>
              <a:spcBef>
                <a:spcPts val="5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Sanchez,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Ybarra,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Martinez, O.N.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Care: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Eliminating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Centered Integrated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Approach.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Hogg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Foundation for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3679" marR="316230" indent="-221615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Sandberg,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Cannabis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stable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changing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world.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Criminology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Criminal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Justice: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International</a:t>
            </a:r>
            <a:r>
              <a:rPr sz="1200" i="1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13(1):63–79,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39395" marR="407670" indent="-227329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Sanders, 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communities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prob-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lems: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opportunity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Quarterly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20(3-4):167–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1300" marR="349885" indent="-228600" algn="just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Sandhu,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Malik,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368–392).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361315" indent="-228600" algn="just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Sandi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Esquivel,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Avila,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C.K.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Severity Index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(adapted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Costa Rican 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Bulletin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24:70–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48920" marR="222885" indent="-236854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Sandoval,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M.C.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Santeria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overview.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Science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Medicine: Medical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Anthropology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13B(2):137–151,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1979.</a:t>
            </a:r>
            <a:endParaRPr sz="1200">
              <a:latin typeface="Times New Roman"/>
              <a:cs typeface="Times New Roman"/>
            </a:endParaRPr>
          </a:p>
          <a:p>
            <a:pPr marL="238760" marR="208915" indent="-226695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Santisteban,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Coatsworth,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J.D.,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Perez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-Vidal,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Kurtines,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Schwartz,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S.J.,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LaPerriere,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Szapocznik,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Efficacy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modifying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adoles-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Family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17(1):121–133,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327025" indent="-228600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Santisteban,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Coatsworth,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J.D.,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Perez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-Vidal,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Mitrani,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Jean-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Gilles,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Szapocz-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nik,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structural/strategic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high-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youth.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Psychoogl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25(5):453–471,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3679" marR="370840" indent="-221615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Satre,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D.D.,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Campbell, C.I., Gordon,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Weisner,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integrated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plan.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40(1):57–76,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2570" marR="372745" indent="-230504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Saunders,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J.B.,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Aasland,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O.G.,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Babor,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T.F.,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Fuente,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(AUDIT):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collaborative project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persons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harmful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consumption–II.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88:791–804,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1993.</a:t>
            </a:r>
            <a:endParaRPr sz="1200">
              <a:latin typeface="Times New Roman"/>
              <a:cs typeface="Times New Roman"/>
            </a:endParaRPr>
          </a:p>
          <a:p>
            <a:pPr marL="241300" marR="613410" indent="-228600">
              <a:lnSpc>
                <a:spcPts val="1390"/>
              </a:lnSpc>
              <a:spcBef>
                <a:spcPts val="6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Sayegh,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Lasry,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Immigrants’adaptation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in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Canada: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Assimilation,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orthogonal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Canadian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34(1):98–109,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1993.</a:t>
            </a:r>
            <a:endParaRPr sz="1200">
              <a:latin typeface="Times New Roman"/>
              <a:cs typeface="Times New Roman"/>
            </a:endParaRPr>
          </a:p>
          <a:p>
            <a:pPr marL="236220" marR="407034" indent="-224154">
              <a:lnSpc>
                <a:spcPct val="97100"/>
              </a:lnSpc>
              <a:spcBef>
                <a:spcPts val="5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Schensul,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J.J.,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Huebner,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Snow,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Feliciano,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P.,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Broomhall,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money,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fame: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emergent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“new marijuana”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youth.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Anthropology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18(4):389–414,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Schiele,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J.H.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Human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Services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Afrocentric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Paradigm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Binghamton,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NY: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Haworth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66460" cy="83985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1300" marR="351155" indent="-228600" algn="just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Schiff,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J.W.,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Moore,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sweat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lodge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ceremony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dimensions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well-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13(3):48–69,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3840" marR="71120" indent="-231775" algn="just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Schiller,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Martinez,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Barnes,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Release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Selected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Estimates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Based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Data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From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2004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Survey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Hyattsville,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tistics,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1300" marR="284480" indent="-228600">
              <a:lnSpc>
                <a:spcPts val="1400"/>
              </a:lnSpc>
              <a:spcBef>
                <a:spcPts val="6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Schmidt,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Greenfield,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Mulia,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Unequal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29(1):49–54,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3840" marR="114935" indent="-231775">
              <a:lnSpc>
                <a:spcPts val="1390"/>
              </a:lnSpc>
              <a:spcBef>
                <a:spcPts val="61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Schmidt,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Weisner,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Private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insurance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chemical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Abuse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28(1):67–76,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6695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Schmidt,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Ye,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Greenfield,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T.K.,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Bond,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problems: 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31(1):48–56,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1300" marR="139065" indent="-228600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Schoeneberger,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Leukefeld,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C.G.,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Hiller,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Townsend,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rural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entry.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Awards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Excellence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2004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59–75).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Technical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Assistance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</a:t>
            </a:r>
            <a:endParaRPr sz="1200">
              <a:latin typeface="Times New Roman"/>
              <a:cs typeface="Times New Roman"/>
            </a:endParaRPr>
          </a:p>
          <a:p>
            <a:pPr marL="248285" marR="311785" indent="-7620">
              <a:lnSpc>
                <a:spcPts val="1400"/>
              </a:lnSpc>
              <a:spcBef>
                <a:spcPts val="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(TAP)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06-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4183.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64769" indent="-228600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Schroeder,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Schmittner,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J.P.,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Epstein,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D.H.,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Preston,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K.L.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Adverse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trial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heroin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dependence: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age, race,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80(1):45–51,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1300" marR="247650" indent="-228600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Schuster,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M.A., Halfon,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Wood,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mothers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Angeles: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newborn’s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future.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Archives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Pediatrics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Adolescent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Medicine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152(3):264–268,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1300" marR="99060" indent="-228600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Schwartz,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A.C.,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Bradley,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R.L.,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Sexton,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Sherry,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Ressler,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K.J.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Posttraumatic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 disorder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inner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city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clinic.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56(2):212–215,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3840" marR="152400" indent="-231775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Seale,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J.P.,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Shellenberger,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Lessons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Inuit.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Research: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Na-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tional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13(1):1–31.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45720" indent="-228600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Segal,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Burgess,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DeGross,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Frank,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Hild,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Saylor,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Combating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Violence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Se-lfHealing: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Anchorage,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AK: University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Anchorage,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33679" marR="170180" indent="-221615" algn="just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Sellers,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R.M.,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Rowley,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S.A.J.,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Chavous,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Shelton,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Smith,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 Inventory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Identity: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preliminary investigation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reliability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constuct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validity.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Personality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73:805–815,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1300" marR="136525" indent="-228600" algn="just">
              <a:lnSpc>
                <a:spcPts val="14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Selzer,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Vinokur,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Rooijen,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-administered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Short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Michigan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Test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(SMAST).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36:117–126,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1975.</a:t>
            </a:r>
            <a:endParaRPr sz="1200">
              <a:latin typeface="Times New Roman"/>
              <a:cs typeface="Times New Roman"/>
            </a:endParaRPr>
          </a:p>
          <a:p>
            <a:pPr marL="241300" marR="92075" indent="-228600" algn="just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Semple,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S.J.,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Grant,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Patterson,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T.L.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Utilization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programs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methamphet-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amine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users: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role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stigma.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14(4):367–380,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196330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46379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1300" marR="348615" indent="-228600">
              <a:lnSpc>
                <a:spcPct val="971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Sexton,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R.L., Carlson,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Siegal,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H., Leukefeld,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Booth,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clergy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South: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Preliminary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ethnographic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findings.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5(1):1–21,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241935" indent="-228600">
              <a:lnSpc>
                <a:spcPct val="972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Sheehan,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Lecrubier,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Sheehan,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Amorim,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Janavs, J.,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Weiller,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Hergueta,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Baker,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Dunbar,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G.C.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 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Mini-International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Neuropsychiatric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(M.I.N.I):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structured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diagnostic 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DSM-IV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ICD-10.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59:22–33,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1300" marR="194310" indent="-228600">
              <a:lnSpc>
                <a:spcPct val="972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Sheehan,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Lecrubier,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Sheehan,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Janavs, J.,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Weiller,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Keskiner,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 Schinka,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 Knapp,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Sheehan,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Dunbar,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G.C.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Mini International Neuro-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(MINI)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SCID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-P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reliability.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European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12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:232–241,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1300" marR="411480" indent="-228600">
              <a:lnSpc>
                <a:spcPts val="1400"/>
              </a:lnSpc>
              <a:spcBef>
                <a:spcPts val="6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Sheikh,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Yesavage,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Geriatric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(GDS):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shorter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Gerontologist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5:165–173,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1986.</a:t>
            </a:r>
            <a:endParaRPr sz="1200">
              <a:latin typeface="Times New Roman"/>
              <a:cs typeface="Times New Roman"/>
            </a:endParaRPr>
          </a:p>
          <a:p>
            <a:pPr marL="241300" marR="240665" indent="-228600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Sheu,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Lent, R.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 validation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Self-Efficacy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Scale–Racial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Psychotherapy: Theory, Research,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Practice,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Training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44:30–45,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5"/>
              </a:lnSpc>
              <a:spcBef>
                <a:spcPts val="56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Shin,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H.B.,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Bruno,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Language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English-Speaking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2000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Brief.</a:t>
            </a:r>
            <a:endParaRPr sz="1200">
              <a:latin typeface="Times New Roman"/>
              <a:cs typeface="Times New Roman"/>
            </a:endParaRPr>
          </a:p>
          <a:p>
            <a:pPr marL="248920">
              <a:lnSpc>
                <a:spcPts val="1415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Census Bureau,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277495" indent="-228600" algn="just">
              <a:lnSpc>
                <a:spcPct val="97100"/>
              </a:lnSpc>
              <a:spcBef>
                <a:spcPts val="61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Shorkey,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Windsor,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L.C.,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Spence,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chemical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36(1):61–74,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1300" marR="282575" indent="-228600">
              <a:lnSpc>
                <a:spcPct val="97100"/>
              </a:lnSpc>
              <a:spcBef>
                <a:spcPts val="60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Shorter-Gooden,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women.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Neville,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H.A.,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Tynes,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B.M.,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Utsey,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S.O.,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American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445–458).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 CA: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 Publications,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9395" marR="469265" indent="-227329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Silverman, K.,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Svikis, D.,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Hampton,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Stitzer,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Bigelow,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G.E.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forcement-based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workplace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-year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absti-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Psychopharmacology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10(3):228–240,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1300" marR="400050" indent="-228600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Silverman,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Wong,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C.J.,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Needham,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Diemer,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K.N.,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Knealing,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Crone-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Todd,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Finger-  hood,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Nuzzo,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Kolodner,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randomized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employment -based reinforce-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abstinence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users.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Analysis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40(3):387–410,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1300" marR="297180" indent="-228600">
              <a:lnSpc>
                <a:spcPts val="1390"/>
              </a:lnSpc>
              <a:spcBef>
                <a:spcPts val="6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Simon,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Burns,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Corner: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Year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Life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Inner-City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Neighborhood.</a:t>
            </a:r>
            <a:r>
              <a:rPr sz="1200" i="1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Broadway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Books,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1300" marR="248285" indent="-228600">
              <a:lnSpc>
                <a:spcPts val="1400"/>
              </a:lnSpc>
              <a:spcBef>
                <a:spcPts val="61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Singer,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J.B.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Visual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Assessment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Tools: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Culturagram.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Interview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Dr.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Elaine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Congress.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[Audio  podcast]. 2007,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December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1.</a:t>
            </a:r>
            <a:endParaRPr sz="1200">
              <a:latin typeface="Times New Roman"/>
              <a:cs typeface="Times New Roman"/>
            </a:endParaRPr>
          </a:p>
          <a:p>
            <a:pPr marL="248920" marR="222250" indent="-236854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-Rican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inject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often?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Anthropology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6(1):31–58,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47650" marR="392430" indent="-235585">
              <a:lnSpc>
                <a:spcPts val="1390"/>
              </a:lnSpc>
              <a:spcBef>
                <a:spcPts val="61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Valentin,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Jia,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Garcia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problem?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anthropology.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Anthropology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14(1):77–108,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Skinner,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H.A.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Test.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7:363–371,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1982.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37885" cy="83985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38760" marR="361950" indent="-226695">
              <a:lnSpc>
                <a:spcPts val="14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Skinner,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J.H.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Measures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accommodation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dominant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Aging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7:41–51,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84455" indent="-228600">
              <a:lnSpc>
                <a:spcPct val="97200"/>
              </a:lnSpc>
              <a:spcBef>
                <a:spcPts val="55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Smedley,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B.D.,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Stith,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A.Y.,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Nelson,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A.R.,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Committee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Understand-  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Eliminating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Unequal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fronting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Disparities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D.C: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Academy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8760" marR="20955" indent="-226695">
              <a:lnSpc>
                <a:spcPct val="971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Smokowski,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P.R.,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Bacallao,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Latino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biculturalism,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dynamics.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  Relations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57(3):295–308,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224790" indent="-228600">
              <a:lnSpc>
                <a:spcPts val="1400"/>
              </a:lnSpc>
              <a:spcBef>
                <a:spcPts val="6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Snowden,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Hines,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A.M.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25:36–47,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41300" marR="20955" indent="-228600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Sobralske,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Machismo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sustains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of 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Academy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Nurse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Practitioners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18(8):348-350,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8760" marR="50165" indent="-226695">
              <a:lnSpc>
                <a:spcPct val="97200"/>
              </a:lnSpc>
              <a:spcBef>
                <a:spcPts val="57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Sodowsky,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and.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Wai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variables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models of  cross-cultural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Booth,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Crouter,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A.C.,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Landale,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Immigration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Family: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Policy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2112-34).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Mahwah,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Lawrence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Erl-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1300" marR="175260" indent="-228600">
              <a:lnSpc>
                <a:spcPts val="1400"/>
              </a:lnSpc>
              <a:spcBef>
                <a:spcPts val="63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Solomon,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B.B.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inner-city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church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sites.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Cheatham, H.E.,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Steward,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J.B.,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353–371).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Brunswick,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NJ: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Transaction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Publishers,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1990.</a:t>
            </a:r>
            <a:endParaRPr sz="1200">
              <a:latin typeface="Times New Roman"/>
              <a:cs typeface="Times New Roman"/>
            </a:endParaRPr>
          </a:p>
          <a:p>
            <a:pPr marL="239395" marR="111760" indent="-227329">
              <a:lnSpc>
                <a:spcPct val="97300"/>
              </a:lnSpc>
              <a:spcBef>
                <a:spcPts val="56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Sonn,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Walker,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Working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practitioner. In: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Dudgeon,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Walker,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Working Together: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Aboriginal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Torres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Strait Is-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lander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Wellbeing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157–180).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Australian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Council 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Kulunga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Telethon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Child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22860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Sosulski,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M.R.,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Woodward,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A.T.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Factors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helpseeking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supports. Social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28(7):660–671,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41300" marR="70485" indent="-228600">
              <a:lnSpc>
                <a:spcPts val="1390"/>
              </a:lnSpc>
              <a:spcBef>
                <a:spcPts val="650"/>
              </a:spcBef>
              <a:tabLst>
                <a:tab pos="423672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Sotero,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 Conceptual 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historical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trauma: Implications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Disparities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i="1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Practic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1(1):93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e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–108,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38735" indent="-228600">
              <a:lnSpc>
                <a:spcPct val="97100"/>
              </a:lnSpc>
              <a:spcBef>
                <a:spcPts val="57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Spear, S., Crevecoeur,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 Rawson,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R.A., and Clark,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methamphetamine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County.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14(2):1–15,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7015" marR="112395" indent="-234950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Spencer,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among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94(5):809–814,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307340" indent="-228600">
              <a:lnSpc>
                <a:spcPts val="1400"/>
              </a:lnSpc>
              <a:spcBef>
                <a:spcPts val="59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Spicer,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restoration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former American 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drinkers.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Science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53(2):227–240,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0665" marR="269240" indent="-228600">
              <a:lnSpc>
                <a:spcPts val="1390"/>
              </a:lnSpc>
              <a:spcBef>
                <a:spcPts val="6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Spunt,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York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heroin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scene.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&amp;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Misuse</a:t>
            </a:r>
            <a:r>
              <a:rPr sz="1200" i="1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38(10):1539–1549,  2003.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67095" cy="8221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714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5745" marR="244475" indent="-233679">
              <a:lnSpc>
                <a:spcPct val="971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Srivastava,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Srivastava,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ed.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Professiona’sl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3–27).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Toronto,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Ontario: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Mosby,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3840" marR="77470" indent="-231775">
              <a:lnSpc>
                <a:spcPts val="1400"/>
              </a:lnSpc>
              <a:spcBef>
                <a:spcPts val="64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Martin,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How Important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Racial/Cultural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Identity?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Transracial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Adoption Part 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II.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Evanston,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IL: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iParenting.com,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1300" marR="191135" indent="-228600">
              <a:lnSpc>
                <a:spcPts val="1400"/>
              </a:lnSpc>
              <a:spcBef>
                <a:spcPts val="595"/>
              </a:spcBef>
              <a:tabLst>
                <a:tab pos="3256915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Stahler,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G.J.,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Kirby,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K.C.,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Kerwin,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M.E.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faith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-based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cocaine-dependent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Psychoactive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39(2):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183–190,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1300" marR="114300" indent="-228600">
              <a:lnSpc>
                <a:spcPts val="1390"/>
              </a:lnSpc>
              <a:spcBef>
                <a:spcPts val="6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Jersey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Beginning: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Future</a:t>
            </a:r>
            <a:r>
              <a:rPr sz="1200" i="1" spc="-25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Wel-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fare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Jersey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Trenton,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Jersey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24130" indent="-228600">
              <a:lnSpc>
                <a:spcPts val="14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Stephens,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R.C.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Street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Role: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Heroin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Addiction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Albany,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NY: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New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41300" marR="170815" indent="-22860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Stephens,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R.C.,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Levine,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Ross,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Street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analytic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study.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99(2):273–281,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1976.</a:t>
            </a:r>
            <a:endParaRPr sz="1200">
              <a:latin typeface="Times New Roman"/>
              <a:cs typeface="Times New Roman"/>
            </a:endParaRPr>
          </a:p>
          <a:p>
            <a:pPr marL="241300" marR="105410" indent="-228600">
              <a:lnSpc>
                <a:spcPts val="1390"/>
              </a:lnSpc>
              <a:spcBef>
                <a:spcPts val="6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Stephenson,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Stephenson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Multigroup Acculturation Scale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(SMAS).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Assessmen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2:77–88,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2570" marR="171450" indent="-230504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Stockdale,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Lagomasino,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I.T.,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Siddique,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McGuire,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Miranda,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detection and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mary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visits,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1995–2005.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46(7):668–677,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151765" indent="-228600">
              <a:lnSpc>
                <a:spcPct val="97100"/>
              </a:lnSpc>
              <a:spcBef>
                <a:spcPts val="6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Stone,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R.A., Whitbeck,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L.B.,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Chen,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X.,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Olson, D.M.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Traditional practices,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spirituality,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alcohol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cessation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67(2):236–244,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3679" marR="5080" indent="-221615">
              <a:lnSpc>
                <a:spcPct val="973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Straits,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K.J.E., Bird,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Tsinajinnie,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Espinoza,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Goodkind,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Spencer,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Tafoya,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Willging, 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Workgroup.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Guiding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Principles 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search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Communities,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Version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1.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Albuquerque,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NM: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UNM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Albuquerque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Southwest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1300" marR="44450" indent="-228600">
              <a:lnSpc>
                <a:spcPts val="14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Strakowski,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Keck,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P.E.,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Jr.,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Arnold,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Collins,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Wilson,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Fleck, D.E.,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Corey,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K.B.,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Amicone,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Adebimpe,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V.R.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affective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orders.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64(7):747–754,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300" marR="106045" indent="-228600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Straussner,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S.L.A.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Jewish substance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abusers: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invisible.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Straussner,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S.L.A.,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Eth-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nocultural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291–317).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1300" marR="16510" indent="-228600">
              <a:lnSpc>
                <a:spcPct val="97100"/>
              </a:lnSpc>
              <a:spcBef>
                <a:spcPts val="5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Streissguth,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A.P.,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Moon-Jordan,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Clarren,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S.K.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four patients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fetal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syndrome: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Recommendations for treatment.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Quarterly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13(2):89–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38760" marR="78105" indent="-22669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Suarez-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Morales,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Bedregal,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McCabe,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B.E., Cuzmar,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I.Y.,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Paris,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Feaster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Carroll,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Szapocznik,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therapist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out-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for Spanish-speaking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adults?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16(2):199–205,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67095" cy="83343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1300" marR="163830" indent="-228600" algn="just">
              <a:lnSpc>
                <a:spcPct val="971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Empower-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TREM).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Registry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Evidence-Based 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(NREPP),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8760" marR="29209" indent="-22669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 Program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(RCSP)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8760" marR="117475" indent="-22669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2009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Findings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-39,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Publi-  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10-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4609.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Statistics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5585" marR="124460" indent="-223520">
              <a:lnSpc>
                <a:spcPct val="972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Summary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Findings.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-41,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11-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4658.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3204" marR="176530" indent="-23114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Announces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Working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Definition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of“Recovery”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Disorde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r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[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News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Release].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6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Episode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Data</a:t>
            </a:r>
            <a:r>
              <a:rPr sz="1200" i="1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Set</a:t>
            </a:r>
            <a:endParaRPr sz="1200">
              <a:latin typeface="Times New Roman"/>
              <a:cs typeface="Times New Roman"/>
            </a:endParaRPr>
          </a:p>
          <a:p>
            <a:pPr marL="241300" marR="5080">
              <a:lnSpc>
                <a:spcPct val="97100"/>
              </a:lnSpc>
              <a:spcBef>
                <a:spcPts val="20"/>
              </a:spcBef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TEDS)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–2009: 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Admissions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Series: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S-56,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-4646.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48260" indent="-228600" algn="just">
              <a:lnSpc>
                <a:spcPct val="97100"/>
              </a:lnSpc>
              <a:spcBef>
                <a:spcPts val="6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2010.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-4681.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3045" marR="20320" indent="-220979" algn="just">
              <a:lnSpc>
                <a:spcPts val="1390"/>
              </a:lnSpc>
              <a:spcBef>
                <a:spcPts val="65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2011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Health: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Detailed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Tables.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NSDUH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Series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-44,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HHS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Publication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No.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(SMA)</a:t>
            </a:r>
            <a:endParaRPr sz="1200">
              <a:latin typeface="Times New Roman"/>
              <a:cs typeface="Times New Roman"/>
            </a:endParaRPr>
          </a:p>
          <a:p>
            <a:pPr marL="241300" algn="just">
              <a:lnSpc>
                <a:spcPts val="137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12-4713.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Administr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ation,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2012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97155" indent="-228600">
              <a:lnSpc>
                <a:spcPct val="97200"/>
              </a:lnSpc>
              <a:spcBef>
                <a:spcPts val="4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Addressing the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Specif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ic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 Health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56.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-4736.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Admin-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760" marR="144145" indent="-226695">
              <a:lnSpc>
                <a:spcPct val="972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Services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Homeless.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55-R.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Publi-  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13-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4734.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760" marR="127000" indent="-226695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Findings.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H-47,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Publi-  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13-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4805.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10910" cy="8424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6096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235585" marR="168910" indent="-223520">
              <a:lnSpc>
                <a:spcPct val="97200"/>
              </a:lnSpc>
              <a:spcBef>
                <a:spcPts val="96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Summary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Findings.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-46,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13-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4795.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760" marR="78740" indent="-226695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Trauma -Informed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ioral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Series 57.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2014.</a:t>
            </a:r>
            <a:endParaRPr sz="1200">
              <a:latin typeface="Times New Roman"/>
              <a:cs typeface="Times New Roman"/>
            </a:endParaRPr>
          </a:p>
          <a:p>
            <a:pPr marL="235585" marR="224154" indent="-22352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Services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Rock-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planned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5585" marR="146050" indent="-22352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Building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Wellness,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Sustained Recovery.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Rock-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planned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254635" indent="-228600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Managing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planned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i="1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3204" marR="53340" indent="-23114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Reintegration- Related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 Health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Veterans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Military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Improvement 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planned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9395" marR="222250" indent="-227329">
              <a:lnSpc>
                <a:spcPts val="1390"/>
              </a:lnSpc>
              <a:spcBef>
                <a:spcPts val="6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Recovery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Promotion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Series.</a:t>
            </a:r>
            <a:endParaRPr sz="1200">
              <a:latin typeface="Times New Roman"/>
              <a:cs typeface="Times New Roman"/>
            </a:endParaRPr>
          </a:p>
          <a:p>
            <a:pPr marL="243204">
              <a:lnSpc>
                <a:spcPts val="137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planned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5585" marR="102235" indent="-223520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Technology-Based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Therapeu-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tic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Rock-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planned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f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228600">
              <a:lnSpc>
                <a:spcPct val="97200"/>
              </a:lnSpc>
              <a:spcBef>
                <a:spcPts val="71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Statistics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Report: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Receipt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 Among Asian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Islanders.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5585" marR="291465" indent="-223520">
              <a:lnSpc>
                <a:spcPts val="14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 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 Asian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Adolescents.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Rock-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1300" marR="109220" indent="-228600">
              <a:lnSpc>
                <a:spcPct val="97200"/>
              </a:lnSpc>
              <a:spcBef>
                <a:spcPts val="560"/>
              </a:spcBef>
              <a:tabLst>
                <a:tab pos="282829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Statistics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Episode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Data Set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( TEDS):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2000–2010.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Admissions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DAS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.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 Series: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S-61,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4701.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 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3045" marR="89535" indent="-220979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Statistics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Highlights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2011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Warning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(DAWN)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Findings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Drug-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Emergency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Visits.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Report.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2013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54090" cy="8576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3204" marR="180975" indent="-231140" algn="just">
              <a:lnSpc>
                <a:spcPct val="971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 Center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tistics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Quality.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Receipt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Blacks.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Report.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185420" indent="-228600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Statistics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Episode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Data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Set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TEDS):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2001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–2011.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Admissions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BHSIS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S-65,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13 -  4772.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Administration,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114300" indent="-228600">
              <a:lnSpc>
                <a:spcPct val="972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Statistics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Update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Emergency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Visits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Energy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Drinks: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Concern.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Report.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125" marR="101600" indent="-226060">
              <a:lnSpc>
                <a:spcPts val="14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Studies.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Partici-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pation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Self-Help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2006 and 2007.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port.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Servi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158115" indent="-228600" algn="just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Studies.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Support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Self-Help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33679" marR="282575" indent="-221615" algn="just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Studies.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stance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Indian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Alaska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Adults.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20"/>
              </a:lnSpc>
              <a:spcBef>
                <a:spcPts val="52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 Applied Studies.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241300" marR="5080" indent="5715" algn="just">
              <a:lnSpc>
                <a:spcPts val="1400"/>
              </a:lnSpc>
              <a:spcBef>
                <a:spcPts val="60"/>
              </a:spcBef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NSDUH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Report: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Need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Receipt</a:t>
            </a:r>
            <a:r>
              <a:rPr sz="12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Substance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Indiansor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Alas-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ka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Natives.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20"/>
              </a:lnSpc>
              <a:spcBef>
                <a:spcPts val="5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facets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Psychologist</a:t>
            </a:r>
            <a:endParaRPr sz="1200">
              <a:latin typeface="Times New Roman"/>
              <a:cs typeface="Times New Roman"/>
            </a:endParaRPr>
          </a:p>
          <a:p>
            <a:pPr marL="241300" algn="just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29(6):790–821,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8125" marR="53340" indent="-226060">
              <a:lnSpc>
                <a:spcPct val="972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Constantine,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consultation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opment.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In: Constantine,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M.G.,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D.W.,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Strategies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Building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petence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Settings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212–226). Hoboken,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6854" marR="133350" indent="-224790">
              <a:lnSpc>
                <a:spcPts val="1400"/>
              </a:lnSpc>
              <a:spcBef>
                <a:spcPts val="63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Sue,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Different: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Practic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Sons,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95250" indent="-228600">
              <a:lnSpc>
                <a:spcPts val="1390"/>
              </a:lnSpc>
              <a:spcBef>
                <a:spcPts val="6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models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235–242). In: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ing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Different: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Practic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3679" marR="159385" indent="-221615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Sociopolitical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mistrust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63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–91).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seling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Diverse: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Theory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Practic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4th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Sons,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3840" marR="149860" indent="-231775">
              <a:lnSpc>
                <a:spcPts val="1400"/>
              </a:lnSpc>
              <a:spcBef>
                <a:spcPts val="6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Sue,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politics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psychotherapy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33–62).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Diverse: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Practic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4th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Wiley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Sons,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6379" marR="276225" indent="-234315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Diverse: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Practic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5th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 Hoboken,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Sons,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85840" cy="85509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3525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Arial"/>
              <a:cs typeface="Arial"/>
            </a:endParaRPr>
          </a:p>
          <a:p>
            <a:pPr marL="247015" marR="259715" indent="-234950">
              <a:lnSpc>
                <a:spcPts val="14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styles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160–168). In: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Di-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verse: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Practice.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6th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Hoboken,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7490" marR="132715" indent="-225425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365–378). In: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ally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Diverse: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Practice.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6th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Hoboken,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6379" marR="307975" indent="-234315">
              <a:lnSpc>
                <a:spcPts val="1390"/>
              </a:lnSpc>
              <a:spcBef>
                <a:spcPts val="6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Diverse: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Practic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6th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 Hoboken,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Sons,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3840" marR="254635" indent="-231775">
              <a:lnSpc>
                <a:spcPts val="14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205–207). In: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turally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Diverse: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Practic.e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6th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ed.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Hoboken,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NJ: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Wiley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187325" indent="-228600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professionals 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64 –70).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Diverse: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Theory 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adn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Practice.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6th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Hoboken,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 Sons,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760" marR="107314" indent="-226695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Fujino,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D.C.,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L.T.,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Takeuchi,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D.T.,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Zane,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N.W.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ethnic minority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hypothesis.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Consulting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59(4):533–540,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41300" marR="268605" indent="-228600" algn="just">
              <a:lnSpc>
                <a:spcPts val="1400"/>
              </a:lnSpc>
              <a:spcBef>
                <a:spcPts val="6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Suinn,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R.M.,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Ahuna, C., &amp;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Khoo,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Suinn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-Lew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Self-Identity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Concurrent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factorial validation.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Measurement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52(4):104-1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1046,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ts val="1420"/>
              </a:lnSpc>
              <a:spcBef>
                <a:spcPts val="5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Summers, 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Fundamentals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Human</a:t>
            </a:r>
            <a:r>
              <a:rPr sz="1200" i="1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4.th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endParaRPr sz="1200">
              <a:latin typeface="Times New Roman"/>
              <a:cs typeface="Times New Roman"/>
            </a:endParaRPr>
          </a:p>
          <a:p>
            <a:pPr marL="241300" algn="just">
              <a:lnSpc>
                <a:spcPts val="142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Belmont,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Brooks/Cole Cengage Learning,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1300" marR="283845" indent="-228600" algn="just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Sussman,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L.K.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role 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interpretations,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management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 Gielen,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U.P.,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Fish,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Draguns,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Handbook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37–65).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Mahwah,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NJ: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Lawrence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Erlbaum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Publishers,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5110" marR="5080" indent="-233045">
              <a:lnSpc>
                <a:spcPts val="1390"/>
              </a:lnSpc>
              <a:spcBef>
                <a:spcPts val="6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Suzuki,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Ponterotto,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J.G.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Handbook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Assessment: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Clinical,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Psychological,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Applications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Francisco: Jossey-Bass,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203835" indent="-228600">
              <a:lnSpc>
                <a:spcPts val="1400"/>
              </a:lnSpc>
              <a:spcBef>
                <a:spcPts val="61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Szaflarski,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Cubbins,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Ying,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Immigrant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13(4):647–658,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50825" marR="288925" indent="-238760">
              <a:lnSpc>
                <a:spcPts val="1400"/>
              </a:lnSpc>
              <a:spcBef>
                <a:spcPts val="5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Szapocznik,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Kurtines,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Fernandez,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Bicultural involvement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adjustment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Hispanic-American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youths.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International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Intercultural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Relations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4:353–365,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1980.</a:t>
            </a:r>
            <a:endParaRPr sz="1200">
              <a:latin typeface="Times New Roman"/>
              <a:cs typeface="Times New Roman"/>
            </a:endParaRPr>
          </a:p>
          <a:p>
            <a:pPr marL="241300" marR="349885" indent="-228600">
              <a:lnSpc>
                <a:spcPts val="1390"/>
              </a:lnSpc>
              <a:spcBef>
                <a:spcPts val="6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Szapocznik,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Scopetta,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Kurtines,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W.,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Aranalde,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M.D.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Theory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measurement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Revista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Interamericana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Psicologia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12:113–130,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1978.</a:t>
            </a:r>
            <a:endParaRPr sz="1200">
              <a:latin typeface="Times New Roman"/>
              <a:cs typeface="Times New Roman"/>
            </a:endParaRPr>
          </a:p>
          <a:p>
            <a:pPr marL="241300" marR="140970" indent="-228600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Szapocznik,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therapy: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Twenty-five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years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interplay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theory,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adolescent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Review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3(2):117–134,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8125" marR="266700" indent="-219075">
              <a:lnSpc>
                <a:spcPct val="97100"/>
              </a:lnSpc>
              <a:spcBef>
                <a:spcPts val="605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Ta,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V.M.,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Juon,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H.S.,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Gielen,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A.C.,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Steinwachs,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Duggan,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services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Hawaiian/other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35(1):20–36,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3840" marR="189230" indent="-224790">
              <a:lnSpc>
                <a:spcPct val="97100"/>
              </a:lnSpc>
              <a:spcBef>
                <a:spcPts val="6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Tackett-Gibson,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Scripters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freaks: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prescription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stimulants online.  In: Murguâia, 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Tackett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-Gibson,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Lessem, A.,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a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Virtual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World: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Discourse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Online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121–134).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Lanham,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Lexington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Books,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51855" cy="84747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50">
              <a:latin typeface="Arial"/>
              <a:cs typeface="Arial"/>
            </a:endParaRPr>
          </a:p>
          <a:p>
            <a:pPr marL="19050">
              <a:lnSpc>
                <a:spcPts val="1420"/>
              </a:lnSpc>
              <a:spcBef>
                <a:spcPts val="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Taggart,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Scots-Irish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McGoldrick,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Garcia-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Preto,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endParaRPr sz="1200">
              <a:latin typeface="Times New Roman"/>
              <a:cs typeface="Times New Roman"/>
            </a:endParaRPr>
          </a:p>
          <a:p>
            <a:pPr marL="245110">
              <a:lnSpc>
                <a:spcPts val="1420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654–663).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3840" marR="154305" indent="-224790">
              <a:lnSpc>
                <a:spcPts val="1400"/>
              </a:lnSpc>
              <a:spcBef>
                <a:spcPts val="63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Takeuchi,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D.T.,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Yeh,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Return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rates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outcomes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-specific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Angeles.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85(5):638–643,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42570" marR="210820" indent="-223520">
              <a:lnSpc>
                <a:spcPts val="1390"/>
              </a:lnSpc>
              <a:spcBef>
                <a:spcPts val="61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Takeuchi,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D.T.,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Zane,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D.H.,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Gong,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G.C.,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Walton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 E., Sue,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 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Immigration -related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  <a:p>
            <a:pPr marL="240665">
              <a:lnSpc>
                <a:spcPts val="137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97(1):84–90,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0665" marR="17780" indent="-222250">
              <a:lnSpc>
                <a:spcPct val="971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Tang,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W.W.H.,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Bigby,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Friedman,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Fleming,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Roberts,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Hyman, S.E.,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Source Book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41–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56).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Baltimore: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Wilkins,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42570" marR="120650" indent="-223520">
              <a:lnSpc>
                <a:spcPct val="97100"/>
              </a:lnSpc>
              <a:spcBef>
                <a:spcPts val="61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Tann, S.S., Yabiku,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S.T.,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Okamoto,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Yanow,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TRIADD: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abuse,  depression,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diabetes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multimorbidity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popula-  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14(1):1–23,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8920" marR="269875" indent="-229870">
              <a:lnSpc>
                <a:spcPts val="1390"/>
              </a:lnSpc>
              <a:spcBef>
                <a:spcPts val="650"/>
              </a:spcBef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Taylor,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Lopez,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M.H.,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Martínez,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J.H.,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Velasco,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Labels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Don’t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Fit: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0665" marR="132080" indent="-222250">
              <a:lnSpc>
                <a:spcPts val="1400"/>
              </a:lnSpc>
              <a:spcBef>
                <a:spcPts val="610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Taylor,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R.J.,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Ellison,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C.G.,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Chatters,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L.M.,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Levin,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Lincoln,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K.D.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faith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clergy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church.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45(1):73–87,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9395" marR="5080" indent="-220345">
              <a:lnSpc>
                <a:spcPct val="97200"/>
              </a:lnSpc>
              <a:spcBef>
                <a:spcPts val="555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Taylor,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in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nority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Xueqin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Henderson,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Abuse: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19–37).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Springfield,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IL: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Charles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Thomas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Publisher,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Ltd.,  2002.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ts val="1420"/>
              </a:lnSpc>
              <a:spcBef>
                <a:spcPts val="565"/>
              </a:spcBef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Telzer,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E.H.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Expanding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gap -distress model: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integrative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research.</a:t>
            </a:r>
            <a:endParaRPr sz="1200">
              <a:latin typeface="Times New Roman"/>
              <a:cs typeface="Times New Roman"/>
            </a:endParaRPr>
          </a:p>
          <a:p>
            <a:pPr marL="245745">
              <a:lnSpc>
                <a:spcPts val="142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53:313–340,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0665" marR="11430" indent="-222250">
              <a:lnSpc>
                <a:spcPts val="1400"/>
              </a:lnSpc>
              <a:spcBef>
                <a:spcPts val="63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Connecticut 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Children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Affairs.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Progra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m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Hartford,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CT: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Affairs,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8760" marR="55244" indent="-219710">
              <a:lnSpc>
                <a:spcPts val="1400"/>
              </a:lnSpc>
              <a:spcBef>
                <a:spcPts val="6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Joint Commission.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Joint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Commission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2008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Requirements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Provision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turally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Appropriate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O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akbrook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Terrace,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IL: The Joint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ts val="1420"/>
              </a:lnSpc>
              <a:spcBef>
                <a:spcPts val="5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County.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Vision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i="1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8285">
              <a:lnSpc>
                <a:spcPts val="142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Madison,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County,</a:t>
            </a:r>
            <a:r>
              <a:rPr sz="1200" spc="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1300" marR="226060" indent="-222250">
              <a:lnSpc>
                <a:spcPct val="972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Nursing Practice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Addiction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Faculty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Social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Toronto.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Supervision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Handbook: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Supervisors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Healt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h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Toronto,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Ontario: Centre for  Addiction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ts val="1420"/>
              </a:lnSpc>
              <a:spcBef>
                <a:spcPts val="5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Thomas,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A.J.,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Schwarzbaum,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Identity: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Life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Stories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Counselors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Therapists.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42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Angeles: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SAGE,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43840" marR="51435" indent="-224790">
              <a:lnSpc>
                <a:spcPts val="1390"/>
              </a:lnSpc>
              <a:spcBef>
                <a:spcPts val="6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Thomas,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T.N.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Acculturative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adjustment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immigrant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Dis-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tress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Homeless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4(2):131–142,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60040" cy="2585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programmatic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or-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ganizational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ventions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occur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endorse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addressed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chapters.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competencies;</a:t>
            </a:r>
            <a:endParaRPr sz="1200">
              <a:latin typeface="Times New Roman"/>
              <a:cs typeface="Times New Roman"/>
            </a:endParaRPr>
          </a:p>
          <a:p>
            <a:pPr marL="15240" marR="7620" indent="825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clinical/program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attrib-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utes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ad-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dresses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 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594" y="3599179"/>
            <a:ext cx="2897505" cy="412686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247015" indent="8255">
              <a:lnSpc>
                <a:spcPts val="2140"/>
              </a:lnSpc>
              <a:spcBef>
                <a:spcPts val="185"/>
              </a:spcBef>
            </a:pP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Why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Is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Important?</a:t>
            </a:r>
            <a:endParaRPr sz="1800">
              <a:latin typeface="Arial"/>
              <a:cs typeface="Arial"/>
            </a:endParaRPr>
          </a:p>
          <a:p>
            <a:pPr marL="12700" marR="5080" indent="8255">
              <a:lnSpc>
                <a:spcPct val="100000"/>
              </a:lnSpc>
              <a:spcBef>
                <a:spcPts val="56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Foremost,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clients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opportunities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alternative,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pre-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safety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perspective,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supporting 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essential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healing.</a:t>
            </a:r>
            <a:endParaRPr sz="1200">
              <a:latin typeface="Times New Roman"/>
              <a:cs typeface="Times New Roman"/>
            </a:endParaRPr>
          </a:p>
          <a:p>
            <a:pPr marL="17780" marR="19685" indent="571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connect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cultures,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offer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(including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torical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events),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  discrimination,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impacts  relate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recog-  nizes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fundamental 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right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accessibility,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85440" cy="6812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honor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embedded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implicit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explicit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styles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language-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accommodating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positive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clients’responses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subsequent engagement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12700" marR="29209" indent="8890">
              <a:lnSpc>
                <a:spcPct val="100000"/>
              </a:lnSpc>
              <a:spcBef>
                <a:spcPts val="8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Affordable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growing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health dispari-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initiatives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necessitates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enhanced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dispari-  ties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behav-  ioral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(Alegria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2008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2011;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Cook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 2011;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Satre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2010).</a:t>
            </a:r>
            <a:endParaRPr sz="1200">
              <a:latin typeface="Times New Roman"/>
              <a:cs typeface="Times New Roman"/>
            </a:endParaRPr>
          </a:p>
          <a:p>
            <a:pPr marL="12700" marR="22860" indent="9525">
              <a:lnSpc>
                <a:spcPct val="100000"/>
              </a:lnSpc>
              <a:spcBef>
                <a:spcPts val="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provid-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contribute 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dis-  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healthcare.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barrier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ineffective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provider–consumer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care, misdiagnosis, lower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consumer compliance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treatment, 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poorer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outcome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(Barr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Carpenter-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Dixon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Increas-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healthcare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crucial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equity.</a:t>
            </a:r>
            <a:endParaRPr sz="1200">
              <a:latin typeface="Times New Roman"/>
              <a:cs typeface="Times New Roman"/>
            </a:endParaRPr>
          </a:p>
          <a:p>
            <a:pPr marL="15240" marR="81915" indent="1270">
              <a:lnSpc>
                <a:spcPct val="100000"/>
              </a:lnSpc>
              <a:spcBef>
                <a:spcPts val="79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Additionally,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adopting and integrating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policies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6111" y="7842502"/>
            <a:ext cx="5946775" cy="1461770"/>
            <a:chOff x="896111" y="7842502"/>
            <a:chExt cx="5946775" cy="1461770"/>
          </a:xfrm>
        </p:grpSpPr>
        <p:sp>
          <p:nvSpPr>
            <p:cNvPr id="7" name="object 7"/>
            <p:cNvSpPr/>
            <p:nvPr/>
          </p:nvSpPr>
          <p:spPr>
            <a:xfrm>
              <a:off x="902207" y="7848598"/>
              <a:ext cx="5934710" cy="1449705"/>
            </a:xfrm>
            <a:custGeom>
              <a:avLst/>
              <a:gdLst/>
              <a:ahLst/>
              <a:cxnLst/>
              <a:rect l="l" t="t" r="r" b="b"/>
              <a:pathLst>
                <a:path w="5934709" h="1449704">
                  <a:moveTo>
                    <a:pt x="5894451" y="0"/>
                  </a:moveTo>
                  <a:lnTo>
                    <a:pt x="40005" y="0"/>
                  </a:lnTo>
                  <a:lnTo>
                    <a:pt x="24431" y="3143"/>
                  </a:lnTo>
                  <a:lnTo>
                    <a:pt x="11715" y="11715"/>
                  </a:lnTo>
                  <a:lnTo>
                    <a:pt x="3143" y="24431"/>
                  </a:lnTo>
                  <a:lnTo>
                    <a:pt x="0" y="40004"/>
                  </a:lnTo>
                  <a:lnTo>
                    <a:pt x="0" y="1409318"/>
                  </a:lnTo>
                  <a:lnTo>
                    <a:pt x="3143" y="1424892"/>
                  </a:lnTo>
                  <a:lnTo>
                    <a:pt x="11715" y="1437608"/>
                  </a:lnTo>
                  <a:lnTo>
                    <a:pt x="24431" y="1446180"/>
                  </a:lnTo>
                  <a:lnTo>
                    <a:pt x="40005" y="1449323"/>
                  </a:lnTo>
                  <a:lnTo>
                    <a:pt x="5894451" y="1449323"/>
                  </a:lnTo>
                  <a:lnTo>
                    <a:pt x="5910024" y="1446180"/>
                  </a:lnTo>
                  <a:lnTo>
                    <a:pt x="5922740" y="1437608"/>
                  </a:lnTo>
                  <a:lnTo>
                    <a:pt x="5931312" y="1424892"/>
                  </a:lnTo>
                  <a:lnTo>
                    <a:pt x="5934456" y="1409318"/>
                  </a:lnTo>
                  <a:lnTo>
                    <a:pt x="5934456" y="40004"/>
                  </a:lnTo>
                  <a:lnTo>
                    <a:pt x="5931312" y="24431"/>
                  </a:lnTo>
                  <a:lnTo>
                    <a:pt x="5922740" y="11715"/>
                  </a:lnTo>
                  <a:lnTo>
                    <a:pt x="5910024" y="3143"/>
                  </a:lnTo>
                  <a:lnTo>
                    <a:pt x="5894451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2207" y="7848598"/>
              <a:ext cx="5934710" cy="1449705"/>
            </a:xfrm>
            <a:custGeom>
              <a:avLst/>
              <a:gdLst/>
              <a:ahLst/>
              <a:cxnLst/>
              <a:rect l="l" t="t" r="r" b="b"/>
              <a:pathLst>
                <a:path w="5934709" h="1449704">
                  <a:moveTo>
                    <a:pt x="0" y="40004"/>
                  </a:moveTo>
                  <a:lnTo>
                    <a:pt x="3143" y="24431"/>
                  </a:lnTo>
                  <a:lnTo>
                    <a:pt x="11715" y="11715"/>
                  </a:lnTo>
                  <a:lnTo>
                    <a:pt x="24431" y="3143"/>
                  </a:lnTo>
                  <a:lnTo>
                    <a:pt x="40005" y="0"/>
                  </a:lnTo>
                  <a:lnTo>
                    <a:pt x="5894451" y="0"/>
                  </a:lnTo>
                  <a:lnTo>
                    <a:pt x="5910024" y="3143"/>
                  </a:lnTo>
                  <a:lnTo>
                    <a:pt x="5922740" y="11715"/>
                  </a:lnTo>
                  <a:lnTo>
                    <a:pt x="5931312" y="24431"/>
                  </a:lnTo>
                  <a:lnTo>
                    <a:pt x="5934456" y="40004"/>
                  </a:lnTo>
                  <a:lnTo>
                    <a:pt x="5934456" y="1409318"/>
                  </a:lnTo>
                  <a:lnTo>
                    <a:pt x="5931312" y="1424892"/>
                  </a:lnTo>
                  <a:lnTo>
                    <a:pt x="5922740" y="1437608"/>
                  </a:lnTo>
                  <a:lnTo>
                    <a:pt x="5910024" y="1446180"/>
                  </a:lnTo>
                  <a:lnTo>
                    <a:pt x="5894451" y="1449323"/>
                  </a:lnTo>
                  <a:lnTo>
                    <a:pt x="40005" y="1449323"/>
                  </a:lnTo>
                  <a:lnTo>
                    <a:pt x="24431" y="1446180"/>
                  </a:lnTo>
                  <a:lnTo>
                    <a:pt x="11715" y="1437608"/>
                  </a:lnTo>
                  <a:lnTo>
                    <a:pt x="3143" y="1424892"/>
                  </a:lnTo>
                  <a:lnTo>
                    <a:pt x="0" y="1409318"/>
                  </a:lnTo>
                  <a:lnTo>
                    <a:pt x="0" y="4000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14161" y="7872476"/>
            <a:ext cx="6185535" cy="1734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What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Are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r>
              <a:rPr sz="1200" b="1" spc="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Disparities?</a:t>
            </a:r>
            <a:endParaRPr sz="1200">
              <a:latin typeface="Arial"/>
              <a:cs typeface="Arial"/>
            </a:endParaRPr>
          </a:p>
          <a:p>
            <a:pPr marL="51435" marR="382270" indent="1905">
              <a:lnSpc>
                <a:spcPct val="99800"/>
              </a:lnSpc>
              <a:spcBef>
                <a:spcPts val="79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disparity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particular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type of health difference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closely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linked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economic,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environmental disadvantage.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disparities adversely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who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systemat-  ically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experienced greater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obstacles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ethnic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group; religion;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socioec-  onomic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status;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age;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health;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cognitive,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sensory,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physical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disability;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sexual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  orientation;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geographic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location;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characteristics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historically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tied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discrimination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exc</a:t>
            </a:r>
            <a:r>
              <a:rPr sz="1000" spc="1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lusion.</a:t>
            </a:r>
            <a:endParaRPr sz="1000">
              <a:latin typeface="Arial"/>
              <a:cs typeface="Arial"/>
            </a:endParaRPr>
          </a:p>
          <a:p>
            <a:pPr marL="44450">
              <a:lnSpc>
                <a:spcPct val="100000"/>
              </a:lnSpc>
              <a:spcBef>
                <a:spcPts val="81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40" dirty="0">
                <a:solidFill>
                  <a:srgbClr val="00395A"/>
                </a:solidFill>
                <a:latin typeface="Arial"/>
                <a:cs typeface="Arial"/>
              </a:rPr>
              <a:t>U.S.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Department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Human Services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(HHS)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2011a.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  <a:spcBef>
                <a:spcPts val="76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8646" y="435355"/>
            <a:ext cx="5948045" cy="8221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50">
              <a:latin typeface="Arial"/>
              <a:cs typeface="Arial"/>
            </a:endParaRPr>
          </a:p>
          <a:p>
            <a:pPr marL="12700" algn="just">
              <a:lnSpc>
                <a:spcPts val="142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Tilburt,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Geller,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Viewpoint: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education.</a:t>
            </a:r>
            <a:endParaRPr sz="1200">
              <a:latin typeface="Times New Roman"/>
              <a:cs typeface="Times New Roman"/>
            </a:endParaRPr>
          </a:p>
          <a:p>
            <a:pPr marL="234315" algn="just">
              <a:lnSpc>
                <a:spcPts val="1420"/>
              </a:lnSpc>
            </a:pP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Academic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Medicine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82(8):819–822,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0504" marR="138430" indent="-218440" algn="just">
              <a:lnSpc>
                <a:spcPts val="1400"/>
              </a:lnSpc>
              <a:spcBef>
                <a:spcPts val="6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Timble,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J.E.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deep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within.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Gallardo,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M.E.,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Yeh,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C.J.,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Timble,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Parham,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T.A.,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ally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Adaptive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Skills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181–200).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Thousand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Oaks,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CA: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Sage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Publications,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7490" marR="94615" indent="-224790" algn="just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Timko,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Billow,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Debenedetti,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Determinants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-Step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modera-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tors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the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affiliation-abstinence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relationship.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83(2):111–121,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29235" marR="19050" indent="-217170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Tondora,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O’Connell,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Dinzeo,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T.,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Bellamy,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Andres-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Hyman,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vidson, 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peer-based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person-centered 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psycho-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Trials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7(4):368–379,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5"/>
              </a:lnSpc>
              <a:spcBef>
                <a:spcPts val="56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Tonigan, J.S.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MATCH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-reported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ethnicity.</a:t>
            </a:r>
            <a:endParaRPr sz="1200">
              <a:latin typeface="Times New Roman"/>
              <a:cs typeface="Times New Roman"/>
            </a:endParaRPr>
          </a:p>
          <a:p>
            <a:pPr marL="234315">
              <a:lnSpc>
                <a:spcPts val="1415"/>
              </a:lnSpc>
            </a:pP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27(8):1340–1344,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6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Tonigan,</a:t>
            </a:r>
            <a:r>
              <a:rPr sz="1200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Connors,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 W.R.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 Anonymous.</a:t>
            </a:r>
            <a:endParaRPr sz="1200">
              <a:latin typeface="Times New Roman"/>
              <a:cs typeface="Times New Roman"/>
            </a:endParaRPr>
          </a:p>
          <a:p>
            <a:pPr marL="234315">
              <a:lnSpc>
                <a:spcPts val="1420"/>
              </a:lnSpc>
            </a:pP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World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22(4):281–285,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1300" marR="288290" indent="-229235" algn="just">
              <a:lnSpc>
                <a:spcPts val="1400"/>
              </a:lnSpc>
              <a:spcBef>
                <a:spcPts val="63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Topolski,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Anderson-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Harper,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Methamphetamine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Missouri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Jefferson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City,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Missouri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7490" marR="212725" indent="-224790" algn="just">
              <a:lnSpc>
                <a:spcPts val="1390"/>
              </a:lnSpc>
              <a:spcBef>
                <a:spcPts val="61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Torres,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J.B.,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Solberg,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V.S.,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Carlstrom,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A.H.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myth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sameness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machismo.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Orthopsychiatry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72(2):163–181,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31775" marR="212090" indent="-219710" algn="just">
              <a:lnSpc>
                <a:spcPct val="97100"/>
              </a:lnSpc>
              <a:spcBef>
                <a:spcPts val="57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Torres,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Zayas,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L.H.,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Cabassa,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Perez,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M.C.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Diagnosing co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-occurring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disorders: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Agreement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SCID,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clinicians,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non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cians.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68(11):1655–1662,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4315" marR="145415" indent="-222250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Torres-Rivera,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Wilbur,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M.P.,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Roberts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-Wilbur,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Phan,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work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ents: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psychoeducational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Specialists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24(4):383–404,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34315" marR="23495" indent="-222250">
              <a:lnSpc>
                <a:spcPts val="1400"/>
              </a:lnSpc>
              <a:spcBef>
                <a:spcPts val="59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Torsch, V.L.,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G.X.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perceptions,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elders.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Qualitative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10(4):471–489,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4315" marR="185420" indent="-222250" algn="just">
              <a:lnSpc>
                <a:spcPct val="97200"/>
              </a:lnSpc>
              <a:spcBef>
                <a:spcPts val="56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Trierweiler, S.J.,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Neighbors,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H.W.,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Munday,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Thompson,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E.E.,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Binion,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Gomez,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J.P.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attributions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schizophrenia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non-African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Consulting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68(1):171–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4315" marR="50165" indent="-222250">
              <a:lnSpc>
                <a:spcPct val="97200"/>
              </a:lnSpc>
              <a:spcBef>
                <a:spcPts val="6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Trierweiler, S.J.,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Neighbors,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H.W.,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Munday,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Thompson,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E.E.,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Jackson,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Binion,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V.J.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attribution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schizophrenia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non-African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Orthopsychiatry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76(2):154–160,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31775" marR="31750" indent="-219710">
              <a:lnSpc>
                <a:spcPct val="972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Trimble,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Jumper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Thurman,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 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Indians. In: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Pedersen,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P.B.,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Draguns,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Lonner,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W.J.,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Trimble,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Across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Cultures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53–91).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Sage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00750" cy="82219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8760" marR="153035" indent="-219710">
              <a:lnSpc>
                <a:spcPct val="972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Trimble,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Scharron-del-Rio,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M.R.,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Hill,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Ethical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application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ethnocultural populations. In: Bernal, G.,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Domenech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Rodriguez,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Adaptations: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Evidenc-eBased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 Populations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45–67).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D.C: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19050" marR="220979">
              <a:lnSpc>
                <a:spcPct val="138300"/>
              </a:lnSpc>
              <a:spcBef>
                <a:spcPts val="15"/>
              </a:spcBef>
            </a:pP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Tsai,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C.T.L.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reflection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conflicts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women’s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leisure.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Leisure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32:386–390,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2010.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Tsai,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Ying,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Y.W.,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P.A.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"being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Chinese"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"being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American”: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385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Variation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young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42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31:302–332,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R="55244" algn="ctr">
              <a:lnSpc>
                <a:spcPts val="1420"/>
              </a:lnSpc>
              <a:spcBef>
                <a:spcPts val="550"/>
              </a:spcBef>
            </a:pP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Tseng,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W.S.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Streltzer,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Introduction: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psychiatry.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Tseng,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W.S.,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Streltzer,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endParaRPr sz="1200">
              <a:latin typeface="Times New Roman"/>
              <a:cs typeface="Times New Roman"/>
            </a:endParaRPr>
          </a:p>
          <a:p>
            <a:pPr marR="114300" algn="ctr">
              <a:lnSpc>
                <a:spcPts val="142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–120).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Psychiatric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Publishing,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3840" marR="97790" indent="-224790">
              <a:lnSpc>
                <a:spcPts val="1390"/>
              </a:lnSpc>
              <a:spcBef>
                <a:spcPts val="65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Tsushima,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Tsushima, V.G.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MMPI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-2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compensa-  tion-seeking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Caucasian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16:159–164,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5110" marR="247650" indent="-193040">
              <a:lnSpc>
                <a:spcPts val="1400"/>
              </a:lnSpc>
              <a:spcBef>
                <a:spcPts val="61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Uba,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Americans: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Personality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Patterns,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47015" marR="127635" indent="-233045">
              <a:lnSpc>
                <a:spcPts val="1400"/>
              </a:lnSpc>
              <a:spcBef>
                <a:spcPts val="59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Profiles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General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Demographic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200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0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Housing,</a:t>
            </a:r>
            <a:r>
              <a:rPr sz="1200" spc="25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189230">
              <a:lnSpc>
                <a:spcPts val="1390"/>
              </a:lnSpc>
              <a:spcBef>
                <a:spcPts val="61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Table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1: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Race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Origin,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all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Ages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18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Years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Over,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States.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1300" marR="119380" indent="-189230">
              <a:lnSpc>
                <a:spcPct val="97200"/>
              </a:lnSpc>
              <a:spcBef>
                <a:spcPts val="57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Supplement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Surgeon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General.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01-3613.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0665" marR="88265" indent="-189230">
              <a:lnSpc>
                <a:spcPct val="972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Human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Disaster  Mental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Health Programs: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Guiding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Recommendations.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No.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3828.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Human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Services, Substance 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3204" marR="102870" indent="-229235">
              <a:lnSpc>
                <a:spcPts val="1400"/>
              </a:lnSpc>
              <a:spcBef>
                <a:spcPts val="63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Eliminating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38760" marR="124460" indent="-224790">
              <a:lnSpc>
                <a:spcPct val="97200"/>
              </a:lnSpc>
              <a:spcBef>
                <a:spcPts val="56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Great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Day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Dawns:  Preventing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Suicide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Youth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Young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Adults.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HHS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Publi-  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(10)-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4480.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6379" marR="267970" indent="-232410">
              <a:lnSpc>
                <a:spcPts val="1400"/>
              </a:lnSpc>
              <a:spcBef>
                <a:spcPts val="64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Frequently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Asked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Questions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Partnership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spc="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0665" marR="108585" indent="-189230" algn="just">
              <a:lnSpc>
                <a:spcPts val="1400"/>
              </a:lnSpc>
              <a:spcBef>
                <a:spcPts val="59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Action Plan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Disparities: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Nation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6594" y="435355"/>
            <a:ext cx="6201410" cy="91719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246379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52095" marR="339725" indent="-194945">
              <a:lnSpc>
                <a:spcPct val="971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2011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AHRQ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-0006.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3840" marR="278765" indent="-186690">
              <a:lnSpc>
                <a:spcPct val="972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Statistics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Episode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Data Set 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--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Admissions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TEDS-A)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ICPSR33261-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v1.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Arbor,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-university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sortium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Political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[distributor],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51460" marR="527050" indent="-232410">
              <a:lnSpc>
                <a:spcPts val="1390"/>
              </a:lnSpc>
              <a:spcBef>
                <a:spcPts val="65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Justice.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Information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Bulletin:</a:t>
            </a:r>
            <a:r>
              <a:rPr sz="1200" i="1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Drugs,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Youth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Internet.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Johnston,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PA: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Intelligence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52729" marR="504190" indent="-234315">
              <a:lnSpc>
                <a:spcPts val="14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Affairs.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Affairs: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We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Interior,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52729" marR="465455" indent="-234315">
              <a:lnSpc>
                <a:spcPts val="1400"/>
              </a:lnSpc>
              <a:spcBef>
                <a:spcPts val="60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Affairs.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Affairs: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We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DC: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Interior,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8920" marR="259079" indent="-230504">
              <a:lnSpc>
                <a:spcPts val="1390"/>
              </a:lnSpc>
              <a:spcBef>
                <a:spcPts val="61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Crime.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2008.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publica-  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Sales No.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E.08.XI.1.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Vienna,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Austria: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Crime,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8920" marR="283845" indent="-230504">
              <a:lnSpc>
                <a:spcPts val="1400"/>
              </a:lnSpc>
              <a:spcBef>
                <a:spcPts val="6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Crime.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2012.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publica-  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Sales No.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E.12.XI.1.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Vienna,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Austria: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Crime,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6379" marR="113664" indent="-227329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Indian 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Institute.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Health-Influencing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Urban  American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Indians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Alaska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Natives: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Analysis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Data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Collected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Risk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Surveillance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Seattle,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WA: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Indian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Institute,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1300" marR="373380" indent="-222250">
              <a:lnSpc>
                <a:spcPct val="97300"/>
              </a:lnSpc>
              <a:spcBef>
                <a:spcPts val="55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Üstün,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W.,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Babor,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Baiyewu,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Chatterji,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Cottler,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Göğüş,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Mavreas,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Peters,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Pull,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Saunders,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Smeets,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Stipec,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M.R.,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Vrasti,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Hasin,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D.,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den Brink,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Regier, D.,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Blaine, 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B.F.,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Sartorius, N.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WH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instruments: 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47:161–169,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6379" marR="264795" indent="-228600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Vaeth,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P.A.,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Caetano,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Rodriguez,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Baseline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urvey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(HABLAS):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acculturation,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birthplace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groups.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37(9):1029–1037,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6379" marR="601980" indent="-228600">
              <a:lnSpc>
                <a:spcPts val="1390"/>
              </a:lnSpc>
              <a:spcBef>
                <a:spcPts val="65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Vaillant,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G.E.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Natural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Cambridge,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MA: Harvard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1983.</a:t>
            </a:r>
            <a:endParaRPr sz="1200">
              <a:latin typeface="Times New Roman"/>
              <a:cs typeface="Times New Roman"/>
            </a:endParaRPr>
          </a:p>
          <a:p>
            <a:pPr marL="243840" marR="379730" indent="-231775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J.A.M.,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Bongers,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I.M.B.,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L.A.M.,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Garretsen,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H.F.L.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sumption,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alcohol-related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socioeconomic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34(1):78–88,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1999.</a:t>
            </a:r>
            <a:endParaRPr sz="1200">
              <a:latin typeface="Times New Roman"/>
              <a:cs typeface="Times New Roman"/>
            </a:endParaRPr>
          </a:p>
          <a:p>
            <a:pPr marL="246379" marR="391160" indent="-234315">
              <a:lnSpc>
                <a:spcPct val="97100"/>
              </a:lnSpc>
              <a:spcBef>
                <a:spcPts val="6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Wormer,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British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descent. 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Straussner,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S.L.A.,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167–179).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Guilford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ts val="1420"/>
              </a:lnSpc>
              <a:spcBef>
                <a:spcPts val="56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Canino,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Alegria, 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correlates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diagnoses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247650">
              <a:lnSpc>
                <a:spcPts val="142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Dependence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100(1-2):32–38,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53365" marR="283845" indent="-236220">
              <a:lnSpc>
                <a:spcPts val="1400"/>
              </a:lnSpc>
              <a:spcBef>
                <a:spcPts val="630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Kolody,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Aguilar-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Gaxiola,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Immigrant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3(3):133–140,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58840" cy="85769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2570" marR="66040" indent="-230504">
              <a:lnSpc>
                <a:spcPct val="971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W.A.,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Sribney, W.M.,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Aguilar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-Gaxiola,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Kolody,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12-month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of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DSM- 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III-R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Americans: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Nativity,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assimilation,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determinants.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Nervous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Disease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192(8):532–541,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167005" indent="-228600">
              <a:lnSpc>
                <a:spcPct val="97100"/>
              </a:lnSpc>
              <a:spcBef>
                <a:spcPts val="610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W.A.,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Zimmerman,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R.S.,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Warheit,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G.J.,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Apospori,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A.G.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Risk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adolescent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four 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groups.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Organista,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P.B.,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Chun,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K.M., 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Readings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178–187).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Routledge,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38760" marR="114300" indent="-226695" algn="just">
              <a:lnSpc>
                <a:spcPct val="971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Velasquez,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Chavira,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D.A., Karle,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H.R.,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Callahan,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W.J.,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Garcia,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Castellanos,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bilingual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monolingual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MMPI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-2: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 data.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Diversity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6:65–72,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2570" marR="191135" indent="-230504">
              <a:lnSpc>
                <a:spcPts val="1400"/>
              </a:lnSpc>
              <a:spcBef>
                <a:spcPts val="64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Velez-Blasini, C.J.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expectancies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Puerto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Rico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 United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Addictive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11(2):124–141,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1400"/>
              </a:lnSpc>
              <a:spcBef>
                <a:spcPts val="59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Venner,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K.L.,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Feldstein,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S.W.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dependen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remission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a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67(5):675–684,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36195" indent="-228600">
              <a:lnSpc>
                <a:spcPct val="97200"/>
              </a:lnSpc>
              <a:spcBef>
                <a:spcPts val="56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Venner,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K.L.,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Feldstein,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Tafoya,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Motivational Interviewing: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Weav-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ing Native</a:t>
            </a:r>
            <a:r>
              <a:rPr sz="1200" i="1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munities.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Albuquerque,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NM: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Alcoholism,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(CASAA),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3840" marR="81915" indent="-231775" algn="just">
              <a:lnSpc>
                <a:spcPts val="1400"/>
              </a:lnSpc>
              <a:spcBef>
                <a:spcPts val="63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Venner,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K.L.,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Greenfield,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B.L.,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Vicuña,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Muñoz,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Bhatt,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O’Keefe,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V.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“I’m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one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them”: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help-seeking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American 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Minority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18(4):352-362,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1300" marR="10795" indent="-228600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Villanueva, 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Tonigan, J.S.,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Miller, W.R.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three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methods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dependence.</a:t>
            </a:r>
            <a:r>
              <a:rPr sz="1200" spc="-2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6(2):41–48,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1300" marR="96520" indent="-228600" algn="just">
              <a:lnSpc>
                <a:spcPts val="1400"/>
              </a:lnSpc>
              <a:spcBef>
                <a:spcPts val="600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Volk,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R.J., Steinbauer,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J.R., Cantor,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S.B.,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Holzer,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C.E.,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III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Iden-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tification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(AUDIT)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screen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-risk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92:197–206,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42570" marR="81280" indent="-222885" algn="just">
              <a:lnSpc>
                <a:spcPts val="1400"/>
              </a:lnSpc>
              <a:spcBef>
                <a:spcPts val="6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Wahl,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A.M.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Eitle,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T.M.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Gender,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acculturation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Latina/o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adolescents: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multi-ethnic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comparison.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Immigrant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12(2):153–165,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40665" marR="5715" indent="-220979" algn="just">
              <a:lnSpc>
                <a:spcPct val="97100"/>
              </a:lnSpc>
              <a:spcBef>
                <a:spcPts val="57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Wallace,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P.M.,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Pomery,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E.A.,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Latimer,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A.E.,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Martinez,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J.L.,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Salovey,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iew 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utility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Behav-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ioral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Sciences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32(1):37–54,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 marL="237490" marR="167640" indent="-217804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Walton,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Blow,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F.C.,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Booth,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B.M.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comparisons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27(2):225–240,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6854" marR="70485" indent="-216535">
              <a:lnSpc>
                <a:spcPct val="971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Ward,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C.A.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ABCs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acculturation: Implications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Pedersen,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P.B.,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Draguns,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Lonner,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Trimble,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J.E.,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.6th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291–306).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Thousand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Oaks, CA: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Sage Publications,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40665" marR="272415" indent="-220979">
              <a:lnSpc>
                <a:spcPct val="97100"/>
              </a:lnSpc>
              <a:spcBef>
                <a:spcPts val="6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Warren,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J.I.,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Stein,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Grella,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C.E.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-efficacy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 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 Dependence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89(2-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3):267–274,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9407" y="435355"/>
            <a:ext cx="5954395" cy="85509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206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33045" marR="26034" indent="-220979">
              <a:lnSpc>
                <a:spcPct val="971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 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Guide: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Workgroup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2011–2014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Olympia,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WA: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1775" marR="118745" indent="-219710">
              <a:lnSpc>
                <a:spcPts val="1400"/>
              </a:lnSpc>
              <a:spcBef>
                <a:spcPts val="64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Watkins, W.C.,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Prescription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misuse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Asian-American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adults: Results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Misuse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46(13):1700–1708,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2011.</a:t>
            </a:r>
            <a:endParaRPr sz="1200">
              <a:latin typeface="Times New Roman"/>
              <a:cs typeface="Times New Roman"/>
            </a:endParaRPr>
          </a:p>
          <a:p>
            <a:pPr marL="236220" marR="36195" indent="-224154">
              <a:lnSpc>
                <a:spcPts val="1400"/>
              </a:lnSpc>
              <a:spcBef>
                <a:spcPts val="59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Watt,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T.T.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race/ethnic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crossover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drinking.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Ethnici-  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7(1):93–114,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3045" marR="184150" indent="-220979">
              <a:lnSpc>
                <a:spcPts val="1390"/>
              </a:lnSpc>
              <a:spcBef>
                <a:spcPts val="620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Weaver,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challenges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princi-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ples 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12(3-4):1–29,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1997.</a:t>
            </a:r>
            <a:endParaRPr sz="1200">
              <a:latin typeface="Times New Roman"/>
              <a:cs typeface="Times New Roman"/>
            </a:endParaRPr>
          </a:p>
          <a:p>
            <a:pPr marL="233045" marR="92710" indent="-220979">
              <a:lnSpc>
                <a:spcPct val="97100"/>
              </a:lnSpc>
              <a:spcBef>
                <a:spcPts val="570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Weisner,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Delucchi, K.,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Matzger,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Schmidt,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five-year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trajectories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drink-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ers.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64(6):862–873,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3045" marR="217804" indent="-220979">
              <a:lnSpc>
                <a:spcPct val="97100"/>
              </a:lnSpc>
              <a:spcBef>
                <a:spcPts val="60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Weiss,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B.D.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Interpersonal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31–34).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Removing Barriers 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Better,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Safer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Care—Health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Literacy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Patient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Safety: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Patients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Understand.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Clinicians.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Chicago: 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Foundation,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3045" marR="46990" indent="-220979">
              <a:lnSpc>
                <a:spcPct val="97100"/>
              </a:lnSpc>
              <a:spcBef>
                <a:spcPts val="605"/>
              </a:spcBef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Weller,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C.E.,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Ajinkya,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Farrell,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State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Communities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Color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U.S.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Economy: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Still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Feeling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American Pro-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33045" marR="146685" indent="-220979">
              <a:lnSpc>
                <a:spcPct val="97100"/>
              </a:lnSpc>
              <a:spcBef>
                <a:spcPts val="60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Wells,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Klap,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Koike,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Sherbourne,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unmet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alcohol-  ism,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158(12):2027–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2032,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3045" marR="132715" indent="-220979">
              <a:lnSpc>
                <a:spcPts val="1400"/>
              </a:lnSpc>
              <a:spcBef>
                <a:spcPts val="645"/>
              </a:spcBef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Wells,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Selected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Results From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Behavioral Risk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Surveillance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2001–2003.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Anchorage,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AK: 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20"/>
              </a:lnSpc>
              <a:spcBef>
                <a:spcPts val="51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Westermeyer,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Alcoholism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co-morbid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American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Indians.</a:t>
            </a:r>
            <a:endParaRPr sz="1200">
              <a:latin typeface="Times New Roman"/>
              <a:cs typeface="Times New Roman"/>
            </a:endParaRPr>
          </a:p>
          <a:p>
            <a:pPr marL="233045">
              <a:lnSpc>
                <a:spcPts val="142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10(2):27–51,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36220" marR="5080" indent="-224154">
              <a:lnSpc>
                <a:spcPts val="1390"/>
              </a:lnSpc>
              <a:spcBef>
                <a:spcPts val="65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Whaley,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Davis,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K.E.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evidence-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complementary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62(6):563–574,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36220" marR="26670" indent="-224154">
              <a:lnSpc>
                <a:spcPts val="1400"/>
              </a:lnSpc>
              <a:spcBef>
                <a:spcPts val="6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Whaley,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Longoria,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R.A.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readiness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mental 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analysis.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5(2):169–183,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5585" marR="281305" indent="-223520">
              <a:lnSpc>
                <a:spcPts val="1400"/>
              </a:lnSpc>
              <a:spcBef>
                <a:spcPts val="59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Whatley,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P.R.,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Allen,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Dana,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R.H.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MMPI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college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students.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Diversity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9:345–353,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36220" marR="53975" indent="-224154">
              <a:lnSpc>
                <a:spcPts val="1390"/>
              </a:lnSpc>
              <a:spcBef>
                <a:spcPts val="62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Whealin,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Ruzek,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tal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Psychology: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Practic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3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9(3):320–328,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2008.</a:t>
            </a:r>
            <a:endParaRPr sz="1200">
              <a:latin typeface="Times New Roman"/>
              <a:cs typeface="Times New Roman"/>
            </a:endParaRPr>
          </a:p>
          <a:p>
            <a:pPr marL="230504" marR="102870" indent="-218440">
              <a:lnSpc>
                <a:spcPct val="97100"/>
              </a:lnSpc>
              <a:spcBef>
                <a:spcPts val="56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Whitbeck,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L.B.,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X., Hoyt,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Adams,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G.W.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enculturation: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resiliency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Ameri-  can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65(4):409–418,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33045" marR="203835" indent="-220979" algn="just">
              <a:lnSpc>
                <a:spcPct val="97100"/>
              </a:lnSpc>
              <a:spcBef>
                <a:spcPts val="61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Clayton,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Arndt,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Treatment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Project: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Annual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Report.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Iowa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(Contract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#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5888CP43).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Iowa City,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IA:  Iowa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Consortium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6031865" cy="86271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8285" marR="178435" indent="-227965">
              <a:lnSpc>
                <a:spcPct val="971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Sanders,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Color: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Redesigning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Historically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Disempowered Communities.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Chicago: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1300" marR="143510" indent="-220979" algn="just">
              <a:lnSpc>
                <a:spcPct val="97100"/>
              </a:lnSpc>
              <a:spcBef>
                <a:spcPts val="61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Kurtz, E.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Linking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Recovery: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Primer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Counselors, Recovery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Coaches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ittsburgh, PA: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Insti-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8285" marR="189230" indent="-227965">
              <a:lnSpc>
                <a:spcPts val="1400"/>
              </a:lnSpc>
              <a:spcBef>
                <a:spcPts val="64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W.L.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chemical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prohibition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Perspective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117–182).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Rockville,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1979.</a:t>
            </a:r>
            <a:endParaRPr sz="1200">
              <a:latin typeface="Times New Roman"/>
              <a:cs typeface="Times New Roman"/>
            </a:endParaRPr>
          </a:p>
          <a:p>
            <a:pPr marL="240665" marR="5080" indent="-220979">
              <a:lnSpc>
                <a:spcPts val="1400"/>
              </a:lnSpc>
              <a:spcBef>
                <a:spcPts val="6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W.L.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Pathways: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Travel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Guide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Professionals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City,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MN: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Hazelden,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ts val="1415"/>
              </a:lnSpc>
              <a:spcBef>
                <a:spcPts val="52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W.L.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Slaying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Dragon: 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America.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415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Bloomington,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IL: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Chestnut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3840" marR="156210" indent="-224154">
              <a:lnSpc>
                <a:spcPts val="1400"/>
              </a:lnSpc>
              <a:spcBef>
                <a:spcPts val="64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W.L.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wounded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II.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era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professionaliza-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specialization.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Quarterly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18(2):1–25,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48920" marR="92075" indent="-228600">
              <a:lnSpc>
                <a:spcPts val="1400"/>
              </a:lnSpc>
              <a:spcBef>
                <a:spcPts val="595"/>
              </a:spcBef>
              <a:tabLst>
                <a:tab pos="4738370" algn="l"/>
              </a:tabLst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Bison,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Inc.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Red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Road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Wellbriety: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Way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Col.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orado Springs,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CO: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Bison, Inc.,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2570" marR="172085" indent="-222885">
              <a:lnSpc>
                <a:spcPts val="1390"/>
              </a:lnSpc>
              <a:spcBef>
                <a:spcPts val="6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Whitebread,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C.H.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History 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Non-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States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Angeles: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California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38760" marR="170180" indent="-218440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Whitesell,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N.R.,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Beals, 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Mitchell,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C.M.,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Novins, D.K.,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Spicer,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Manson,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class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analysis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 populations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67(1):32–43,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2006.</a:t>
            </a:r>
            <a:endParaRPr sz="1200">
              <a:latin typeface="Times New Roman"/>
              <a:cs typeface="Times New Roman"/>
            </a:endParaRPr>
          </a:p>
          <a:p>
            <a:pPr marL="241300" marR="17145" indent="-220979">
              <a:lnSpc>
                <a:spcPts val="1400"/>
              </a:lnSpc>
              <a:spcBef>
                <a:spcPts val="6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Whitley,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Transcultural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49(2):245–260,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7015" marR="172085" indent="-227329">
              <a:lnSpc>
                <a:spcPts val="1400"/>
              </a:lnSpc>
              <a:spcBef>
                <a:spcPts val="5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Wiebe,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Penley,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J.A.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psychometric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Inventory-II 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Spanish.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Assessmen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7:481–485,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1300" marR="128270" indent="-220979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Wiechelt,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S.A.,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Gryczynski,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Johnson, J.L.,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Caldwell,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urban  American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Indians: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family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cohesion.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Loss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Trau-  ma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17:319–336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5110" marR="111125" indent="-225425">
              <a:lnSpc>
                <a:spcPts val="1390"/>
              </a:lnSpc>
              <a:spcBef>
                <a:spcPts val="65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Wijeyesinghe,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Jackson,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B.W.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Perspectives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Development: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Integrating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Emerging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Frameworks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,.2nd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  <a:p>
            <a:pPr marL="247015" marR="5080" indent="-227329">
              <a:lnSpc>
                <a:spcPts val="1400"/>
              </a:lnSpc>
              <a:spcBef>
                <a:spcPts val="6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Wilcox,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D.M.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Alcoholic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Thinking: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Language,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Culture,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Belief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Alcoholics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Anonymous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Westport,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CT: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Praeger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Publishers/Greenwood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Publishing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1300" marR="296545" indent="-220979">
              <a:lnSpc>
                <a:spcPts val="1400"/>
              </a:lnSpc>
              <a:spcBef>
                <a:spcPts val="6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D.R.,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Williams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-Morris,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5(3-4):243–268,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238760" marR="282575" indent="-218440">
              <a:lnSpc>
                <a:spcPts val="1390"/>
              </a:lnSpc>
              <a:spcBef>
                <a:spcPts val="61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E.E.,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Ellison,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 informed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practice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American Indian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clients: 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non-Indian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41(2):147–151,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1996.</a:t>
            </a:r>
            <a:endParaRPr sz="1200">
              <a:latin typeface="Times New Roman"/>
              <a:cs typeface="Times New Roman"/>
            </a:endParaRPr>
          </a:p>
          <a:p>
            <a:pPr marL="238760" marR="57785" indent="-219075">
              <a:lnSpc>
                <a:spcPct val="97100"/>
              </a:lnSpc>
              <a:spcBef>
                <a:spcPts val="5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M.T.,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Domanico,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Marques, L., Leblanc,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Turkheimer,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obsessive-compulsive disorder.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26(4):555–563,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7343" y="435355"/>
            <a:ext cx="5967730" cy="8374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3335" algn="r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A—Bibliography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00">
              <a:latin typeface="Arial"/>
              <a:cs typeface="Arial"/>
            </a:endParaRPr>
          </a:p>
          <a:p>
            <a:pPr marL="24130" marR="49530">
              <a:lnSpc>
                <a:spcPct val="1392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T.M.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Crackhouse: Notes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Line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Penguin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Books,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Winawer,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Wetzel,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N.A.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German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McGoldrick,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Giordano,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Garcia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</a:t>
            </a:r>
            <a:endParaRPr sz="1200">
              <a:latin typeface="Times New Roman"/>
              <a:cs typeface="Times New Roman"/>
            </a:endParaRPr>
          </a:p>
          <a:p>
            <a:pPr marL="245110" marR="6350" indent="3810">
              <a:lnSpc>
                <a:spcPts val="1400"/>
              </a:lnSpc>
              <a:spcBef>
                <a:spcPts val="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Preto,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3rd ed.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555–572).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5110" marR="6985" indent="-220979">
              <a:lnSpc>
                <a:spcPts val="1390"/>
              </a:lnSpc>
              <a:spcBef>
                <a:spcPts val="61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Wing,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J.K.,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Sartorius,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Üstün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T.B.,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eds.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Diagnosis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Measurement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Psychiatry: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Reference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25" dirty="0">
                <a:solidFill>
                  <a:srgbClr val="00395A"/>
                </a:solidFill>
                <a:latin typeface="Times New Roman"/>
                <a:cs typeface="Times New Roman"/>
              </a:rPr>
              <a:t>SCAN.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Geneva: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Organization,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5110" marR="45085" indent="-220979">
              <a:lnSpc>
                <a:spcPct val="97100"/>
              </a:lnSpc>
              <a:spcBef>
                <a:spcPts val="57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Wong,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E.C.,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Beutler,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L.E.,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Zane,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N.W.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moderators to test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underlying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sensitive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therapies: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exploratory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Eth-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nic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13(2):169–177,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2007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5110" marR="146685" indent="-220979">
              <a:lnSpc>
                <a:spcPct val="97100"/>
              </a:lnSpc>
              <a:spcBef>
                <a:spcPts val="6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Wong,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F.Y.,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Huang,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Z.J.,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Thompson,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E.E.,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Leon,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J.M.,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Shah,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M.S.,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Park, R.J.,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T.D.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foreign-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U.S.-born Southeast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ting.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Abuse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6(1):45–66,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2007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5110" marR="114935" indent="-220979" algn="just">
              <a:lnSpc>
                <a:spcPct val="97100"/>
              </a:lnSpc>
              <a:spcBef>
                <a:spcPts val="605"/>
              </a:spcBef>
            </a:pP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Woody,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G.E.,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McLellan,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A.T.,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Luborsky,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’Brien,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C.P.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Twelve-month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follow-up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psycho-  therapy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opiate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dependence [published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erratum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appears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ofPsychiatry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1989.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Dec;146(12):1651].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144(5):590–596,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1987.</a:t>
            </a:r>
            <a:endParaRPr sz="1200">
              <a:latin typeface="Times New Roman"/>
              <a:cs typeface="Times New Roman"/>
            </a:endParaRPr>
          </a:p>
          <a:p>
            <a:pPr marL="245110" marR="259079" indent="-220979">
              <a:lnSpc>
                <a:spcPct val="97100"/>
              </a:lnSpc>
              <a:spcBef>
                <a:spcPts val="605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Woody,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G.E.,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McLellan,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A.T.,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Luborsky,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 ’Brien,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C.P.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methadone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validation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Journal of</a:t>
            </a:r>
            <a:r>
              <a:rPr sz="1200" i="1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152(9):1302–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1308,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</a:t>
            </a:r>
            <a:endParaRPr sz="1200">
              <a:latin typeface="Times New Roman"/>
              <a:cs typeface="Times New Roman"/>
            </a:endParaRPr>
          </a:p>
          <a:p>
            <a:pPr marL="245110" marR="104139" indent="-220979">
              <a:lnSpc>
                <a:spcPct val="97100"/>
              </a:lnSpc>
              <a:spcBef>
                <a:spcPts val="605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Worby,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Organista,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K.C.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Central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laborers: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literature.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Behav-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ioral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29(4):413–455,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55270" marR="97790" indent="-231140" algn="just">
              <a:lnSpc>
                <a:spcPts val="1400"/>
              </a:lnSpc>
              <a:spcBef>
                <a:spcPts val="64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 anization.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Facts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Figures.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Geneva: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Organization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2009.</a:t>
            </a:r>
            <a:endParaRPr sz="1200">
              <a:latin typeface="Times New Roman"/>
              <a:cs typeface="Times New Roman"/>
            </a:endParaRPr>
          </a:p>
          <a:p>
            <a:pPr marL="243840" marR="122555" indent="-219710" algn="just">
              <a:lnSpc>
                <a:spcPts val="1400"/>
              </a:lnSpc>
              <a:spcBef>
                <a:spcPts val="59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Worrell,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F.C.,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W.E.,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Jr.,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Vandiver,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B.J.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Nigrescence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theory: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lenges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future.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Counselingand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29:201–213,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5110" marR="149225" indent="-220979" algn="just">
              <a:lnSpc>
                <a:spcPts val="1390"/>
              </a:lnSpc>
              <a:spcBef>
                <a:spcPts val="62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Wright,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E.M.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communities.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Straussner,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S.L.A.,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Eth-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nocultural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Factors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Treatmen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pp.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31–51).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New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York: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Guilford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42570" marR="69850" indent="-228600" algn="just">
              <a:lnSpc>
                <a:spcPts val="14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Xie,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Greenman,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Segmented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Assimilation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Theory: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Reformulation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Empirical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Test.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search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Report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05-581,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Arbor,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MI: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Michigan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45110" marR="95250" indent="-233045" algn="just">
              <a:lnSpc>
                <a:spcPts val="1400"/>
              </a:lnSpc>
              <a:spcBef>
                <a:spcPts val="59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Yamada,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A.M.,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Marsella, A.J.,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Yamada,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S.Y.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Ethnocultural Identity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Index: Psychometric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properties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Islander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6:35–45,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3840" marR="148590" indent="-231775" algn="just">
              <a:lnSpc>
                <a:spcPts val="1400"/>
              </a:lnSpc>
              <a:spcBef>
                <a:spcPts val="6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Yamamoto, 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Acosta,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F.X.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Asian-Americans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Simi-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larities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Academy</a:t>
            </a:r>
            <a:r>
              <a:rPr sz="12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Psychoanalysi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0:585–607,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1982.</a:t>
            </a:r>
            <a:endParaRPr sz="1200">
              <a:latin typeface="Times New Roman"/>
              <a:cs typeface="Times New Roman"/>
            </a:endParaRPr>
          </a:p>
          <a:p>
            <a:pPr marL="242570" marR="328295" indent="-230504">
              <a:lnSpc>
                <a:spcPts val="1390"/>
              </a:lnSpc>
              <a:spcBef>
                <a:spcPts val="620"/>
              </a:spcBef>
              <a:tabLst>
                <a:tab pos="4469765" algn="l"/>
              </a:tabLst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Yang,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M.J.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Chinese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implication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Kaohsiung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Medical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Science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18(11):543–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550,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5110" marR="5080" indent="-233045">
              <a:lnSpc>
                <a:spcPts val="1400"/>
              </a:lnSpc>
              <a:spcBef>
                <a:spcPts val="6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Yang,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P.Q.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Studies: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Approaches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Albany, NY: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New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7343" y="435355"/>
            <a:ext cx="5932170" cy="717930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00">
              <a:latin typeface="Arial"/>
              <a:cs typeface="Arial"/>
            </a:endParaRPr>
          </a:p>
          <a:p>
            <a:pPr marL="242570" marR="78740" indent="-230504">
              <a:lnSpc>
                <a:spcPct val="971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Yeung,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Neault,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Sonawalla,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Howarth,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Fava,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Nierenberg,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Asian-Americans: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Chinese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Depres-  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Inventory.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Acta Psychiatrica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Scandinavica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105:252–257,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2570" marR="217804" indent="-230504">
              <a:lnSpc>
                <a:spcPct val="97100"/>
              </a:lnSpc>
              <a:spcBef>
                <a:spcPts val="61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Yu,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Warner,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readmission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Americans:  comparisons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American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39(1):23–27,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2013.</a:t>
            </a:r>
            <a:endParaRPr sz="1200">
              <a:latin typeface="Times New Roman"/>
              <a:cs typeface="Times New Roman"/>
            </a:endParaRPr>
          </a:p>
          <a:p>
            <a:pPr marL="245110" marR="127635" indent="-233045">
              <a:lnSpc>
                <a:spcPts val="1400"/>
              </a:lnSpc>
              <a:spcBef>
                <a:spcPts val="64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Yudko,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Lozhkina,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Fouts,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comprehensive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psychometric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properties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32:189–198,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2007.</a:t>
            </a:r>
            <a:endParaRPr sz="1200">
              <a:latin typeface="Times New Roman"/>
              <a:cs typeface="Times New Roman"/>
            </a:endParaRPr>
          </a:p>
          <a:p>
            <a:pPr marL="245110" marR="15875" indent="-222250">
              <a:lnSpc>
                <a:spcPct val="97200"/>
              </a:lnSpc>
              <a:spcBef>
                <a:spcPts val="5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Zane,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Mak,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acculturation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ethnic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populations: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analysis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alternative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empirical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strategy.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In: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Chun,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K.M.,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Balls-Organista,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G., eds.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Acculturation: Advances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Theory,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Measurement,and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39–60).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Washington,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DC: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1935" marR="5080" indent="-21844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Zea,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M.C.,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Asner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-Self, K.K.,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Birman,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Buki,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L.P.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Abbreviated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Multidimen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Empirical validation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Latino/Latina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samples.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Diversity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9(2):107–126,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2003.</a:t>
            </a:r>
            <a:endParaRPr sz="1200">
              <a:latin typeface="Times New Roman"/>
              <a:cs typeface="Times New Roman"/>
            </a:endParaRPr>
          </a:p>
          <a:p>
            <a:pPr marL="245110" marR="233045" indent="-222250">
              <a:lnSpc>
                <a:spcPct val="97100"/>
              </a:lnSpc>
              <a:spcBef>
                <a:spcPts val="6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Zemore,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Re-examining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drinking outcomes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rigorous,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Alcoholism: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Experimental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29(12):2144–2153,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2005.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ts val="1420"/>
              </a:lnSpc>
              <a:spcBef>
                <a:spcPts val="56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Zemore,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S.E.,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Kaskutas,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L.A.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Anonymous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  <a:p>
            <a:pPr marL="237490">
              <a:lnSpc>
                <a:spcPts val="142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Journal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65(3):383–391,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2004.</a:t>
            </a:r>
            <a:endParaRPr sz="1200">
              <a:latin typeface="Times New Roman"/>
              <a:cs typeface="Times New Roman"/>
            </a:endParaRPr>
          </a:p>
          <a:p>
            <a:pPr marL="242570" marR="27940" indent="-219710">
              <a:lnSpc>
                <a:spcPts val="1400"/>
              </a:lnSpc>
              <a:spcBef>
                <a:spcPts val="63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Zhang,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A.Y.,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Snowden,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L.R.,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between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Americans’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patterns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Angeles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area.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26(4):317–326,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45110" marR="277495" indent="-222250">
              <a:lnSpc>
                <a:spcPts val="14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Zhang,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counselor.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Journal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i="1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22:79–85,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1994.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ts val="1415"/>
              </a:lnSpc>
              <a:spcBef>
                <a:spcPts val="53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Zhang,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Young,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S.,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Zhang,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Xiao,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Hao,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W.,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Feng,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Y.,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Zhou,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H.,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247015" marR="93345" indent="3810">
              <a:lnSpc>
                <a:spcPts val="1400"/>
              </a:lnSpc>
              <a:spcBef>
                <a:spcPts val="5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Chang,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D.F.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Chinese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Taoist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cognitive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psychotherapy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generalized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contemporary China.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Transcultural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39(1):115–129,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2002.</a:t>
            </a:r>
            <a:endParaRPr sz="1200">
              <a:latin typeface="Times New Roman"/>
              <a:cs typeface="Times New Roman"/>
            </a:endParaRPr>
          </a:p>
          <a:p>
            <a:pPr marL="240029" marR="123189" indent="-217170">
              <a:lnSpc>
                <a:spcPts val="1390"/>
              </a:lnSpc>
              <a:spcBef>
                <a:spcPts val="61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Zheng,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Lin,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K.-M.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Chinese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Depression Inventory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Chinese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Inventory.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Acta Psychiatrica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Scandinavica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84:531–536,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1991.</a:t>
            </a:r>
            <a:endParaRPr sz="1200">
              <a:latin typeface="Times New Roman"/>
              <a:cs typeface="Times New Roman"/>
            </a:endParaRPr>
          </a:p>
          <a:p>
            <a:pPr marL="250825" marR="191770" indent="-227329">
              <a:lnSpc>
                <a:spcPct val="97100"/>
              </a:lnSpc>
              <a:spcBef>
                <a:spcPts val="5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Zuckerman,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dubious premises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theory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differences.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Balls-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Chun, K.M.,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Marin, 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eds.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Readings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(pp.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59–69).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Routledge,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56563" y="1413764"/>
            <a:ext cx="5951220" cy="87376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29209" marR="5080" indent="-16510">
              <a:lnSpc>
                <a:spcPts val="3320"/>
              </a:lnSpc>
              <a:spcBef>
                <a:spcPts val="240"/>
              </a:spcBef>
            </a:pPr>
            <a:r>
              <a:rPr spc="-10" dirty="0"/>
              <a:t>Appendix </a:t>
            </a:r>
            <a:r>
              <a:rPr spc="-40" dirty="0"/>
              <a:t>B—Instruments </a:t>
            </a:r>
            <a:r>
              <a:rPr spc="-160" dirty="0"/>
              <a:t>To  </a:t>
            </a:r>
            <a:r>
              <a:rPr spc="-30" dirty="0"/>
              <a:t>Measure </a:t>
            </a:r>
            <a:r>
              <a:rPr spc="5" dirty="0"/>
              <a:t>Identity </a:t>
            </a:r>
            <a:r>
              <a:rPr spc="-30" dirty="0"/>
              <a:t>and</a:t>
            </a:r>
            <a:r>
              <a:rPr spc="155" dirty="0"/>
              <a:t> </a:t>
            </a:r>
            <a:r>
              <a:rPr spc="-15" dirty="0"/>
              <a:t>Acculturation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8943" y="3161792"/>
            <a:ext cx="2862580" cy="423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usefulness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substances.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Peña 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colleagues’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scale was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found,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cocaine dependence,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clients’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(Peña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1980, Cuellar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colleagues published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acculturation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 Mexican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Americans, 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conceptualized accultura-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progressing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5-point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continu-  um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ranging 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(level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1) to American or 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(level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mid-level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bicul-  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(level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midpoint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extremes,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investiga-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questioned 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assumption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(Oetting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Beauvais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1990;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Sayegh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Lasry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1993).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scholars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conceptualize identity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 ranging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scales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3161792"/>
            <a:ext cx="2875915" cy="4150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(Skinner  2001).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table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page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summarizes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instruments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measure acculturation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ethnic identity.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Excellence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http://nyculturalcompetence.org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83820" indent="9525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scales 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culture-related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variables,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machismo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(Cuellar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1995;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Fragoso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Kashubeck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2000),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simpatía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(Griffith et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3335" marR="15240" indent="12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1998),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familismo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(Sabogal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1987),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tionalism–modernism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(Ramirez 1999),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(Castro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Gutierres 1997). 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scales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 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helpful,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solely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determine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9160" y="908300"/>
            <a:ext cx="5956300" cy="8254365"/>
            <a:chOff x="899160" y="908300"/>
            <a:chExt cx="5956300" cy="8254365"/>
          </a:xfrm>
        </p:grpSpPr>
        <p:sp>
          <p:nvSpPr>
            <p:cNvPr id="4" name="object 4"/>
            <p:cNvSpPr/>
            <p:nvPr/>
          </p:nvSpPr>
          <p:spPr>
            <a:xfrm>
              <a:off x="905256" y="914396"/>
              <a:ext cx="5943600" cy="8242300"/>
            </a:xfrm>
            <a:custGeom>
              <a:avLst/>
              <a:gdLst/>
              <a:ahLst/>
              <a:cxnLst/>
              <a:rect l="l" t="t" r="r" b="b"/>
              <a:pathLst>
                <a:path w="5943600" h="824230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077758"/>
                  </a:lnTo>
                  <a:lnTo>
                    <a:pt x="5859" y="8121363"/>
                  </a:lnTo>
                  <a:lnTo>
                    <a:pt x="22396" y="8160547"/>
                  </a:lnTo>
                  <a:lnTo>
                    <a:pt x="48047" y="8193746"/>
                  </a:lnTo>
                  <a:lnTo>
                    <a:pt x="81248" y="8219395"/>
                  </a:lnTo>
                  <a:lnTo>
                    <a:pt x="120435" y="8235932"/>
                  </a:lnTo>
                  <a:lnTo>
                    <a:pt x="164045" y="8241792"/>
                  </a:lnTo>
                  <a:lnTo>
                    <a:pt x="5779554" y="8241792"/>
                  </a:lnTo>
                  <a:lnTo>
                    <a:pt x="5823164" y="8235932"/>
                  </a:lnTo>
                  <a:lnTo>
                    <a:pt x="5862351" y="8219395"/>
                  </a:lnTo>
                  <a:lnTo>
                    <a:pt x="5895552" y="8193746"/>
                  </a:lnTo>
                  <a:lnTo>
                    <a:pt x="5921203" y="8160547"/>
                  </a:lnTo>
                  <a:lnTo>
                    <a:pt x="5937740" y="8121363"/>
                  </a:lnTo>
                  <a:lnTo>
                    <a:pt x="5943600" y="8077758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5256" y="914396"/>
              <a:ext cx="5943600" cy="8242300"/>
            </a:xfrm>
            <a:custGeom>
              <a:avLst/>
              <a:gdLst/>
              <a:ahLst/>
              <a:cxnLst/>
              <a:rect l="l" t="t" r="r" b="b"/>
              <a:pathLst>
                <a:path w="5943600" h="824230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077758"/>
                  </a:lnTo>
                  <a:lnTo>
                    <a:pt x="5937740" y="8121363"/>
                  </a:lnTo>
                  <a:lnTo>
                    <a:pt x="5921203" y="8160547"/>
                  </a:lnTo>
                  <a:lnTo>
                    <a:pt x="5895552" y="8193746"/>
                  </a:lnTo>
                  <a:lnTo>
                    <a:pt x="5862351" y="8219395"/>
                  </a:lnTo>
                  <a:lnTo>
                    <a:pt x="5823164" y="8235932"/>
                  </a:lnTo>
                  <a:lnTo>
                    <a:pt x="5779554" y="8241792"/>
                  </a:lnTo>
                  <a:lnTo>
                    <a:pt x="164045" y="8241792"/>
                  </a:lnTo>
                  <a:lnTo>
                    <a:pt x="120435" y="8235932"/>
                  </a:lnTo>
                  <a:lnTo>
                    <a:pt x="81248" y="8219395"/>
                  </a:lnTo>
                  <a:lnTo>
                    <a:pt x="48047" y="8193746"/>
                  </a:lnTo>
                  <a:lnTo>
                    <a:pt x="22396" y="8160547"/>
                  </a:lnTo>
                  <a:lnTo>
                    <a:pt x="5859" y="8121363"/>
                  </a:lnTo>
                  <a:lnTo>
                    <a:pt x="0" y="8077758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93139" y="974852"/>
            <a:ext cx="30949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Acculturation and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Ethnic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Identity</a:t>
            </a:r>
            <a:r>
              <a:rPr sz="1200" b="1" spc="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Measures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87552" y="1287779"/>
            <a:ext cx="5779135" cy="215265"/>
          </a:xfrm>
          <a:custGeom>
            <a:avLst/>
            <a:gdLst/>
            <a:ahLst/>
            <a:cxnLst/>
            <a:rect l="l" t="t" r="r" b="b"/>
            <a:pathLst>
              <a:path w="5779134" h="215265">
                <a:moveTo>
                  <a:pt x="1549908" y="0"/>
                </a:moveTo>
                <a:lnTo>
                  <a:pt x="1524" y="0"/>
                </a:lnTo>
                <a:lnTo>
                  <a:pt x="1524" y="6096"/>
                </a:lnTo>
                <a:lnTo>
                  <a:pt x="0" y="6096"/>
                </a:lnTo>
                <a:lnTo>
                  <a:pt x="0" y="208788"/>
                </a:lnTo>
                <a:lnTo>
                  <a:pt x="1524" y="208788"/>
                </a:lnTo>
                <a:lnTo>
                  <a:pt x="1524" y="214884"/>
                </a:lnTo>
                <a:lnTo>
                  <a:pt x="1549908" y="214884"/>
                </a:lnTo>
                <a:lnTo>
                  <a:pt x="1549908" y="208775"/>
                </a:lnTo>
                <a:lnTo>
                  <a:pt x="1548384" y="208775"/>
                </a:lnTo>
                <a:lnTo>
                  <a:pt x="1548384" y="6096"/>
                </a:lnTo>
                <a:lnTo>
                  <a:pt x="1549908" y="6096"/>
                </a:lnTo>
                <a:lnTo>
                  <a:pt x="1549908" y="0"/>
                </a:lnTo>
                <a:close/>
              </a:path>
              <a:path w="5779134" h="215265">
                <a:moveTo>
                  <a:pt x="4578096" y="0"/>
                </a:moveTo>
                <a:lnTo>
                  <a:pt x="1556004" y="0"/>
                </a:lnTo>
                <a:lnTo>
                  <a:pt x="1556004" y="6096"/>
                </a:lnTo>
                <a:lnTo>
                  <a:pt x="1554480" y="6096"/>
                </a:lnTo>
                <a:lnTo>
                  <a:pt x="1554480" y="208788"/>
                </a:lnTo>
                <a:lnTo>
                  <a:pt x="1556004" y="208788"/>
                </a:lnTo>
                <a:lnTo>
                  <a:pt x="1556004" y="214884"/>
                </a:lnTo>
                <a:lnTo>
                  <a:pt x="4578096" y="214884"/>
                </a:lnTo>
                <a:lnTo>
                  <a:pt x="4578096" y="208788"/>
                </a:lnTo>
                <a:lnTo>
                  <a:pt x="4578096" y="6096"/>
                </a:lnTo>
                <a:lnTo>
                  <a:pt x="4578096" y="0"/>
                </a:lnTo>
                <a:close/>
              </a:path>
              <a:path w="5779134" h="215265">
                <a:moveTo>
                  <a:pt x="5779008" y="0"/>
                </a:moveTo>
                <a:lnTo>
                  <a:pt x="4584192" y="0"/>
                </a:lnTo>
                <a:lnTo>
                  <a:pt x="4584192" y="6096"/>
                </a:lnTo>
                <a:lnTo>
                  <a:pt x="4584192" y="208775"/>
                </a:lnTo>
                <a:lnTo>
                  <a:pt x="4584192" y="214884"/>
                </a:lnTo>
                <a:lnTo>
                  <a:pt x="5779008" y="214884"/>
                </a:lnTo>
                <a:lnTo>
                  <a:pt x="5779008" y="208775"/>
                </a:lnTo>
                <a:lnTo>
                  <a:pt x="5777484" y="208775"/>
                </a:lnTo>
                <a:lnTo>
                  <a:pt x="5777484" y="6096"/>
                </a:lnTo>
                <a:lnTo>
                  <a:pt x="5779008" y="6096"/>
                </a:lnTo>
                <a:lnTo>
                  <a:pt x="5779008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982980" y="1287780"/>
          <a:ext cx="5793105" cy="7512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28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0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6408"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Instrument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Cultural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Group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98441">
                <a:tc>
                  <a:txBody>
                    <a:bodyPr/>
                    <a:lstStyle/>
                    <a:p>
                      <a:pPr marL="63500" marR="118745" indent="5715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American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turation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Scale-Revised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(Klonoff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Landrine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119380" indent="-5080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eight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dimensions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 American culture: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(1)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traditional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beliefs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prac-  tices,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(2)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traditional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structure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practices,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6675" marR="217804" indent="-3810">
                        <a:lnSpc>
                          <a:spcPct val="100000"/>
                        </a:lnSpc>
                      </a:pP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(3)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traditional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socialization,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(4)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preparation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consumption of traditional foods,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(5)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preference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American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things,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(6)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interracial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tudes,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(7)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superstitions,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(8)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traditional health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beliefs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practices.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496"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Black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3500" marR="130810" indent="5715">
                        <a:lnSpc>
                          <a:spcPct val="100000"/>
                        </a:lnSpc>
                      </a:pP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Attitude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Scale—Form</a:t>
                      </a:r>
                      <a:r>
                        <a:rPr sz="1000" spc="-114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(Helms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186690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beliefs or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attitudes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Blacks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toward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both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Blacks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Whites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-point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scales.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short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long</a:t>
                      </a:r>
                      <a:r>
                        <a:rPr sz="1000" spc="-1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forms.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9496">
                <a:tc>
                  <a:txBody>
                    <a:bodyPr/>
                    <a:lstStyle/>
                    <a:p>
                      <a:pPr marL="59690" marR="322580" indent="698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Cross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(Worrell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2001)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7175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six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clusters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associated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</a:t>
                      </a:r>
                      <a:r>
                        <a:rPr sz="1000" spc="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development.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44302">
                <a:tc>
                  <a:txBody>
                    <a:bodyPr/>
                    <a:lstStyle/>
                    <a:p>
                      <a:pPr marL="63500" marR="62230" indent="762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Multidimensional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Inven-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tory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Black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(MIBI;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Sellers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118110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MIBI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centrality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Black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ideology,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regard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Black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online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http://sitemaker.umich.edu/aaril/files/mibiscaleand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scoring.pdf.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1889">
                <a:tc>
                  <a:txBody>
                    <a:bodyPr/>
                    <a:lstStyle/>
                    <a:p>
                      <a:pPr marL="63500" marR="146050" indent="-381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(Snowden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Hines  1999)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12509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10-item scale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media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ences, racial bias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relationships,</a:t>
                      </a:r>
                      <a:r>
                        <a:rPr sz="1000" spc="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race-related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6675" marR="320040" indent="-2540">
                        <a:lnSpc>
                          <a:spcPct val="100000"/>
                        </a:lnSpc>
                      </a:pP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attitudes,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comfort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interacting with other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49102">
                <a:tc>
                  <a:txBody>
                    <a:bodyPr/>
                    <a:lstStyle/>
                    <a:p>
                      <a:pPr marL="63500" marR="144780" indent="571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Self-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Consciousness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(Baldwin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Bell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1985)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117475" indent="63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within-group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variability in the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level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acculturation/cultural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continuum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(Baldwin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1985) based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degree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Afrocentricity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Nigrescence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(White 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Parham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1996).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indicates 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client’s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level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involvement in  traditional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American culture or the core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African-oriented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culture.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87630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 Americans/African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Immigrants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1020">
                <a:tc>
                  <a:txBody>
                    <a:bodyPr/>
                    <a:lstStyle/>
                    <a:p>
                      <a:pPr marL="64135" marR="153670" indent="571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Native American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turation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(Garrett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Pichette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208915" indent="-2540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asks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ascertain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 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’s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level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involve-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Native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44296">
                <a:tc>
                  <a:txBody>
                    <a:bodyPr/>
                    <a:lstStyle/>
                    <a:p>
                      <a:pPr marL="63500" marR="214629" indent="-381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Rosebud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Personal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Opinion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Survey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(Hoffmann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14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1985)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 marR="123189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assessment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components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turation,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values,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behaviors,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networks, religious affiliation 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practice,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home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community,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education,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ancestry,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identification.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Native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44289">
                <a:tc>
                  <a:txBody>
                    <a:bodyPr/>
                    <a:lstStyle/>
                    <a:p>
                      <a:pPr marL="66675" marR="111125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dimensional Accultura-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(AAMAS;</a:t>
                      </a:r>
                      <a:r>
                        <a:rPr sz="1000" spc="-1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Gim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Chung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 marR="9779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AAMAS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developed 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easy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variety 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relating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identity,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knowledge,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food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preferences.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011483" y="8846311"/>
            <a:ext cx="1727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80995" cy="6345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 benefits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Foremost,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increas-  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likelihood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sustainability.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 supports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viability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bringing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forefront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of diver-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sity,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flexibility,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organiza-  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practitioners.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Beyond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necessity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funding,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licensing,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accreditation requirement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s,  cultural 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decisions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optimize  therapeutic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minimize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adverse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upon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ultimately,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ization).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implementing 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planning,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placement.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enhance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decreas-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risks 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misunderstanding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clients’presenting problems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clients 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regard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12700" marR="39370" indent="952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investment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culturally  responsive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matched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beginning.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principle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munity,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68171"/>
            <a:ext cx="289433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5400" indent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ongo-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 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volvement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grows.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Likewise,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apt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empowered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invested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Cli-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satisfaction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izations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congruent  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supervision.</a:t>
            </a:r>
            <a:endParaRPr sz="1200">
              <a:latin typeface="Times New Roman"/>
              <a:cs typeface="Times New Roman"/>
            </a:endParaRPr>
          </a:p>
          <a:p>
            <a:pPr marL="15240" marR="5080" indent="381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benefits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attracting,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retaining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multiethnic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client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 Developing 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diver-  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  board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appointments.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guarantee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broader,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varied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  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ignore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of race,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ethnici-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staff composition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reflects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diversity.</a:t>
            </a:r>
            <a:endParaRPr sz="1200">
              <a:latin typeface="Times New Roman"/>
              <a:cs typeface="Times New Roman"/>
            </a:endParaRPr>
          </a:p>
          <a:p>
            <a:pPr marL="14604" marR="54610" indent="8255">
              <a:lnSpc>
                <a:spcPct val="100000"/>
              </a:lnSpc>
              <a:spcBef>
                <a:spcPts val="7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reinforces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counselor’s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self-exploration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acquiring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meet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 requires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tween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reminds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06779" y="7386824"/>
            <a:ext cx="2862580" cy="1652270"/>
          </a:xfrm>
          <a:custGeom>
            <a:avLst/>
            <a:gdLst/>
            <a:ahLst/>
            <a:cxnLst/>
            <a:rect l="l" t="t" r="r" b="b"/>
            <a:pathLst>
              <a:path w="2862579" h="1652270">
                <a:moveTo>
                  <a:pt x="2772181" y="0"/>
                </a:moveTo>
                <a:lnTo>
                  <a:pt x="89890" y="0"/>
                </a:lnTo>
                <a:lnTo>
                  <a:pt x="54901" y="7064"/>
                </a:lnTo>
                <a:lnTo>
                  <a:pt x="26328" y="26328"/>
                </a:lnTo>
                <a:lnTo>
                  <a:pt x="7064" y="54901"/>
                </a:lnTo>
                <a:lnTo>
                  <a:pt x="0" y="89890"/>
                </a:lnTo>
                <a:lnTo>
                  <a:pt x="0" y="1562125"/>
                </a:lnTo>
                <a:lnTo>
                  <a:pt x="7064" y="1597114"/>
                </a:lnTo>
                <a:lnTo>
                  <a:pt x="26328" y="1625687"/>
                </a:lnTo>
                <a:lnTo>
                  <a:pt x="54901" y="1644951"/>
                </a:lnTo>
                <a:lnTo>
                  <a:pt x="89890" y="1652016"/>
                </a:lnTo>
                <a:lnTo>
                  <a:pt x="2772181" y="1652016"/>
                </a:lnTo>
                <a:lnTo>
                  <a:pt x="2807170" y="1644951"/>
                </a:lnTo>
                <a:lnTo>
                  <a:pt x="2835743" y="1625687"/>
                </a:lnTo>
                <a:lnTo>
                  <a:pt x="2855007" y="1597114"/>
                </a:lnTo>
                <a:lnTo>
                  <a:pt x="2862072" y="1562125"/>
                </a:lnTo>
                <a:lnTo>
                  <a:pt x="2862072" y="89890"/>
                </a:lnTo>
                <a:lnTo>
                  <a:pt x="2855007" y="54901"/>
                </a:lnTo>
                <a:lnTo>
                  <a:pt x="2835743" y="26328"/>
                </a:lnTo>
                <a:lnTo>
                  <a:pt x="2807170" y="7064"/>
                </a:lnTo>
                <a:lnTo>
                  <a:pt x="2772181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050939" y="7430516"/>
            <a:ext cx="2615565" cy="15151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 indent="635" algn="ctr">
              <a:lnSpc>
                <a:spcPct val="98500"/>
              </a:lnSpc>
              <a:spcBef>
                <a:spcPts val="120"/>
              </a:spcBef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Enhanced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National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Standards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Culturally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Linguistically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Appropriate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Services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Health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Health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Care</a:t>
            </a:r>
            <a:r>
              <a:rPr sz="1100" spc="-11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(OMH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2013)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are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meant to reduce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eliminate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disparities,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improve quality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care,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promote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health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equality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by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establishing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blueprint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health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organization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health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care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(see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Appendix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 or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visit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  <a:hlinkClick r:id="rId2"/>
              </a:rPr>
              <a:t>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  <a:hlinkClick r:id="rId2"/>
              </a:rPr>
              <a:t>http://www.thinkculturalhealth.hhs.gov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  <a:hlinkClick r:id="rId2"/>
              </a:rPr>
              <a:t>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).</a:t>
            </a:r>
            <a:endParaRPr sz="11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958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158036" y="435355"/>
            <a:ext cx="37064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B—Instruments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Measure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Acculturation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4588" y="908297"/>
            <a:ext cx="5956300" cy="8091170"/>
            <a:chOff x="894588" y="908297"/>
            <a:chExt cx="5956300" cy="8091170"/>
          </a:xfrm>
        </p:grpSpPr>
        <p:sp>
          <p:nvSpPr>
            <p:cNvPr id="4" name="object 4"/>
            <p:cNvSpPr/>
            <p:nvPr/>
          </p:nvSpPr>
          <p:spPr>
            <a:xfrm>
              <a:off x="900684" y="914393"/>
              <a:ext cx="5943600" cy="8079105"/>
            </a:xfrm>
            <a:custGeom>
              <a:avLst/>
              <a:gdLst/>
              <a:ahLst/>
              <a:cxnLst/>
              <a:rect l="l" t="t" r="r" b="b"/>
              <a:pathLst>
                <a:path w="5943600" h="8079105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7914690"/>
                  </a:lnTo>
                  <a:lnTo>
                    <a:pt x="5859" y="7958300"/>
                  </a:lnTo>
                  <a:lnTo>
                    <a:pt x="22396" y="7997485"/>
                  </a:lnTo>
                  <a:lnTo>
                    <a:pt x="48047" y="8030683"/>
                  </a:lnTo>
                  <a:lnTo>
                    <a:pt x="81248" y="8056330"/>
                  </a:lnTo>
                  <a:lnTo>
                    <a:pt x="120435" y="8072865"/>
                  </a:lnTo>
                  <a:lnTo>
                    <a:pt x="164045" y="8078724"/>
                  </a:lnTo>
                  <a:lnTo>
                    <a:pt x="5779554" y="8078724"/>
                  </a:lnTo>
                  <a:lnTo>
                    <a:pt x="5823164" y="8072865"/>
                  </a:lnTo>
                  <a:lnTo>
                    <a:pt x="5862351" y="8056330"/>
                  </a:lnTo>
                  <a:lnTo>
                    <a:pt x="5895552" y="8030683"/>
                  </a:lnTo>
                  <a:lnTo>
                    <a:pt x="5921203" y="7997485"/>
                  </a:lnTo>
                  <a:lnTo>
                    <a:pt x="5937740" y="7958300"/>
                  </a:lnTo>
                  <a:lnTo>
                    <a:pt x="5943600" y="7914690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0684" y="914393"/>
              <a:ext cx="5943600" cy="8079105"/>
            </a:xfrm>
            <a:custGeom>
              <a:avLst/>
              <a:gdLst/>
              <a:ahLst/>
              <a:cxnLst/>
              <a:rect l="l" t="t" r="r" b="b"/>
              <a:pathLst>
                <a:path w="5943600" h="8079105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7914690"/>
                  </a:lnTo>
                  <a:lnTo>
                    <a:pt x="5937740" y="7958300"/>
                  </a:lnTo>
                  <a:lnTo>
                    <a:pt x="5921203" y="7997485"/>
                  </a:lnTo>
                  <a:lnTo>
                    <a:pt x="5895552" y="8030683"/>
                  </a:lnTo>
                  <a:lnTo>
                    <a:pt x="5862351" y="8056330"/>
                  </a:lnTo>
                  <a:lnTo>
                    <a:pt x="5823164" y="8072865"/>
                  </a:lnTo>
                  <a:lnTo>
                    <a:pt x="5779554" y="8078724"/>
                  </a:lnTo>
                  <a:lnTo>
                    <a:pt x="164045" y="8078724"/>
                  </a:lnTo>
                  <a:lnTo>
                    <a:pt x="120435" y="8072865"/>
                  </a:lnTo>
                  <a:lnTo>
                    <a:pt x="81248" y="8056330"/>
                  </a:lnTo>
                  <a:lnTo>
                    <a:pt x="48047" y="8030683"/>
                  </a:lnTo>
                  <a:lnTo>
                    <a:pt x="22396" y="7997485"/>
                  </a:lnTo>
                  <a:lnTo>
                    <a:pt x="5859" y="7958300"/>
                  </a:lnTo>
                  <a:lnTo>
                    <a:pt x="0" y="7914690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88567" y="974852"/>
            <a:ext cx="394525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Acculturation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Ethnic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Identity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Measures</a:t>
            </a:r>
            <a:r>
              <a:rPr sz="1200" b="1" spc="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82980" y="1287779"/>
            <a:ext cx="5779135" cy="215265"/>
          </a:xfrm>
          <a:custGeom>
            <a:avLst/>
            <a:gdLst/>
            <a:ahLst/>
            <a:cxnLst/>
            <a:rect l="l" t="t" r="r" b="b"/>
            <a:pathLst>
              <a:path w="5779134" h="215265">
                <a:moveTo>
                  <a:pt x="1559052" y="0"/>
                </a:moveTo>
                <a:lnTo>
                  <a:pt x="1524" y="0"/>
                </a:lnTo>
                <a:lnTo>
                  <a:pt x="1524" y="6096"/>
                </a:lnTo>
                <a:lnTo>
                  <a:pt x="0" y="6096"/>
                </a:lnTo>
                <a:lnTo>
                  <a:pt x="0" y="208788"/>
                </a:lnTo>
                <a:lnTo>
                  <a:pt x="1524" y="208788"/>
                </a:lnTo>
                <a:lnTo>
                  <a:pt x="1524" y="214884"/>
                </a:lnTo>
                <a:lnTo>
                  <a:pt x="1559052" y="214884"/>
                </a:lnTo>
                <a:lnTo>
                  <a:pt x="1559052" y="208775"/>
                </a:lnTo>
                <a:lnTo>
                  <a:pt x="1557528" y="208775"/>
                </a:lnTo>
                <a:lnTo>
                  <a:pt x="1557528" y="6096"/>
                </a:lnTo>
                <a:lnTo>
                  <a:pt x="1559052" y="6096"/>
                </a:lnTo>
                <a:lnTo>
                  <a:pt x="1559052" y="0"/>
                </a:lnTo>
                <a:close/>
              </a:path>
              <a:path w="5779134" h="215265">
                <a:moveTo>
                  <a:pt x="4578096" y="0"/>
                </a:moveTo>
                <a:lnTo>
                  <a:pt x="1565148" y="0"/>
                </a:lnTo>
                <a:lnTo>
                  <a:pt x="1565148" y="6096"/>
                </a:lnTo>
                <a:lnTo>
                  <a:pt x="1563624" y="6096"/>
                </a:lnTo>
                <a:lnTo>
                  <a:pt x="1563624" y="208788"/>
                </a:lnTo>
                <a:lnTo>
                  <a:pt x="1565148" y="208788"/>
                </a:lnTo>
                <a:lnTo>
                  <a:pt x="1565148" y="214884"/>
                </a:lnTo>
                <a:lnTo>
                  <a:pt x="4578096" y="214884"/>
                </a:lnTo>
                <a:lnTo>
                  <a:pt x="4578096" y="208788"/>
                </a:lnTo>
                <a:lnTo>
                  <a:pt x="4578096" y="6096"/>
                </a:lnTo>
                <a:lnTo>
                  <a:pt x="4578096" y="0"/>
                </a:lnTo>
                <a:close/>
              </a:path>
              <a:path w="5779134" h="215265">
                <a:moveTo>
                  <a:pt x="5779008" y="0"/>
                </a:moveTo>
                <a:lnTo>
                  <a:pt x="4584192" y="0"/>
                </a:lnTo>
                <a:lnTo>
                  <a:pt x="4584192" y="6096"/>
                </a:lnTo>
                <a:lnTo>
                  <a:pt x="4584192" y="208775"/>
                </a:lnTo>
                <a:lnTo>
                  <a:pt x="4584192" y="214884"/>
                </a:lnTo>
                <a:lnTo>
                  <a:pt x="5779008" y="214884"/>
                </a:lnTo>
                <a:lnTo>
                  <a:pt x="5779008" y="208775"/>
                </a:lnTo>
                <a:lnTo>
                  <a:pt x="5777484" y="208775"/>
                </a:lnTo>
                <a:lnTo>
                  <a:pt x="5777484" y="6096"/>
                </a:lnTo>
                <a:lnTo>
                  <a:pt x="5779008" y="6096"/>
                </a:lnTo>
                <a:lnTo>
                  <a:pt x="5779008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978408" y="1287780"/>
          <a:ext cx="5793105" cy="7359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33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187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0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6408">
                <a:tc>
                  <a:txBody>
                    <a:bodyPr/>
                    <a:lstStyle/>
                    <a:p>
                      <a:pPr marL="45847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Instrument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R="144780" algn="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Cultural</a:t>
                      </a:r>
                      <a:r>
                        <a:rPr sz="1000" b="1" spc="-3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Group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1241">
                <a:tc>
                  <a:txBody>
                    <a:bodyPr/>
                    <a:lstStyle/>
                    <a:p>
                      <a:pPr marL="63500" marR="201295" indent="3175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Adjustment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Difficulties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Checklist  (CADC; Sodowsky</a:t>
                      </a:r>
                      <a:r>
                        <a:rPr sz="1000" spc="-1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Lai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101600" indent="1905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CADC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helps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avoid potential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problems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relating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asking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customs,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interactions,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perceptions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prejudice,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friendship networks,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justment.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175260" indent="5715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Americans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(East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Asians)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496">
                <a:tc>
                  <a:txBody>
                    <a:bodyPr/>
                    <a:lstStyle/>
                    <a:p>
                      <a:pPr marL="71120" marR="107314" indent="-952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East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(Barry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2001)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 marR="110489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includes 29 items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assimilation,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level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separation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Asians,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integration, and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marginalization.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175260" indent="571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Americans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(East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Asians)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9102">
                <a:tc>
                  <a:txBody>
                    <a:bodyPr/>
                    <a:lstStyle/>
                    <a:p>
                      <a:pPr marL="64135" marR="140335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General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Ethnicity</a:t>
                      </a:r>
                      <a:r>
                        <a:rPr sz="1000" spc="-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tionnaire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(GEQ; 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Tsai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2000)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274320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GEQ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designed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used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minor modifications for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 cultural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orientation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groups.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There  are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original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abridged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versions.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original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includes 75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items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asking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affiliations, cultural practices, and cultural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identification.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175260" indent="571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Americans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(although  designed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be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multicultural in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orientation)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39496">
                <a:tc>
                  <a:txBody>
                    <a:bodyPr/>
                    <a:lstStyle/>
                    <a:p>
                      <a:pPr marL="59690" marR="13335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Suinn-Lew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Self- 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(Suinn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14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1992)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16700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modeled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after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Accultura-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tion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Rating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research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indicates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high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reliability.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177800" algn="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9495">
                <a:tc>
                  <a:txBody>
                    <a:bodyPr/>
                    <a:lstStyle/>
                    <a:p>
                      <a:pPr marL="64135" marR="116839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Ethnocultural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Behavioral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Index</a:t>
                      </a:r>
                      <a:r>
                        <a:rPr sz="1000" spc="-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(Yama-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da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1998)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16446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19-item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self-report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assessment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high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validity.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 marR="175260" indent="444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Americans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Pacific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Islanders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96696">
                <a:tc>
                  <a:txBody>
                    <a:bodyPr/>
                    <a:lstStyle/>
                    <a:p>
                      <a:pPr marL="66675" marR="155575" algn="just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Internal-External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(Kwan  1997)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 marR="8064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friendships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affiliation,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expression,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food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orientation,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collectivism,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order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differentiate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three Chinese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groups: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(1)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internal,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(2)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external,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(3)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internal-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external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undifferentiated.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 marR="52387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Chinese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98220">
                <a:tc>
                  <a:txBody>
                    <a:bodyPr/>
                    <a:lstStyle/>
                    <a:p>
                      <a:pPr marL="64135" marR="151765" indent="6985" algn="just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Marín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Marín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turation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(Marín</a:t>
                      </a:r>
                      <a:r>
                        <a:rPr sz="1000" spc="-1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1987)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99695" indent="-2540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12-item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that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assesses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three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domains: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(1)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(2)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media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ences,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(3)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diversity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relations.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online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http://www.columbia.edu/cu/ssw/projects/pmap/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docs/gupta_acculturation.pdf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 marR="526415" indent="-2540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Chinese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44296">
                <a:tc>
                  <a:txBody>
                    <a:bodyPr/>
                    <a:lstStyle/>
                    <a:p>
                      <a:pPr marL="59690" marR="111760" indent="444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Behavioral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turation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(Szapocz-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nik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1978)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70485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These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two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conjunction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another,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ask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individuals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behaviors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order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determine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acculturation. If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used  singly,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behavioral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superior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120014" algn="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Cuban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91895">
                <a:tc>
                  <a:txBody>
                    <a:bodyPr/>
                    <a:lstStyle/>
                    <a:p>
                      <a:pPr marL="59690" marR="198120" indent="1016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 Mea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Hawai’i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(Hawaiian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Ways),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Hawaiian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(Rezentes</a:t>
                      </a:r>
                      <a:r>
                        <a:rPr sz="1000" spc="-8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1993)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 marR="26606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34-item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adolescent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version is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(Hishinuma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155575" algn="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Native</a:t>
                      </a:r>
                      <a:r>
                        <a:rPr sz="1000" spc="-9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Hawaiians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006911" y="8693911"/>
            <a:ext cx="1727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6111" y="908298"/>
            <a:ext cx="5956300" cy="8217534"/>
            <a:chOff x="896111" y="908298"/>
            <a:chExt cx="5956300" cy="8217534"/>
          </a:xfrm>
        </p:grpSpPr>
        <p:sp>
          <p:nvSpPr>
            <p:cNvPr id="4" name="object 4"/>
            <p:cNvSpPr/>
            <p:nvPr/>
          </p:nvSpPr>
          <p:spPr>
            <a:xfrm>
              <a:off x="902207" y="914394"/>
              <a:ext cx="5943600" cy="8205470"/>
            </a:xfrm>
            <a:custGeom>
              <a:avLst/>
              <a:gdLst/>
              <a:ahLst/>
              <a:cxnLst/>
              <a:rect l="l" t="t" r="r" b="b"/>
              <a:pathLst>
                <a:path w="5943600" h="820547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041182"/>
                  </a:lnTo>
                  <a:lnTo>
                    <a:pt x="5859" y="8084787"/>
                  </a:lnTo>
                  <a:lnTo>
                    <a:pt x="22396" y="8123971"/>
                  </a:lnTo>
                  <a:lnTo>
                    <a:pt x="48047" y="8157170"/>
                  </a:lnTo>
                  <a:lnTo>
                    <a:pt x="81248" y="8182819"/>
                  </a:lnTo>
                  <a:lnTo>
                    <a:pt x="120435" y="8199356"/>
                  </a:lnTo>
                  <a:lnTo>
                    <a:pt x="164045" y="8205216"/>
                  </a:lnTo>
                  <a:lnTo>
                    <a:pt x="5779554" y="8205216"/>
                  </a:lnTo>
                  <a:lnTo>
                    <a:pt x="5823164" y="8199356"/>
                  </a:lnTo>
                  <a:lnTo>
                    <a:pt x="5862351" y="8182819"/>
                  </a:lnTo>
                  <a:lnTo>
                    <a:pt x="5895552" y="8157170"/>
                  </a:lnTo>
                  <a:lnTo>
                    <a:pt x="5921203" y="8123971"/>
                  </a:lnTo>
                  <a:lnTo>
                    <a:pt x="5937740" y="8084787"/>
                  </a:lnTo>
                  <a:lnTo>
                    <a:pt x="5943600" y="8041182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2207" y="914394"/>
              <a:ext cx="5943600" cy="8205470"/>
            </a:xfrm>
            <a:custGeom>
              <a:avLst/>
              <a:gdLst/>
              <a:ahLst/>
              <a:cxnLst/>
              <a:rect l="l" t="t" r="r" b="b"/>
              <a:pathLst>
                <a:path w="5943600" h="820547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041182"/>
                  </a:lnTo>
                  <a:lnTo>
                    <a:pt x="5937740" y="8084787"/>
                  </a:lnTo>
                  <a:lnTo>
                    <a:pt x="5921203" y="8123971"/>
                  </a:lnTo>
                  <a:lnTo>
                    <a:pt x="5895552" y="8157170"/>
                  </a:lnTo>
                  <a:lnTo>
                    <a:pt x="5862351" y="8182819"/>
                  </a:lnTo>
                  <a:lnTo>
                    <a:pt x="5823164" y="8199356"/>
                  </a:lnTo>
                  <a:lnTo>
                    <a:pt x="5779554" y="8205216"/>
                  </a:lnTo>
                  <a:lnTo>
                    <a:pt x="164045" y="8205216"/>
                  </a:lnTo>
                  <a:lnTo>
                    <a:pt x="120435" y="8199356"/>
                  </a:lnTo>
                  <a:lnTo>
                    <a:pt x="81248" y="8182819"/>
                  </a:lnTo>
                  <a:lnTo>
                    <a:pt x="48047" y="8157170"/>
                  </a:lnTo>
                  <a:lnTo>
                    <a:pt x="22396" y="8123971"/>
                  </a:lnTo>
                  <a:lnTo>
                    <a:pt x="5859" y="8084787"/>
                  </a:lnTo>
                  <a:lnTo>
                    <a:pt x="0" y="8041182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90091" y="974852"/>
            <a:ext cx="394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Acculturation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Ethnic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Identity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Measures</a:t>
            </a:r>
            <a:r>
              <a:rPr sz="12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86028" y="1287779"/>
            <a:ext cx="5777865" cy="215265"/>
          </a:xfrm>
          <a:custGeom>
            <a:avLst/>
            <a:gdLst/>
            <a:ahLst/>
            <a:cxnLst/>
            <a:rect l="l" t="t" r="r" b="b"/>
            <a:pathLst>
              <a:path w="5777865" h="215265">
                <a:moveTo>
                  <a:pt x="1328915" y="0"/>
                </a:moveTo>
                <a:lnTo>
                  <a:pt x="0" y="0"/>
                </a:lnTo>
                <a:lnTo>
                  <a:pt x="0" y="6096"/>
                </a:lnTo>
                <a:lnTo>
                  <a:pt x="0" y="208775"/>
                </a:lnTo>
                <a:lnTo>
                  <a:pt x="0" y="214884"/>
                </a:lnTo>
                <a:lnTo>
                  <a:pt x="1328915" y="214884"/>
                </a:lnTo>
                <a:lnTo>
                  <a:pt x="1328915" y="208775"/>
                </a:lnTo>
                <a:lnTo>
                  <a:pt x="1327404" y="208775"/>
                </a:lnTo>
                <a:lnTo>
                  <a:pt x="1327404" y="6096"/>
                </a:lnTo>
                <a:lnTo>
                  <a:pt x="1328915" y="6096"/>
                </a:lnTo>
                <a:lnTo>
                  <a:pt x="1328915" y="0"/>
                </a:lnTo>
                <a:close/>
              </a:path>
              <a:path w="5777865" h="215265">
                <a:moveTo>
                  <a:pt x="4576572" y="0"/>
                </a:moveTo>
                <a:lnTo>
                  <a:pt x="1335024" y="0"/>
                </a:lnTo>
                <a:lnTo>
                  <a:pt x="1335024" y="6096"/>
                </a:lnTo>
                <a:lnTo>
                  <a:pt x="1333500" y="6096"/>
                </a:lnTo>
                <a:lnTo>
                  <a:pt x="1333500" y="208788"/>
                </a:lnTo>
                <a:lnTo>
                  <a:pt x="1335024" y="208788"/>
                </a:lnTo>
                <a:lnTo>
                  <a:pt x="1335024" y="214884"/>
                </a:lnTo>
                <a:lnTo>
                  <a:pt x="4576572" y="214884"/>
                </a:lnTo>
                <a:lnTo>
                  <a:pt x="4576572" y="208788"/>
                </a:lnTo>
                <a:lnTo>
                  <a:pt x="4576572" y="6096"/>
                </a:lnTo>
                <a:lnTo>
                  <a:pt x="4576572" y="0"/>
                </a:lnTo>
                <a:close/>
              </a:path>
              <a:path w="5777865" h="215265">
                <a:moveTo>
                  <a:pt x="5777484" y="0"/>
                </a:moveTo>
                <a:lnTo>
                  <a:pt x="4582668" y="0"/>
                </a:lnTo>
                <a:lnTo>
                  <a:pt x="4582668" y="6096"/>
                </a:lnTo>
                <a:lnTo>
                  <a:pt x="4582668" y="208775"/>
                </a:lnTo>
                <a:lnTo>
                  <a:pt x="4582668" y="214884"/>
                </a:lnTo>
                <a:lnTo>
                  <a:pt x="5777484" y="214884"/>
                </a:lnTo>
                <a:lnTo>
                  <a:pt x="5777484" y="208788"/>
                </a:lnTo>
                <a:lnTo>
                  <a:pt x="5777484" y="6096"/>
                </a:lnTo>
                <a:lnTo>
                  <a:pt x="5777484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979932" y="1287780"/>
          <a:ext cx="5793105" cy="7359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4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473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0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6408">
                <a:tc>
                  <a:txBody>
                    <a:bodyPr/>
                    <a:lstStyle/>
                    <a:p>
                      <a:pPr marL="34544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Instrument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Cultural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Group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1241">
                <a:tc>
                  <a:txBody>
                    <a:bodyPr/>
                    <a:lstStyle/>
                    <a:p>
                      <a:pPr marL="64769" marR="60325" indent="5715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Abbreviated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dimensional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turation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(AMAS-ZABB;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Zea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2003)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234950" indent="-2540" algn="just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AMAS-ZABB 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multidimensional,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bilinear,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42-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item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identity, language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compe-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tence,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competence.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44302">
                <a:tc>
                  <a:txBody>
                    <a:bodyPr/>
                    <a:lstStyle/>
                    <a:p>
                      <a:pPr marL="64769" marR="179070" indent="571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</a:t>
                      </a:r>
                      <a:r>
                        <a:rPr sz="1000" spc="-1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(Marin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9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1987)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 marR="15176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12-item acculturation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English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media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ences,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activities.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online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http://casaa.unm.edu/inst/MARIN%20Short%20Scale.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pdf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44296">
                <a:tc>
                  <a:txBody>
                    <a:bodyPr/>
                    <a:lstStyle/>
                    <a:p>
                      <a:pPr marL="64769" marR="140970" indent="63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Bicultural Involve-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Questionnaire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(BIQ;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Szapocznik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1980)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14414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BIQ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involvement in 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both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mainstream American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activities.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two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scores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derive a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involvement,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individuals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highly  involved in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scoring highest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1896">
                <a:tc>
                  <a:txBody>
                    <a:bodyPr/>
                    <a:lstStyle/>
                    <a:p>
                      <a:pPr marL="66040" marR="120014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Bidimensional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Hispanics</a:t>
                      </a:r>
                      <a:r>
                        <a:rPr sz="1000" spc="-10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(Marin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Gamba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1996)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9842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24-item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asks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questions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proficiency,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media</a:t>
                      </a:r>
                      <a:r>
                        <a:rPr sz="1000" spc="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preferences.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1889">
                <a:tc>
                  <a:txBody>
                    <a:bodyPr/>
                    <a:lstStyle/>
                    <a:p>
                      <a:pPr marL="60960" marR="193040" indent="4445" algn="just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Brief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Hispanics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(Norris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1996)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13906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four items,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but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scores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have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been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correlated highly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generation,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nativity,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length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time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United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States,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ences,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subjective perceptions of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44302">
                <a:tc>
                  <a:txBody>
                    <a:bodyPr/>
                    <a:lstStyle/>
                    <a:p>
                      <a:pPr marL="64769" marR="147955" indent="762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Multidimensional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for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  (Felix-Ortiz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1994)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11112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measure places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adolescents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four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cate-  gories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based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language,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behavior/familiarity,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values/attitudes: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(1)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bicultural,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(2)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-identified,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(3)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American-identified,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(4)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low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-level</a:t>
                      </a:r>
                      <a:r>
                        <a:rPr sz="1000" spc="-1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bicultural.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45820">
                <a:tc>
                  <a:txBody>
                    <a:bodyPr/>
                    <a:lstStyle/>
                    <a:p>
                      <a:pPr marL="60960" marR="88265" indent="8890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Rating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Mexican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Americans-I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(ARSMA-I;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Cuellar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1980)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120" marR="130810" indent="-7620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ARSMA-I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differentiates between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 levels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turation: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(1) Very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(2)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Mexican-Oriented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4135" marR="92075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Bicultural,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(3)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True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Bicultural,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(4)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Anglo-Oriented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Bicultural, 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(5)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Anglicized.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Established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validity.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 marR="526415" indent="190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91889">
                <a:tc>
                  <a:txBody>
                    <a:bodyPr/>
                    <a:lstStyle/>
                    <a:p>
                      <a:pPr marL="60960" marR="80010" indent="889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Rating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 Americans-II (Cuellar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1995)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189230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like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ARSMA-I,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except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separate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subscales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multidimensional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aspects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orientation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toward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Anglo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cultures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independently.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 marR="526415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44302">
                <a:tc>
                  <a:txBody>
                    <a:bodyPr/>
                    <a:lstStyle/>
                    <a:p>
                      <a:pPr marL="67945" marR="13144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Life Style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Inventory</a:t>
                      </a:r>
                      <a:r>
                        <a:rPr sz="1000" spc="-9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(Mendoza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1989)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266700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self-report instrument,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English,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five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dimensions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acculturation: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intrafamily 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extrafamily 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activities and affiliations,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knowledge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activities,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identification and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pride.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 marR="526415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008435" y="8693911"/>
            <a:ext cx="1727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158036" y="435355"/>
            <a:ext cx="37064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B—Instruments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Measure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Acculturation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9160" y="908302"/>
            <a:ext cx="5956300" cy="7724140"/>
            <a:chOff x="899160" y="908302"/>
            <a:chExt cx="5956300" cy="7724140"/>
          </a:xfrm>
        </p:grpSpPr>
        <p:sp>
          <p:nvSpPr>
            <p:cNvPr id="4" name="object 4"/>
            <p:cNvSpPr/>
            <p:nvPr/>
          </p:nvSpPr>
          <p:spPr>
            <a:xfrm>
              <a:off x="905256" y="914398"/>
              <a:ext cx="5943600" cy="7711440"/>
            </a:xfrm>
            <a:custGeom>
              <a:avLst/>
              <a:gdLst/>
              <a:ahLst/>
              <a:cxnLst/>
              <a:rect l="l" t="t" r="r" b="b"/>
              <a:pathLst>
                <a:path w="5943600" h="771144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7547394"/>
                  </a:lnTo>
                  <a:lnTo>
                    <a:pt x="5859" y="7591004"/>
                  </a:lnTo>
                  <a:lnTo>
                    <a:pt x="22396" y="7630191"/>
                  </a:lnTo>
                  <a:lnTo>
                    <a:pt x="48047" y="7663392"/>
                  </a:lnTo>
                  <a:lnTo>
                    <a:pt x="81248" y="7689043"/>
                  </a:lnTo>
                  <a:lnTo>
                    <a:pt x="120435" y="7705580"/>
                  </a:lnTo>
                  <a:lnTo>
                    <a:pt x="164045" y="7711440"/>
                  </a:lnTo>
                  <a:lnTo>
                    <a:pt x="5779554" y="7711440"/>
                  </a:lnTo>
                  <a:lnTo>
                    <a:pt x="5823164" y="7705580"/>
                  </a:lnTo>
                  <a:lnTo>
                    <a:pt x="5862351" y="7689043"/>
                  </a:lnTo>
                  <a:lnTo>
                    <a:pt x="5895552" y="7663392"/>
                  </a:lnTo>
                  <a:lnTo>
                    <a:pt x="5921203" y="7630191"/>
                  </a:lnTo>
                  <a:lnTo>
                    <a:pt x="5937740" y="7591004"/>
                  </a:lnTo>
                  <a:lnTo>
                    <a:pt x="5943600" y="7547394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5256" y="914398"/>
              <a:ext cx="5943600" cy="7711440"/>
            </a:xfrm>
            <a:custGeom>
              <a:avLst/>
              <a:gdLst/>
              <a:ahLst/>
              <a:cxnLst/>
              <a:rect l="l" t="t" r="r" b="b"/>
              <a:pathLst>
                <a:path w="5943600" h="771144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7547394"/>
                  </a:lnTo>
                  <a:lnTo>
                    <a:pt x="5937740" y="7591004"/>
                  </a:lnTo>
                  <a:lnTo>
                    <a:pt x="5921203" y="7630191"/>
                  </a:lnTo>
                  <a:lnTo>
                    <a:pt x="5895552" y="7663392"/>
                  </a:lnTo>
                  <a:lnTo>
                    <a:pt x="5862351" y="7689043"/>
                  </a:lnTo>
                  <a:lnTo>
                    <a:pt x="5823164" y="7705580"/>
                  </a:lnTo>
                  <a:lnTo>
                    <a:pt x="5779554" y="7711440"/>
                  </a:lnTo>
                  <a:lnTo>
                    <a:pt x="164045" y="7711440"/>
                  </a:lnTo>
                  <a:lnTo>
                    <a:pt x="120435" y="7705580"/>
                  </a:lnTo>
                  <a:lnTo>
                    <a:pt x="81248" y="7689043"/>
                  </a:lnTo>
                  <a:lnTo>
                    <a:pt x="48047" y="7663392"/>
                  </a:lnTo>
                  <a:lnTo>
                    <a:pt x="22396" y="7630191"/>
                  </a:lnTo>
                  <a:lnTo>
                    <a:pt x="5859" y="7591004"/>
                  </a:lnTo>
                  <a:lnTo>
                    <a:pt x="0" y="7547394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93139" y="974852"/>
            <a:ext cx="394525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Acculturation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Ethnic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Identity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Measures</a:t>
            </a:r>
            <a:r>
              <a:rPr sz="1200" b="1" spc="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87552" y="1287779"/>
            <a:ext cx="5779135" cy="215265"/>
          </a:xfrm>
          <a:custGeom>
            <a:avLst/>
            <a:gdLst/>
            <a:ahLst/>
            <a:cxnLst/>
            <a:rect l="l" t="t" r="r" b="b"/>
            <a:pathLst>
              <a:path w="5779134" h="215265">
                <a:moveTo>
                  <a:pt x="1377696" y="0"/>
                </a:moveTo>
                <a:lnTo>
                  <a:pt x="1524" y="0"/>
                </a:lnTo>
                <a:lnTo>
                  <a:pt x="1524" y="6096"/>
                </a:lnTo>
                <a:lnTo>
                  <a:pt x="0" y="6096"/>
                </a:lnTo>
                <a:lnTo>
                  <a:pt x="0" y="208788"/>
                </a:lnTo>
                <a:lnTo>
                  <a:pt x="1524" y="208788"/>
                </a:lnTo>
                <a:lnTo>
                  <a:pt x="1524" y="214884"/>
                </a:lnTo>
                <a:lnTo>
                  <a:pt x="1377696" y="214884"/>
                </a:lnTo>
                <a:lnTo>
                  <a:pt x="1377696" y="208788"/>
                </a:lnTo>
                <a:lnTo>
                  <a:pt x="1377696" y="6096"/>
                </a:lnTo>
                <a:lnTo>
                  <a:pt x="1377696" y="0"/>
                </a:lnTo>
                <a:close/>
              </a:path>
              <a:path w="5779134" h="215265">
                <a:moveTo>
                  <a:pt x="4635995" y="0"/>
                </a:moveTo>
                <a:lnTo>
                  <a:pt x="1383792" y="0"/>
                </a:lnTo>
                <a:lnTo>
                  <a:pt x="1383792" y="6096"/>
                </a:lnTo>
                <a:lnTo>
                  <a:pt x="1383792" y="208775"/>
                </a:lnTo>
                <a:lnTo>
                  <a:pt x="1383792" y="214884"/>
                </a:lnTo>
                <a:lnTo>
                  <a:pt x="4635995" y="214884"/>
                </a:lnTo>
                <a:lnTo>
                  <a:pt x="4635995" y="208775"/>
                </a:lnTo>
                <a:lnTo>
                  <a:pt x="4634484" y="208775"/>
                </a:lnTo>
                <a:lnTo>
                  <a:pt x="4634484" y="6096"/>
                </a:lnTo>
                <a:lnTo>
                  <a:pt x="4635995" y="6096"/>
                </a:lnTo>
                <a:lnTo>
                  <a:pt x="4635995" y="0"/>
                </a:lnTo>
                <a:close/>
              </a:path>
              <a:path w="5779134" h="215265">
                <a:moveTo>
                  <a:pt x="5779008" y="0"/>
                </a:moveTo>
                <a:lnTo>
                  <a:pt x="4642104" y="0"/>
                </a:lnTo>
                <a:lnTo>
                  <a:pt x="4642104" y="6096"/>
                </a:lnTo>
                <a:lnTo>
                  <a:pt x="4640580" y="6096"/>
                </a:lnTo>
                <a:lnTo>
                  <a:pt x="4640580" y="208788"/>
                </a:lnTo>
                <a:lnTo>
                  <a:pt x="4642104" y="208788"/>
                </a:lnTo>
                <a:lnTo>
                  <a:pt x="4642104" y="214884"/>
                </a:lnTo>
                <a:lnTo>
                  <a:pt x="5779008" y="214884"/>
                </a:lnTo>
                <a:lnTo>
                  <a:pt x="5779008" y="208775"/>
                </a:lnTo>
                <a:lnTo>
                  <a:pt x="5777484" y="208775"/>
                </a:lnTo>
                <a:lnTo>
                  <a:pt x="5777484" y="6096"/>
                </a:lnTo>
                <a:lnTo>
                  <a:pt x="5779008" y="6096"/>
                </a:lnTo>
                <a:lnTo>
                  <a:pt x="5779008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982980" y="1287780"/>
          <a:ext cx="5793105" cy="71374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82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581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6408">
                <a:tc>
                  <a:txBody>
                    <a:bodyPr/>
                    <a:lstStyle/>
                    <a:p>
                      <a:pPr marL="36830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Instrument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Cultural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Group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1241">
                <a:tc>
                  <a:txBody>
                    <a:bodyPr/>
                    <a:lstStyle/>
                    <a:p>
                      <a:pPr marL="66675" marR="180340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Life Style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Inventory</a:t>
                      </a:r>
                      <a:r>
                        <a:rPr sz="1000" spc="-9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(Mendoza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1989)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111760" indent="1905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self-report instrument,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English,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five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dimensions: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intrafamily 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extrafamily language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activities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affiliations, 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knowledge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activities, and 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identification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pride.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469900" indent="1905">
                        <a:lnSpc>
                          <a:spcPct val="100000"/>
                        </a:lnSpc>
                        <a:spcBef>
                          <a:spcPts val="46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905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1902">
                <a:tc>
                  <a:txBody>
                    <a:bodyPr/>
                    <a:lstStyle/>
                    <a:p>
                      <a:pPr marL="63500" marR="189865" indent="7620" algn="just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(Montgomery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1992)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 marR="13017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28-item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orientation and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comfort 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identity.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Items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media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preferences, 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activities/traditions,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self-perceived ethnic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469900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39496">
                <a:tc>
                  <a:txBody>
                    <a:bodyPr/>
                    <a:lstStyle/>
                    <a:p>
                      <a:pPr marL="63500" marR="227329" indent="-127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Padilla’s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(Padilla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278130" indent="-508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Padilla’s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155-item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naire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knowledge 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loyalties.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469900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1896">
                <a:tc>
                  <a:txBody>
                    <a:bodyPr/>
                    <a:lstStyle/>
                    <a:p>
                      <a:pPr marL="64135" marR="18415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Bidimensional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Hispanics</a:t>
                      </a:r>
                      <a:r>
                        <a:rPr sz="1000" spc="-1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(Marín 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Gamba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1996)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107950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two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major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dimensions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acculturation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(Hispanic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non-Hispanic)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12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items measuring 3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language-related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areas.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been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have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high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consistency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validity.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226060" indent="444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Central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1889">
                <a:tc>
                  <a:txBody>
                    <a:bodyPr/>
                    <a:lstStyle/>
                    <a:p>
                      <a:pPr marL="63500" marR="227329" indent="-381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Stephenson 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Multigroup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(Stephenson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18097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32-item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that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immersion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origin 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dominant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society.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Multicultural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44302">
                <a:tc>
                  <a:txBody>
                    <a:bodyPr/>
                    <a:lstStyle/>
                    <a:p>
                      <a:pPr marL="66675" marR="143510" indent="-381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Vancouver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Index of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(Ryder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239395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includes 20 questions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interest/participation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one’s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“heritage culture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”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“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typical American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culture”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(available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online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7945" marR="10922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http://www2.psych.ubc.ca/~dpaulhus/Paulhus_measur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es/VIA.American.doc).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Multicultural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93420">
                <a:tc>
                  <a:txBody>
                    <a:bodyPr/>
                    <a:lstStyle/>
                    <a:p>
                      <a:pPr marL="64135" marR="16954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Accultura-  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(Cortés  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Rogler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1994)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187325" indent="4445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first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second-generation  Puerto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adults,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involvement 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culture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Puerto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Rican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culture,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but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limited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evidence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validity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reliabili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342265" indent="-7620">
                        <a:lnSpc>
                          <a:spcPct val="100000"/>
                        </a:lnSpc>
                        <a:spcBef>
                          <a:spcPts val="500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Puerto</a:t>
                      </a:r>
                      <a:r>
                        <a:rPr sz="1000" spc="-1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Rican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39496">
                <a:tc>
                  <a:txBody>
                    <a:bodyPr/>
                    <a:lstStyle/>
                    <a:p>
                      <a:pPr marL="63500" marR="227329" indent="-127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Psychological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(Tropp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1999)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 marR="148590" indent="-508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items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pertain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 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’s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sense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psychological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attachment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belonging within  Anglo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Hispanic/Latino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104139" indent="-508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Puerto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Ricans</a:t>
                      </a:r>
                      <a:r>
                        <a:rPr sz="1000" spc="-1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U.S.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main-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44289">
                <a:tc>
                  <a:txBody>
                    <a:bodyPr/>
                    <a:lstStyle/>
                    <a:p>
                      <a:pPr marL="63500" marR="142240" indent="571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Southeast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(Anderson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1993)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 marR="7048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13-item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 languages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proficiency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preferences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regarding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interactions,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 activities,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food.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two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subscales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proficiency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languages,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well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language, social,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food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preferences.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377190" indent="3175" algn="just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Laotian,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Vietnamese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39496">
                <a:tc>
                  <a:txBody>
                    <a:bodyPr/>
                    <a:lstStyle/>
                    <a:p>
                      <a:pPr marL="64135" marR="89535" indent="190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White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 Attitude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</a:t>
                      </a:r>
                      <a:r>
                        <a:rPr sz="1000" spc="-1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(Helms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Carter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81280" indent="-254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50-item instrument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rates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items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a 5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-point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attitudes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associated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Helms 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’s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stages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development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</a:t>
                      </a:r>
                      <a:r>
                        <a:rPr sz="1000" spc="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Caucasians.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White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1594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05739" rIns="0" bIns="0" rtlCol="0">
            <a:spAutoFit/>
          </a:bodyPr>
          <a:lstStyle/>
          <a:p>
            <a:pPr marL="86360" marR="5080" indent="6350">
              <a:lnSpc>
                <a:spcPts val="3320"/>
              </a:lnSpc>
              <a:spcBef>
                <a:spcPts val="240"/>
              </a:spcBef>
            </a:pPr>
            <a:r>
              <a:rPr spc="-10" dirty="0"/>
              <a:t>Appendix </a:t>
            </a:r>
            <a:r>
              <a:rPr spc="-80" dirty="0"/>
              <a:t>C—Tools </a:t>
            </a:r>
            <a:r>
              <a:rPr dirty="0"/>
              <a:t>for </a:t>
            </a:r>
            <a:r>
              <a:rPr spc="-100" dirty="0"/>
              <a:t>Assessing  </a:t>
            </a:r>
            <a:r>
              <a:rPr spc="-15" dirty="0"/>
              <a:t>Cultural</a:t>
            </a:r>
            <a:r>
              <a:rPr spc="-40" dirty="0"/>
              <a:t> </a:t>
            </a:r>
            <a:r>
              <a:rPr spc="-5" dirty="0"/>
              <a:t>Competence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4047" y="3413252"/>
            <a:ext cx="6203950" cy="61944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240665" indent="1143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numerous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settings.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 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work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empirically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supported instruments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wealth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tools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appendix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areas: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tools,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tools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implement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satisfaction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feedback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exhaustive 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tools,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appendix does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samples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domain.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tools, visit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for Cultural Competence  (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http://nccc.georgetown.edu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Michigan Health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System’s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http://www.med.umich.edu/multicultural/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Counselor </a:t>
            </a:r>
            <a:r>
              <a:rPr sz="1800" b="1" spc="-60" dirty="0">
                <a:solidFill>
                  <a:srgbClr val="33617B"/>
                </a:solidFill>
                <a:latin typeface="Arial"/>
                <a:cs typeface="Arial"/>
              </a:rPr>
              <a:t>Self-Assessment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70" dirty="0">
                <a:solidFill>
                  <a:srgbClr val="33617B"/>
                </a:solidFill>
                <a:latin typeface="Arial"/>
                <a:cs typeface="Arial"/>
              </a:rPr>
              <a:t>Tools</a:t>
            </a:r>
            <a:endParaRPr sz="1800">
              <a:latin typeface="Arial"/>
              <a:cs typeface="Arial"/>
            </a:endParaRPr>
          </a:p>
          <a:p>
            <a:pPr marL="27940">
              <a:lnSpc>
                <a:spcPct val="100000"/>
              </a:lnSpc>
              <a:spcBef>
                <a:spcPts val="1015"/>
              </a:spcBef>
            </a:pPr>
            <a:r>
              <a:rPr sz="1300" b="1" spc="-5" dirty="0">
                <a:solidFill>
                  <a:srgbClr val="33617B"/>
                </a:solidFill>
                <a:latin typeface="Arial"/>
                <a:cs typeface="Arial"/>
              </a:rPr>
              <a:t>Multicultural </a:t>
            </a:r>
            <a:r>
              <a:rPr sz="1300" b="1" spc="-30" dirty="0">
                <a:solidFill>
                  <a:srgbClr val="33617B"/>
                </a:solidFill>
                <a:latin typeface="Arial"/>
                <a:cs typeface="Arial"/>
              </a:rPr>
              <a:t>Counseling </a:t>
            </a:r>
            <a:r>
              <a:rPr sz="1300" b="1" spc="-20" dirty="0">
                <a:solidFill>
                  <a:srgbClr val="33617B"/>
                </a:solidFill>
                <a:latin typeface="Arial"/>
                <a:cs typeface="Arial"/>
              </a:rPr>
              <a:t>Self </a:t>
            </a:r>
            <a:r>
              <a:rPr sz="1300" b="1" spc="-35" dirty="0">
                <a:solidFill>
                  <a:srgbClr val="33617B"/>
                </a:solidFill>
                <a:latin typeface="Arial"/>
                <a:cs typeface="Arial"/>
              </a:rPr>
              <a:t>Efficacy </a:t>
            </a:r>
            <a:r>
              <a:rPr sz="1300" b="1" spc="-30" dirty="0">
                <a:solidFill>
                  <a:srgbClr val="33617B"/>
                </a:solidFill>
                <a:latin typeface="Arial"/>
                <a:cs typeface="Arial"/>
              </a:rPr>
              <a:t>Scale—Racial </a:t>
            </a:r>
            <a:r>
              <a:rPr sz="1300" b="1" spc="-10" dirty="0">
                <a:solidFill>
                  <a:srgbClr val="33617B"/>
                </a:solidFill>
                <a:latin typeface="Arial"/>
                <a:cs typeface="Arial"/>
              </a:rPr>
              <a:t>Diversity</a:t>
            </a:r>
            <a:r>
              <a:rPr sz="1300" b="1" spc="9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spc="-5" dirty="0">
                <a:solidFill>
                  <a:srgbClr val="33617B"/>
                </a:solidFill>
                <a:latin typeface="Arial"/>
                <a:cs typeface="Arial"/>
              </a:rPr>
              <a:t>Form</a:t>
            </a:r>
            <a:endParaRPr sz="1300">
              <a:latin typeface="Arial"/>
              <a:cs typeface="Arial"/>
            </a:endParaRPr>
          </a:p>
          <a:p>
            <a:pPr marL="22225" marR="405130" indent="4445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This 60-item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self-report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perform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counseling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racially diverse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population.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psychometric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properties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scoring,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Sheu 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Lent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(2007).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7145" marR="292100" indent="-5080">
              <a:lnSpc>
                <a:spcPts val="1540"/>
              </a:lnSpc>
            </a:pPr>
            <a:r>
              <a:rPr sz="1300" b="1" spc="-40" dirty="0">
                <a:solidFill>
                  <a:srgbClr val="33617B"/>
                </a:solidFill>
                <a:latin typeface="Arial"/>
                <a:cs typeface="Arial"/>
              </a:rPr>
              <a:t>Self-Assessment </a:t>
            </a:r>
            <a:r>
              <a:rPr sz="1300" b="1" spc="-30" dirty="0">
                <a:solidFill>
                  <a:srgbClr val="33617B"/>
                </a:solidFill>
                <a:latin typeface="Arial"/>
                <a:cs typeface="Arial"/>
              </a:rPr>
              <a:t>Checklist </a:t>
            </a:r>
            <a:r>
              <a:rPr sz="1300" b="1" spc="5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300" b="1" spc="-30" dirty="0">
                <a:solidFill>
                  <a:srgbClr val="33617B"/>
                </a:solidFill>
                <a:latin typeface="Arial"/>
                <a:cs typeface="Arial"/>
              </a:rPr>
              <a:t>Personnel </a:t>
            </a:r>
            <a:r>
              <a:rPr sz="1300" b="1" spc="-25" dirty="0">
                <a:solidFill>
                  <a:srgbClr val="33617B"/>
                </a:solidFill>
                <a:latin typeface="Arial"/>
                <a:cs typeface="Arial"/>
              </a:rPr>
              <a:t>Providing </a:t>
            </a:r>
            <a:r>
              <a:rPr sz="1300" b="1" spc="-35" dirty="0">
                <a:solidFill>
                  <a:srgbClr val="33617B"/>
                </a:solidFill>
                <a:latin typeface="Arial"/>
                <a:cs typeface="Arial"/>
              </a:rPr>
              <a:t>Services </a:t>
            </a:r>
            <a:r>
              <a:rPr sz="1300" b="1" spc="-15" dirty="0">
                <a:solidFill>
                  <a:srgbClr val="33617B"/>
                </a:solidFill>
                <a:latin typeface="Arial"/>
                <a:cs typeface="Arial"/>
              </a:rPr>
              <a:t>and Supports </a:t>
            </a:r>
            <a:r>
              <a:rPr sz="1300" b="1" spc="15" dirty="0">
                <a:solidFill>
                  <a:srgbClr val="33617B"/>
                </a:solidFill>
                <a:latin typeface="Arial"/>
                <a:cs typeface="Arial"/>
              </a:rPr>
              <a:t>to  </a:t>
            </a:r>
            <a:r>
              <a:rPr sz="1300" b="1" spc="-15" dirty="0">
                <a:solidFill>
                  <a:srgbClr val="33617B"/>
                </a:solidFill>
                <a:latin typeface="Arial"/>
                <a:cs typeface="Arial"/>
              </a:rPr>
              <a:t>Children and </a:t>
            </a:r>
            <a:r>
              <a:rPr sz="1300" b="1" spc="-30" dirty="0">
                <a:solidFill>
                  <a:srgbClr val="33617B"/>
                </a:solidFill>
                <a:latin typeface="Arial"/>
                <a:cs typeface="Arial"/>
              </a:rPr>
              <a:t>Youth </a:t>
            </a:r>
            <a:r>
              <a:rPr sz="1300" b="1" spc="10" dirty="0">
                <a:solidFill>
                  <a:srgbClr val="33617B"/>
                </a:solidFill>
                <a:latin typeface="Arial"/>
                <a:cs typeface="Arial"/>
              </a:rPr>
              <a:t>With </a:t>
            </a:r>
            <a:r>
              <a:rPr sz="1300" b="1" spc="-20" dirty="0">
                <a:solidFill>
                  <a:srgbClr val="33617B"/>
                </a:solidFill>
                <a:latin typeface="Arial"/>
                <a:cs typeface="Arial"/>
              </a:rPr>
              <a:t>Special </a:t>
            </a:r>
            <a:r>
              <a:rPr sz="13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300" b="1" spc="-5" dirty="0">
                <a:solidFill>
                  <a:srgbClr val="33617B"/>
                </a:solidFill>
                <a:latin typeface="Arial"/>
                <a:cs typeface="Arial"/>
              </a:rPr>
              <a:t>Needs </a:t>
            </a:r>
            <a:r>
              <a:rPr sz="1300" b="1" spc="-1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300" b="1" spc="-15" dirty="0">
                <a:solidFill>
                  <a:srgbClr val="33617B"/>
                </a:solidFill>
                <a:latin typeface="Arial"/>
                <a:cs typeface="Arial"/>
              </a:rPr>
              <a:t>Their</a:t>
            </a:r>
            <a:r>
              <a:rPr sz="1300" b="1" spc="1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spc="-20" dirty="0">
                <a:solidFill>
                  <a:srgbClr val="33617B"/>
                </a:solidFill>
                <a:latin typeface="Arial"/>
                <a:cs typeface="Arial"/>
              </a:rPr>
              <a:t>Families</a:t>
            </a:r>
            <a:endParaRPr sz="1300">
              <a:latin typeface="Arial"/>
              <a:cs typeface="Arial"/>
            </a:endParaRPr>
          </a:p>
          <a:p>
            <a:pPr marL="20320" marR="202565" indent="6350">
              <a:lnSpc>
                <a:spcPct val="100000"/>
              </a:lnSpc>
              <a:spcBef>
                <a:spcPts val="6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instrument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developed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Tawara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D. Goode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Georgetown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Human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Development. This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version 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adapted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Promoting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Childhood Settings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(June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1989).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Competence  (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4"/>
              </a:rPr>
              <a:t>http://nccc.georgetown.edu/documents/ChecklistEIEC.pdf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  <a:hlinkClick r:id="rId4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Select A,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item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listed:</a:t>
            </a:r>
            <a:endParaRPr sz="120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  <a:tabLst>
                <a:tab pos="1848485" algn="l"/>
                <a:tab pos="3913504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=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Things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do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frequently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 = Things I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occasionally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 = Things 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rarely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never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6708" y="435355"/>
            <a:ext cx="5955665" cy="86226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Physical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Environment,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Materials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spc="10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Resources</a:t>
            </a:r>
            <a:endParaRPr sz="1400">
              <a:latin typeface="Arial"/>
              <a:cs typeface="Arial"/>
            </a:endParaRPr>
          </a:p>
          <a:p>
            <a:pPr marL="17145" marR="100965" algn="just">
              <a:lnSpc>
                <a:spcPct val="100000"/>
              </a:lnSpc>
              <a:spcBef>
                <a:spcPts val="114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1. I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display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pictures, posters,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back-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served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agency.</a:t>
            </a:r>
            <a:endParaRPr sz="1200">
              <a:latin typeface="Times New Roman"/>
              <a:cs typeface="Times New Roman"/>
            </a:endParaRPr>
          </a:p>
          <a:p>
            <a:pPr marL="17145" marR="107314" algn="just">
              <a:lnSpc>
                <a:spcPct val="100000"/>
              </a:lnSpc>
              <a:spcBef>
                <a:spcPts val="795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2. 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[e]nsure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magazines, brochures,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printed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reception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interest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served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or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agency.</a:t>
            </a:r>
            <a:endParaRPr sz="1200">
              <a:latin typeface="Times New Roman"/>
              <a:cs typeface="Times New Roman"/>
            </a:endParaRPr>
          </a:p>
          <a:p>
            <a:pPr marL="17145" marR="137795" algn="just">
              <a:lnSpc>
                <a:spcPct val="100000"/>
              </a:lnSpc>
              <a:spcBef>
                <a:spcPts val="805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3.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videos,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films,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education,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interventions, 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served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agency.</a:t>
            </a:r>
            <a:endParaRPr sz="1200">
              <a:latin typeface="Times New Roman"/>
              <a:cs typeface="Times New Roman"/>
            </a:endParaRPr>
          </a:p>
          <a:p>
            <a:pPr marL="17145" marR="194310">
              <a:lnSpc>
                <a:spcPct val="100000"/>
              </a:lnSpc>
              <a:spcBef>
                <a:spcPts val="800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4.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food 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[e]nsur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meals provided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foods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served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agency.</a:t>
            </a:r>
            <a:endParaRPr sz="1200">
              <a:latin typeface="Times New Roman"/>
              <a:cs typeface="Times New Roman"/>
            </a:endParaRPr>
          </a:p>
          <a:p>
            <a:pPr marL="17145" marR="5080">
              <a:lnSpc>
                <a:spcPct val="100000"/>
              </a:lnSpc>
              <a:spcBef>
                <a:spcPts val="79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5. 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[e]nsure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accessories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reception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are representative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3970" algn="just">
              <a:lnSpc>
                <a:spcPct val="100000"/>
              </a:lnSpc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Communication</a:t>
            </a:r>
            <a:r>
              <a:rPr sz="1400" b="1" spc="-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Styles</a:t>
            </a:r>
            <a:endParaRPr sz="1400">
              <a:latin typeface="Arial"/>
              <a:cs typeface="Arial"/>
            </a:endParaRPr>
          </a:p>
          <a:p>
            <a:pPr marL="14604" marR="76200" indent="1905">
              <a:lnSpc>
                <a:spcPct val="100000"/>
              </a:lnSpc>
              <a:spcBef>
                <a:spcPts val="1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6.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languages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dialects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learn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key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communicate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as-  sessment,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interventions.</a:t>
            </a:r>
            <a:endParaRPr sz="1200">
              <a:latin typeface="Times New Roman"/>
              <a:cs typeface="Times New Roman"/>
            </a:endParaRPr>
          </a:p>
          <a:p>
            <a:pPr marL="19685" marR="225425" indent="-2540">
              <a:lnSpc>
                <a:spcPct val="100000"/>
              </a:lnSpc>
              <a:spcBef>
                <a:spcPts val="800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7. I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colloquialisms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interventions.</a:t>
            </a:r>
            <a:endParaRPr sz="1200">
              <a:latin typeface="Times New Roman"/>
              <a:cs typeface="Times New Roman"/>
            </a:endParaRPr>
          </a:p>
          <a:p>
            <a:pPr marL="20320" marR="208915" indent="-3175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8.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visual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aids,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gestures,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prompts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interactions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proficiency.</a:t>
            </a:r>
            <a:endParaRPr sz="1200">
              <a:latin typeface="Times New Roman"/>
              <a:cs typeface="Times New Roman"/>
            </a:endParaRPr>
          </a:p>
          <a:p>
            <a:pPr marL="17145" marR="67945">
              <a:lnSpc>
                <a:spcPct val="100000"/>
              </a:lnSpc>
              <a:spcBef>
                <a:spcPts val="79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9.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bilingual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trained/certified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 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English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proficiency.</a:t>
            </a:r>
            <a:endParaRPr sz="1200">
              <a:latin typeface="Times New Roman"/>
              <a:cs typeface="Times New Roman"/>
            </a:endParaRPr>
          </a:p>
          <a:p>
            <a:pPr marL="17145" marR="257810">
              <a:lnSpc>
                <a:spcPct val="100000"/>
              </a:lnSpc>
              <a:spcBef>
                <a:spcPts val="800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10. 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bilingual 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or trained/certified interpreters during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meetings,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 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assistance.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interacting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parents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have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limited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English proficiency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always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keep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that:</a:t>
            </a:r>
            <a:endParaRPr sz="1200">
              <a:latin typeface="Times New Roman"/>
              <a:cs typeface="Times New Roman"/>
            </a:endParaRPr>
          </a:p>
          <a:p>
            <a:pPr marL="477520" marR="9525" indent="-3175">
              <a:lnSpc>
                <a:spcPct val="100000"/>
              </a:lnSpc>
              <a:spcBef>
                <a:spcPts val="795"/>
              </a:spcBef>
              <a:tabLst>
                <a:tab pos="8547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Limitation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proficiency 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reflection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intellec-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functioning.</a:t>
            </a:r>
            <a:endParaRPr sz="1200">
              <a:latin typeface="Times New Roman"/>
              <a:cs typeface="Times New Roman"/>
            </a:endParaRPr>
          </a:p>
          <a:p>
            <a:pPr marL="474345" marR="62230">
              <a:lnSpc>
                <a:spcPct val="100000"/>
              </a:lnSpc>
              <a:spcBef>
                <a:spcPts val="800"/>
              </a:spcBef>
              <a:tabLst>
                <a:tab pos="8547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limited ability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dominant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bearing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communicate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origin.</a:t>
            </a:r>
            <a:endParaRPr sz="1200">
              <a:latin typeface="Times New Roman"/>
              <a:cs typeface="Times New Roman"/>
            </a:endParaRPr>
          </a:p>
          <a:p>
            <a:pPr marL="474345">
              <a:lnSpc>
                <a:spcPct val="100000"/>
              </a:lnSpc>
              <a:spcBef>
                <a:spcPts val="805"/>
              </a:spcBef>
              <a:tabLst>
                <a:tab pos="8547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 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English.</a:t>
            </a:r>
            <a:endParaRPr sz="1200">
              <a:latin typeface="Times New Roman"/>
              <a:cs typeface="Times New Roman"/>
            </a:endParaRPr>
          </a:p>
          <a:p>
            <a:pPr marL="20320" marR="241300" indent="-3175">
              <a:lnSpc>
                <a:spcPct val="100000"/>
              </a:lnSpc>
              <a:spcBef>
                <a:spcPts val="79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12.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communiqués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6594" y="435355"/>
            <a:ext cx="5977255" cy="80892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0416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C—Tools 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15875" marR="234950" indent="1270">
              <a:lnSpc>
                <a:spcPct val="100000"/>
              </a:lnSpc>
              <a:spcBef>
                <a:spcPts val="944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13. I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necessary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alternatives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communications  for 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mouth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preferred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method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receiving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information.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400" b="1" spc="-40" dirty="0">
                <a:solidFill>
                  <a:srgbClr val="33617B"/>
                </a:solidFill>
                <a:latin typeface="Arial"/>
                <a:cs typeface="Arial"/>
              </a:rPr>
              <a:t>Values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spc="8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Attitudes</a:t>
            </a:r>
            <a:endParaRPr sz="1400">
              <a:latin typeface="Arial"/>
              <a:cs typeface="Arial"/>
            </a:endParaRPr>
          </a:p>
          <a:p>
            <a:pPr marL="17780" marR="173355">
              <a:lnSpc>
                <a:spcPct val="100000"/>
              </a:lnSpc>
              <a:spcBef>
                <a:spcPts val="1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14. I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imposing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conflict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inconsistent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own.</a:t>
            </a:r>
            <a:endParaRPr sz="1200">
              <a:latin typeface="Times New Roman"/>
              <a:cs typeface="Times New Roman"/>
            </a:endParaRPr>
          </a:p>
          <a:p>
            <a:pPr marL="17780" marR="198120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15.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situations,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discourage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slurs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hurt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</a:t>
            </a:r>
            <a:endParaRPr sz="1200">
              <a:latin typeface="Times New Roman"/>
              <a:cs typeface="Times New Roman"/>
            </a:endParaRPr>
          </a:p>
          <a:p>
            <a:pPr marL="15240" marR="5080" indent="1905">
              <a:lnSpc>
                <a:spcPct val="100000"/>
              </a:lnSpc>
              <a:spcBef>
                <a:spcPts val="790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16.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screen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books,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movies,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 stereotypes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sharing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agency.</a:t>
            </a:r>
            <a:endParaRPr sz="1200">
              <a:latin typeface="Times New Roman"/>
              <a:cs typeface="Times New Roman"/>
            </a:endParaRPr>
          </a:p>
          <a:p>
            <a:pPr marL="14604" marR="199390" indent="2540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17. I intervene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manner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I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observe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insensitivity, bias,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prejudice.</a:t>
            </a:r>
            <a:endParaRPr sz="1200">
              <a:latin typeface="Times New Roman"/>
              <a:cs typeface="Times New Roman"/>
            </a:endParaRPr>
          </a:p>
          <a:p>
            <a:pPr marL="17780" marR="245110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18. I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differently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members,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kin,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godparents).</a:t>
            </a:r>
            <a:endParaRPr sz="1200">
              <a:latin typeface="Times New Roman"/>
              <a:cs typeface="Times New Roman"/>
            </a:endParaRPr>
          </a:p>
          <a:p>
            <a:pPr marL="12700" marR="38100" indent="5080">
              <a:lnSpc>
                <a:spcPct val="100000"/>
              </a:lnSpc>
              <a:spcBef>
                <a:spcPts val="790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19. 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varying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degrees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dominant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7780" marR="166370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20. 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male–female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 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makes major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decisions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interactions  expected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female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children).</a:t>
            </a:r>
            <a:endParaRPr sz="1200">
              <a:latin typeface="Times New Roman"/>
              <a:cs typeface="Times New Roman"/>
            </a:endParaRPr>
          </a:p>
          <a:p>
            <a:pPr marL="17780" marR="36195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21. 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understand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lifecycle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be considered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interactions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placed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decisions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elders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eldest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families).</a:t>
            </a:r>
            <a:endParaRPr sz="1200">
              <a:latin typeface="Times New Roman"/>
              <a:cs typeface="Times New Roman"/>
            </a:endParaRPr>
          </a:p>
          <a:p>
            <a:pPr marL="15875" marR="459740" indent="1270">
              <a:lnSpc>
                <a:spcPct val="100000"/>
              </a:lnSpc>
              <a:spcBef>
                <a:spcPts val="790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22.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professional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moral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viewpoints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differ,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fami-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ly/parents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ultimate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decisionmakers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for their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children.</a:t>
            </a:r>
            <a:endParaRPr sz="1200">
              <a:latin typeface="Times New Roman"/>
              <a:cs typeface="Times New Roman"/>
            </a:endParaRPr>
          </a:p>
          <a:p>
            <a:pPr marL="12700" marR="119380" indent="5080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23. 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greatly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cultures.</a:t>
            </a:r>
            <a:endParaRPr sz="1200">
              <a:latin typeface="Times New Roman"/>
              <a:cs typeface="Times New Roman"/>
            </a:endParaRPr>
          </a:p>
          <a:p>
            <a:pPr marL="15240" marR="302260" indent="1905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24. 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well-being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7780" marR="98425">
              <a:lnSpc>
                <a:spcPct val="100000"/>
              </a:lnSpc>
              <a:spcBef>
                <a:spcPts val="790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25. I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disability are 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conditions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treatment/interventions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heavily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9050" marR="17780" indent="-1905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26. 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illnesses,  disease,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disability,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death.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6708" y="435355"/>
            <a:ext cx="5972175" cy="85572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 algn="just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17145" marR="92710" algn="just">
              <a:lnSpc>
                <a:spcPct val="100000"/>
              </a:lnSpc>
              <a:spcBef>
                <a:spcPts val="944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27. 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folk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family’s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reaction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child born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later diagnosed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physical/emotional disa-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care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</a:t>
            </a:r>
            <a:endParaRPr sz="1200">
              <a:latin typeface="Times New Roman"/>
              <a:cs typeface="Times New Roman"/>
            </a:endParaRPr>
          </a:p>
          <a:p>
            <a:pPr marL="14604" marR="321945" indent="1905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28. I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disciplining children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20320" marR="211454" indent="-3175">
              <a:lnSpc>
                <a:spcPct val="100000"/>
              </a:lnSpc>
              <a:spcBef>
                <a:spcPts val="79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29. I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expectations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acquiring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toileting,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dressing,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feeding,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self-help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skills.</a:t>
            </a:r>
            <a:endParaRPr sz="1200">
              <a:latin typeface="Times New Roman"/>
              <a:cs typeface="Times New Roman"/>
            </a:endParaRPr>
          </a:p>
          <a:p>
            <a:pPr marL="17145" marR="38100">
              <a:lnSpc>
                <a:spcPct val="100000"/>
              </a:lnSpc>
              <a:spcBef>
                <a:spcPts val="800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30.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respect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customs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food,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preparation,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4604" marR="212725" indent="1905">
              <a:lnSpc>
                <a:spcPct val="100000"/>
              </a:lnSpc>
              <a:spcBef>
                <a:spcPts val="80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31.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visiting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home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setting,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ceptable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courtesies,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customs,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served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agency.</a:t>
            </a:r>
            <a:endParaRPr sz="1200">
              <a:latin typeface="Times New Roman"/>
              <a:cs typeface="Times New Roman"/>
            </a:endParaRPr>
          </a:p>
          <a:p>
            <a:pPr marL="17145" marR="65405">
              <a:lnSpc>
                <a:spcPct val="100000"/>
              </a:lnSpc>
              <a:spcBef>
                <a:spcPts val="795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32.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informants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 to respond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 of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ethnically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served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agency.</a:t>
            </a:r>
            <a:endParaRPr sz="1200">
              <a:latin typeface="Times New Roman"/>
              <a:cs typeface="Times New Roman"/>
            </a:endParaRPr>
          </a:p>
          <a:p>
            <a:pPr marL="17145" marR="5080">
              <a:lnSpc>
                <a:spcPct val="100000"/>
              </a:lnSpc>
              <a:spcBef>
                <a:spcPts val="800"/>
              </a:spcBef>
              <a:tabLst>
                <a:tab pos="39751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33. 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advocate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my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program’s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agency’s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promote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competence.</a:t>
            </a:r>
            <a:endParaRPr sz="1200">
              <a:latin typeface="Times New Roman"/>
              <a:cs typeface="Times New Roman"/>
            </a:endParaRPr>
          </a:p>
          <a:p>
            <a:pPr marL="14604" marR="36195" indent="8890">
              <a:lnSpc>
                <a:spcPct val="100000"/>
              </a:lnSpc>
              <a:spcBef>
                <a:spcPts val="805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answer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correct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responses.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frequently responded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“C,”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demonstrate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promote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disabilities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endParaRPr sz="1200">
              <a:latin typeface="Times New Roman"/>
              <a:cs typeface="Times New Roman"/>
            </a:endParaRPr>
          </a:p>
          <a:p>
            <a:pPr marL="17145" marR="97790" indent="-5080">
              <a:lnSpc>
                <a:spcPct val="101499"/>
              </a:lnSpc>
              <a:spcBef>
                <a:spcPts val="1155"/>
              </a:spcBef>
            </a:pP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Ethnic-Sensitive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Inventory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(ESI; </a:t>
            </a:r>
            <a:r>
              <a:rPr sz="1400" b="1" spc="10" dirty="0">
                <a:solidFill>
                  <a:srgbClr val="33617B"/>
                </a:solidFill>
                <a:latin typeface="Arial"/>
                <a:cs typeface="Arial"/>
              </a:rPr>
              <a:t>Ho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1991,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reproduced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with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permission)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Here are 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made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practitioners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clients.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this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minority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clients?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answered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circling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ranging from 5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(always)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4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(frequently),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(occasionally),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(seldom),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(never).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spcBef>
                <a:spcPts val="6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minority clients, I . .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248285" indent="-229870">
              <a:lnSpc>
                <a:spcPct val="100000"/>
              </a:lnSpc>
              <a:spcBef>
                <a:spcPts val="600"/>
              </a:spcBef>
              <a:buAutoNum type="alphaUcPeriod"/>
              <a:tabLst>
                <a:tab pos="24892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Realize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 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class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effectiveness.</a:t>
            </a:r>
            <a:endParaRPr sz="1200">
              <a:latin typeface="Times New Roman"/>
              <a:cs typeface="Times New Roman"/>
            </a:endParaRPr>
          </a:p>
          <a:p>
            <a:pPr marL="252729" indent="-236220">
              <a:lnSpc>
                <a:spcPct val="100000"/>
              </a:lnSpc>
              <a:spcBef>
                <a:spcPts val="600"/>
              </a:spcBef>
              <a:buAutoNum type="alphaUcPeriod"/>
              <a:tabLst>
                <a:tab pos="253365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privacy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anonymity.</a:t>
            </a:r>
            <a:endParaRPr sz="1200">
              <a:latin typeface="Times New Roman"/>
              <a:cs typeface="Times New Roman"/>
            </a:endParaRPr>
          </a:p>
          <a:p>
            <a:pPr marL="247650" indent="-224790">
              <a:lnSpc>
                <a:spcPct val="100000"/>
              </a:lnSpc>
              <a:spcBef>
                <a:spcPts val="600"/>
              </a:spcBef>
              <a:buAutoNum type="alphaUcPeriod"/>
              <a:tabLst>
                <a:tab pos="248285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systematic sources (racism,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poverty,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prejudice)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problems.</a:t>
            </a:r>
            <a:endParaRPr sz="1200">
              <a:latin typeface="Times New Roman"/>
              <a:cs typeface="Times New Roman"/>
            </a:endParaRPr>
          </a:p>
          <a:p>
            <a:pPr marL="247650" indent="-224154">
              <a:lnSpc>
                <a:spcPct val="100000"/>
              </a:lnSpc>
              <a:spcBef>
                <a:spcPts val="600"/>
              </a:spcBef>
              <a:buAutoNum type="alphaUcPeriod"/>
              <a:tabLst>
                <a:tab pos="248285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speedy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contracting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unless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them.</a:t>
            </a:r>
            <a:endParaRPr sz="1200">
              <a:latin typeface="Times New Roman"/>
              <a:cs typeface="Times New Roman"/>
            </a:endParaRPr>
          </a:p>
          <a:p>
            <a:pPr marL="247650" indent="-224790">
              <a:lnSpc>
                <a:spcPct val="100000"/>
              </a:lnSpc>
              <a:spcBef>
                <a:spcPts val="600"/>
              </a:spcBef>
              <a:buAutoNum type="alphaUcPeriod"/>
              <a:tabLst>
                <a:tab pos="248285" algn="l"/>
              </a:tabLst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 to understand whether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collective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nature.</a:t>
            </a:r>
            <a:endParaRPr sz="1200">
              <a:latin typeface="Times New Roman"/>
              <a:cs typeface="Times New Roman"/>
            </a:endParaRPr>
          </a:p>
          <a:p>
            <a:pPr marL="247650" indent="-227965">
              <a:lnSpc>
                <a:spcPct val="100000"/>
              </a:lnSpc>
              <a:spcBef>
                <a:spcPts val="600"/>
              </a:spcBef>
              <a:buAutoNum type="alphaUcPeriod"/>
              <a:tabLst>
                <a:tab pos="248285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taken</a:t>
            </a:r>
            <a:r>
              <a:rPr sz="1200" spc="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place.</a:t>
            </a:r>
            <a:endParaRPr sz="1200">
              <a:latin typeface="Times New Roman"/>
              <a:cs typeface="Times New Roman"/>
            </a:endParaRPr>
          </a:p>
          <a:p>
            <a:pPr marL="245745" marR="27305" indent="-221615">
              <a:lnSpc>
                <a:spcPct val="100000"/>
              </a:lnSpc>
              <a:spcBef>
                <a:spcPts val="600"/>
              </a:spcBef>
              <a:buAutoNum type="alphaUcPeriod"/>
              <a:tabLst>
                <a:tab pos="252729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obligation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familiarize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myself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history,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7344" y="435355"/>
            <a:ext cx="5971540" cy="5986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03525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C—Tools 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245110" marR="62230" indent="-219075">
              <a:lnSpc>
                <a:spcPct val="100000"/>
              </a:lnSpc>
              <a:spcBef>
                <a:spcPts val="944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“tune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dispositions, behaviors,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experiences.</a:t>
            </a:r>
            <a:endParaRPr sz="1200">
              <a:latin typeface="Times New Roman"/>
              <a:cs typeface="Times New Roman"/>
            </a:endParaRPr>
          </a:p>
          <a:p>
            <a:pPr marL="251460" indent="-232410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51460" algn="l"/>
                <a:tab pos="252095" algn="l"/>
              </a:tabLst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links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between systematic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concerns.</a:t>
            </a:r>
            <a:endParaRPr sz="1200">
              <a:latin typeface="Times New Roman"/>
              <a:cs typeface="Times New Roman"/>
            </a:endParaRPr>
          </a:p>
          <a:p>
            <a:pPr marL="247015" indent="-234950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015" algn="l"/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highly focused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 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introspection.</a:t>
            </a:r>
            <a:endParaRPr sz="1200">
              <a:latin typeface="Times New Roman"/>
              <a:cs typeface="Times New Roman"/>
            </a:endParaRPr>
          </a:p>
          <a:p>
            <a:pPr marL="247015" indent="-231140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techniques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 threatening to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them.</a:t>
            </a:r>
            <a:endParaRPr sz="1200">
              <a:latin typeface="Times New Roman"/>
              <a:cs typeface="Times New Roman"/>
            </a:endParaRPr>
          </a:p>
          <a:p>
            <a:pPr marL="247015" indent="-227329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termination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sources of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support.</a:t>
            </a:r>
            <a:endParaRPr sz="1200">
              <a:latin typeface="Times New Roman"/>
              <a:cs typeface="Times New Roman"/>
            </a:endParaRPr>
          </a:p>
          <a:p>
            <a:pPr marL="247015" indent="-224154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sensitive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fear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prejudiced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orientations.</a:t>
            </a:r>
            <a:endParaRPr sz="1200">
              <a:latin typeface="Times New Roman"/>
              <a:cs typeface="Times New Roman"/>
            </a:endParaRPr>
          </a:p>
          <a:p>
            <a:pPr marL="247015" indent="-225425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move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slowly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“reach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feelings.”</a:t>
            </a:r>
            <a:endParaRPr sz="1200">
              <a:latin typeface="Times New Roman"/>
              <a:cs typeface="Times New Roman"/>
            </a:endParaRPr>
          </a:p>
          <a:p>
            <a:pPr marL="245110" marR="42545" indent="-221615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5209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implications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suggested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reality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(unique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dispositions, behaviors,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experiences).</a:t>
            </a:r>
            <a:endParaRPr sz="1200">
              <a:latin typeface="Times New Roman"/>
              <a:cs typeface="Times New Roman"/>
            </a:endParaRPr>
          </a:p>
          <a:p>
            <a:pPr marL="248285" marR="11430" indent="-227965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52095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Clearly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delineate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respectfully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them.</a:t>
            </a:r>
            <a:endParaRPr sz="1200">
              <a:latin typeface="Times New Roman"/>
              <a:cs typeface="Times New Roman"/>
            </a:endParaRPr>
          </a:p>
          <a:p>
            <a:pPr marL="247015" indent="-224154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progress 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ethnicity.</a:t>
            </a:r>
            <a:endParaRPr sz="1200">
              <a:latin typeface="Times New Roman"/>
              <a:cs typeface="Times New Roman"/>
            </a:endParaRPr>
          </a:p>
          <a:p>
            <a:pPr marL="247015" indent="-228600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–client relationship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long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time.</a:t>
            </a:r>
            <a:endParaRPr sz="1200">
              <a:latin typeface="Times New Roman"/>
              <a:cs typeface="Times New Roman"/>
            </a:endParaRPr>
          </a:p>
          <a:p>
            <a:pPr marL="247015" indent="-231140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clearly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interview.</a:t>
            </a:r>
            <a:endParaRPr sz="1200">
              <a:latin typeface="Times New Roman"/>
              <a:cs typeface="Times New Roman"/>
            </a:endParaRPr>
          </a:p>
          <a:p>
            <a:pPr marL="247015" indent="-224154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respectful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definition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solved.</a:t>
            </a:r>
            <a:endParaRPr sz="1200">
              <a:latin typeface="Times New Roman"/>
              <a:cs typeface="Times New Roman"/>
            </a:endParaRPr>
          </a:p>
          <a:p>
            <a:pPr marL="247015" indent="-229235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concrete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terms.</a:t>
            </a:r>
            <a:endParaRPr sz="1200">
              <a:latin typeface="Times New Roman"/>
              <a:cs typeface="Times New Roman"/>
            </a:endParaRPr>
          </a:p>
          <a:p>
            <a:pPr marL="247015" indent="-231140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sensitive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consonant to their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247015" indent="-223520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mobilize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networks.</a:t>
            </a:r>
            <a:endParaRPr sz="1200">
              <a:latin typeface="Times New Roman"/>
              <a:cs typeface="Times New Roman"/>
            </a:endParaRPr>
          </a:p>
          <a:p>
            <a:pPr marL="247015" indent="-233045">
              <a:lnSpc>
                <a:spcPct val="100000"/>
              </a:lnSpc>
              <a:spcBef>
                <a:spcPts val="600"/>
              </a:spcBef>
              <a:buAutoNum type="alphaUcPeriod" startAt="9"/>
              <a:tabLst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sensitive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premature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termination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service.</a:t>
            </a:r>
            <a:endParaRPr sz="1200">
              <a:latin typeface="Times New Roman"/>
              <a:cs typeface="Times New Roman"/>
            </a:endParaRPr>
          </a:p>
          <a:p>
            <a:pPr marL="13970" marR="274955" indent="1905" algn="just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Scoring: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four items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phases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numbers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circled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item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phase.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scoring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grid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given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below.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7382" y="6816595"/>
            <a:ext cx="5956300" cy="2292985"/>
            <a:chOff x="897382" y="6816595"/>
            <a:chExt cx="5956300" cy="2292985"/>
          </a:xfrm>
        </p:grpSpPr>
        <p:sp>
          <p:nvSpPr>
            <p:cNvPr id="4" name="object 4"/>
            <p:cNvSpPr/>
            <p:nvPr/>
          </p:nvSpPr>
          <p:spPr>
            <a:xfrm>
              <a:off x="903732" y="6822945"/>
              <a:ext cx="5943600" cy="2280285"/>
            </a:xfrm>
            <a:custGeom>
              <a:avLst/>
              <a:gdLst/>
              <a:ahLst/>
              <a:cxnLst/>
              <a:rect l="l" t="t" r="r" b="b"/>
              <a:pathLst>
                <a:path w="5943600" h="2280284">
                  <a:moveTo>
                    <a:pt x="5880671" y="0"/>
                  </a:moveTo>
                  <a:lnTo>
                    <a:pt x="62928" y="0"/>
                  </a:lnTo>
                  <a:lnTo>
                    <a:pt x="38431" y="4946"/>
                  </a:lnTo>
                  <a:lnTo>
                    <a:pt x="18429" y="18434"/>
                  </a:lnTo>
                  <a:lnTo>
                    <a:pt x="4944" y="38436"/>
                  </a:lnTo>
                  <a:lnTo>
                    <a:pt x="0" y="62928"/>
                  </a:lnTo>
                  <a:lnTo>
                    <a:pt x="0" y="2216975"/>
                  </a:lnTo>
                  <a:lnTo>
                    <a:pt x="4944" y="2241472"/>
                  </a:lnTo>
                  <a:lnTo>
                    <a:pt x="18429" y="2261474"/>
                  </a:lnTo>
                  <a:lnTo>
                    <a:pt x="38431" y="2274959"/>
                  </a:lnTo>
                  <a:lnTo>
                    <a:pt x="62928" y="2279904"/>
                  </a:lnTo>
                  <a:lnTo>
                    <a:pt x="5880671" y="2279904"/>
                  </a:lnTo>
                  <a:lnTo>
                    <a:pt x="5905168" y="2274959"/>
                  </a:lnTo>
                  <a:lnTo>
                    <a:pt x="5925170" y="2261474"/>
                  </a:lnTo>
                  <a:lnTo>
                    <a:pt x="5938655" y="2241472"/>
                  </a:lnTo>
                  <a:lnTo>
                    <a:pt x="5943600" y="2216975"/>
                  </a:lnTo>
                  <a:lnTo>
                    <a:pt x="5943600" y="62928"/>
                  </a:lnTo>
                  <a:lnTo>
                    <a:pt x="5938655" y="38436"/>
                  </a:lnTo>
                  <a:lnTo>
                    <a:pt x="5925170" y="18434"/>
                  </a:lnTo>
                  <a:lnTo>
                    <a:pt x="5905168" y="4946"/>
                  </a:lnTo>
                  <a:lnTo>
                    <a:pt x="5880671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3732" y="6822945"/>
              <a:ext cx="5943600" cy="2280285"/>
            </a:xfrm>
            <a:custGeom>
              <a:avLst/>
              <a:gdLst/>
              <a:ahLst/>
              <a:cxnLst/>
              <a:rect l="l" t="t" r="r" b="b"/>
              <a:pathLst>
                <a:path w="5943600" h="2280284">
                  <a:moveTo>
                    <a:pt x="0" y="62928"/>
                  </a:moveTo>
                  <a:lnTo>
                    <a:pt x="4944" y="38436"/>
                  </a:lnTo>
                  <a:lnTo>
                    <a:pt x="18429" y="18434"/>
                  </a:lnTo>
                  <a:lnTo>
                    <a:pt x="38431" y="4946"/>
                  </a:lnTo>
                  <a:lnTo>
                    <a:pt x="62928" y="0"/>
                  </a:lnTo>
                  <a:lnTo>
                    <a:pt x="5880671" y="0"/>
                  </a:lnTo>
                  <a:lnTo>
                    <a:pt x="5905168" y="4946"/>
                  </a:lnTo>
                  <a:lnTo>
                    <a:pt x="5925170" y="18434"/>
                  </a:lnTo>
                  <a:lnTo>
                    <a:pt x="5938655" y="38436"/>
                  </a:lnTo>
                  <a:lnTo>
                    <a:pt x="5943600" y="62928"/>
                  </a:lnTo>
                  <a:lnTo>
                    <a:pt x="5943600" y="2216975"/>
                  </a:lnTo>
                  <a:lnTo>
                    <a:pt x="5938655" y="2241472"/>
                  </a:lnTo>
                  <a:lnTo>
                    <a:pt x="5925170" y="2261474"/>
                  </a:lnTo>
                  <a:lnTo>
                    <a:pt x="5905168" y="2274959"/>
                  </a:lnTo>
                  <a:lnTo>
                    <a:pt x="5880671" y="2279904"/>
                  </a:lnTo>
                  <a:lnTo>
                    <a:pt x="62928" y="2279904"/>
                  </a:lnTo>
                  <a:lnTo>
                    <a:pt x="38431" y="2274959"/>
                  </a:lnTo>
                  <a:lnTo>
                    <a:pt x="18429" y="2261474"/>
                  </a:lnTo>
                  <a:lnTo>
                    <a:pt x="4944" y="2241472"/>
                  </a:lnTo>
                  <a:lnTo>
                    <a:pt x="0" y="2216975"/>
                  </a:lnTo>
                  <a:lnTo>
                    <a:pt x="0" y="62928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55574" y="6852919"/>
            <a:ext cx="14763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Scoring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Grid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</a:t>
            </a:r>
            <a:r>
              <a:rPr sz="12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ESI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09827" y="7173468"/>
            <a:ext cx="2882265" cy="1624965"/>
          </a:xfrm>
          <a:custGeom>
            <a:avLst/>
            <a:gdLst/>
            <a:ahLst/>
            <a:cxnLst/>
            <a:rect l="l" t="t" r="r" b="b"/>
            <a:pathLst>
              <a:path w="2882265" h="1624965">
                <a:moveTo>
                  <a:pt x="2881884" y="0"/>
                </a:moveTo>
                <a:lnTo>
                  <a:pt x="0" y="0"/>
                </a:lnTo>
                <a:lnTo>
                  <a:pt x="0" y="1624583"/>
                </a:lnTo>
                <a:lnTo>
                  <a:pt x="2881884" y="1624583"/>
                </a:lnTo>
                <a:lnTo>
                  <a:pt x="288188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916190" y="7142480"/>
            <a:ext cx="8953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Process</a:t>
            </a:r>
            <a:r>
              <a:rPr sz="1000" b="1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25" dirty="0">
                <a:solidFill>
                  <a:srgbClr val="00395A"/>
                </a:solidFill>
                <a:latin typeface="Arial"/>
                <a:cs typeface="Arial"/>
              </a:rPr>
              <a:t>Phase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57980" y="7320177"/>
            <a:ext cx="1447165" cy="139700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Precontact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50000"/>
              </a:lnSpc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Identification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Specification  Mutual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Goal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Formulation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Solving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Termination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797808" y="7173468"/>
            <a:ext cx="2883535" cy="1624965"/>
          </a:xfrm>
          <a:custGeom>
            <a:avLst/>
            <a:gdLst/>
            <a:ahLst/>
            <a:cxnLst/>
            <a:rect l="l" t="t" r="r" b="b"/>
            <a:pathLst>
              <a:path w="2883534" h="1624965">
                <a:moveTo>
                  <a:pt x="2883408" y="0"/>
                </a:moveTo>
                <a:lnTo>
                  <a:pt x="0" y="0"/>
                </a:lnTo>
                <a:lnTo>
                  <a:pt x="0" y="1624583"/>
                </a:lnTo>
                <a:lnTo>
                  <a:pt x="2883408" y="1624583"/>
                </a:lnTo>
                <a:lnTo>
                  <a:pt x="288340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845960" y="7067194"/>
            <a:ext cx="2692400" cy="162560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98425" algn="ctr">
              <a:lnSpc>
                <a:spcPct val="100000"/>
              </a:lnSpc>
              <a:spcBef>
                <a:spcPts val="700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Items</a:t>
            </a:r>
            <a:endParaRPr sz="1000">
              <a:latin typeface="Arial"/>
              <a:cs typeface="Arial"/>
            </a:endParaRPr>
          </a:p>
          <a:p>
            <a:pPr marL="12700" marR="5080" indent="6985" algn="just">
              <a:lnSpc>
                <a:spcPct val="150000"/>
              </a:lnSpc>
              <a:tabLst>
                <a:tab pos="601980" algn="l"/>
                <a:tab pos="1247140" algn="l"/>
                <a:tab pos="1278255" algn="l"/>
                <a:tab pos="1298575" algn="l"/>
                <a:tab pos="1955164" algn="l"/>
                <a:tab pos="1993900" algn="l"/>
                <a:tab pos="265049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	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 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	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	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 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	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	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 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	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J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	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 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	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</a:t>
            </a:r>
            <a:r>
              <a:rPr sz="10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	</a:t>
            </a:r>
            <a:endParaRPr sz="1000">
              <a:latin typeface="Arial"/>
              <a:cs typeface="Arial"/>
            </a:endParaRPr>
          </a:p>
          <a:p>
            <a:pPr marL="13335" algn="just">
              <a:lnSpc>
                <a:spcPct val="100000"/>
              </a:lnSpc>
              <a:spcBef>
                <a:spcPts val="600"/>
              </a:spcBef>
              <a:tabLst>
                <a:tab pos="59626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</a:t>
            </a:r>
            <a:r>
              <a:rPr sz="10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	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528611" y="8210194"/>
            <a:ext cx="198628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715" indent="6350">
              <a:lnSpc>
                <a:spcPct val="150000"/>
              </a:lnSpc>
              <a:spcBef>
                <a:spcPts val="100"/>
              </a:spcBef>
              <a:tabLst>
                <a:tab pos="587375" algn="l"/>
                <a:tab pos="1278890" algn="l"/>
                <a:tab pos="19685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 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	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X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 </a:t>
            </a:r>
            <a:r>
              <a:rPr sz="10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Arial"/>
                <a:cs typeface="Arial"/>
              </a:rPr>
              <a:t>	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903732" y="7167371"/>
            <a:ext cx="5784215" cy="1638300"/>
          </a:xfrm>
          <a:custGeom>
            <a:avLst/>
            <a:gdLst/>
            <a:ahLst/>
            <a:cxnLst/>
            <a:rect l="l" t="t" r="r" b="b"/>
            <a:pathLst>
              <a:path w="5784215" h="1638300">
                <a:moveTo>
                  <a:pt x="5777471" y="0"/>
                </a:moveTo>
                <a:lnTo>
                  <a:pt x="2894088" y="0"/>
                </a:lnTo>
                <a:lnTo>
                  <a:pt x="2887980" y="0"/>
                </a:lnTo>
                <a:lnTo>
                  <a:pt x="2887980" y="6096"/>
                </a:lnTo>
                <a:lnTo>
                  <a:pt x="2887980" y="1632204"/>
                </a:lnTo>
                <a:lnTo>
                  <a:pt x="6096" y="1632204"/>
                </a:lnTo>
                <a:lnTo>
                  <a:pt x="6096" y="6096"/>
                </a:lnTo>
                <a:lnTo>
                  <a:pt x="2887980" y="6096"/>
                </a:lnTo>
                <a:lnTo>
                  <a:pt x="2887980" y="0"/>
                </a:lnTo>
                <a:lnTo>
                  <a:pt x="6096" y="0"/>
                </a:lnTo>
                <a:lnTo>
                  <a:pt x="0" y="0"/>
                </a:lnTo>
                <a:lnTo>
                  <a:pt x="0" y="6096"/>
                </a:lnTo>
                <a:lnTo>
                  <a:pt x="0" y="1632204"/>
                </a:lnTo>
                <a:lnTo>
                  <a:pt x="0" y="1638300"/>
                </a:lnTo>
                <a:lnTo>
                  <a:pt x="6096" y="1638300"/>
                </a:lnTo>
                <a:lnTo>
                  <a:pt x="2887980" y="1638300"/>
                </a:lnTo>
                <a:lnTo>
                  <a:pt x="2894076" y="1638300"/>
                </a:lnTo>
                <a:lnTo>
                  <a:pt x="5777471" y="1638300"/>
                </a:lnTo>
                <a:lnTo>
                  <a:pt x="5777471" y="1632204"/>
                </a:lnTo>
                <a:lnTo>
                  <a:pt x="2894088" y="1632204"/>
                </a:lnTo>
                <a:lnTo>
                  <a:pt x="2894088" y="6096"/>
                </a:lnTo>
                <a:lnTo>
                  <a:pt x="5777471" y="6096"/>
                </a:lnTo>
                <a:lnTo>
                  <a:pt x="5777471" y="0"/>
                </a:lnTo>
                <a:close/>
              </a:path>
              <a:path w="5784215" h="1638300">
                <a:moveTo>
                  <a:pt x="5783592" y="0"/>
                </a:moveTo>
                <a:lnTo>
                  <a:pt x="5777484" y="0"/>
                </a:lnTo>
                <a:lnTo>
                  <a:pt x="5777484" y="6096"/>
                </a:lnTo>
                <a:lnTo>
                  <a:pt x="5777484" y="1632204"/>
                </a:lnTo>
                <a:lnTo>
                  <a:pt x="5777484" y="1638300"/>
                </a:lnTo>
                <a:lnTo>
                  <a:pt x="5783592" y="1638300"/>
                </a:lnTo>
                <a:lnTo>
                  <a:pt x="5783592" y="1632204"/>
                </a:lnTo>
                <a:lnTo>
                  <a:pt x="5783592" y="6096"/>
                </a:lnTo>
                <a:lnTo>
                  <a:pt x="5783592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955640" y="8852407"/>
            <a:ext cx="26974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Ho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1991.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Reproduced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with</a:t>
            </a:r>
            <a:r>
              <a:rPr sz="1000" i="1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permission.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14400" y="5316626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6096">
            <a:solidFill>
              <a:srgbClr val="0038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94047" y="435355"/>
            <a:ext cx="5643880" cy="48945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032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Arial"/>
              <a:cs typeface="Arial"/>
            </a:endParaRPr>
          </a:p>
          <a:p>
            <a:pPr marL="13335" marR="731520">
              <a:lnSpc>
                <a:spcPts val="2140"/>
              </a:lnSpc>
            </a:pP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Evaluating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Competence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Treatment  Programs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800" b="1" spc="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Organizations</a:t>
            </a:r>
            <a:endParaRPr sz="1800">
              <a:latin typeface="Arial"/>
              <a:cs typeface="Arial"/>
            </a:endParaRPr>
          </a:p>
          <a:p>
            <a:pPr marL="20320" marR="5080">
              <a:lnSpc>
                <a:spcPts val="1670"/>
              </a:lnSpc>
              <a:spcBef>
                <a:spcPts val="100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Agency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 Competence </a:t>
            </a:r>
            <a:r>
              <a:rPr sz="1400" b="1" spc="-40" dirty="0">
                <a:solidFill>
                  <a:srgbClr val="33617B"/>
                </a:solidFill>
                <a:latin typeface="Arial"/>
                <a:cs typeface="Arial"/>
              </a:rPr>
              <a:t>Checklist—Revised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Form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(Dana 1998,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reproduced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with</a:t>
            </a:r>
            <a:r>
              <a:rPr sz="1400" b="1" spc="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permission)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Staff and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policy</a:t>
            </a:r>
            <a:r>
              <a:rPr sz="1300" b="1" i="1" spc="10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dirty="0">
                <a:solidFill>
                  <a:srgbClr val="33617B"/>
                </a:solidFill>
                <a:latin typeface="Arial"/>
                <a:cs typeface="Arial"/>
              </a:rPr>
              <a:t>attitudes</a:t>
            </a:r>
            <a:endParaRPr sz="13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150"/>
              </a:spcBef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Bilingual/bicultural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Bilingual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Bicultural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broker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hours/appointments/home</a:t>
            </a:r>
            <a:r>
              <a:rPr sz="1200" spc="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visits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immediate/day/week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Indigenous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Match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client–staff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environment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endParaRPr sz="1200">
              <a:latin typeface="Times New Roman"/>
              <a:cs typeface="Times New Roman"/>
            </a:endParaRPr>
          </a:p>
          <a:p>
            <a:pPr marL="26670">
              <a:lnSpc>
                <a:spcPct val="100000"/>
              </a:lnSpc>
              <a:spcBef>
                <a:spcPts val="790"/>
              </a:spcBef>
              <a:tabLst>
                <a:tab pos="1270000" algn="l"/>
                <a:tab pos="276923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possible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	Total obtained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Services</a:t>
            </a:r>
            <a:endParaRPr sz="13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150"/>
              </a:spcBef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Culture-relevant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for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</a:t>
            </a:r>
            <a:endParaRPr sz="1200">
              <a:latin typeface="Times New Roman"/>
              <a:cs typeface="Times New Roman"/>
            </a:endParaRPr>
          </a:p>
          <a:p>
            <a:pPr marL="559435" marR="2842260" indent="-539750">
              <a:lnSpc>
                <a:spcPct val="100000"/>
              </a:lnSpc>
              <a:tabLst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Cultural-specific intervention model  Culture-specific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71600" y="5499506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6096">
            <a:solidFill>
              <a:srgbClr val="0038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930900" y="5304535"/>
            <a:ext cx="92201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Outreach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730500" y="5304535"/>
            <a:ext cx="9207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Crisis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58900" y="5304535"/>
            <a:ext cx="134175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321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Couple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linkage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102100" y="5304535"/>
            <a:ext cx="1745614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Brief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Child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Non-mental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002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helpers/systems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94114" y="6034532"/>
            <a:ext cx="3372485" cy="2683510"/>
          </a:xfrm>
          <a:prstGeom prst="rect">
            <a:avLst/>
          </a:prstGeom>
        </p:spPr>
        <p:txBody>
          <a:bodyPr vert="horz" wrap="square" lIns="0" tIns="114935" rIns="0" bIns="0" rtlCol="0">
            <a:spAutoFit/>
          </a:bodyPr>
          <a:lstStyle/>
          <a:p>
            <a:pPr marL="26670">
              <a:lnSpc>
                <a:spcPct val="100000"/>
              </a:lnSpc>
              <a:spcBef>
                <a:spcPts val="905"/>
              </a:spcBef>
              <a:tabLst>
                <a:tab pos="1269365" algn="l"/>
                <a:tab pos="276923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possible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	Total obtained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endParaRPr sz="1200">
              <a:latin typeface="Times New Roman"/>
              <a:cs typeface="Times New Roman"/>
            </a:endParaRPr>
          </a:p>
          <a:p>
            <a:pPr marL="26670">
              <a:lnSpc>
                <a:spcPct val="100000"/>
              </a:lnSpc>
              <a:spcBef>
                <a:spcPts val="800"/>
              </a:spcBef>
              <a:tabLst>
                <a:tab pos="1859914" algn="l"/>
                <a:tab pos="335915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	Total obtained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Relationship </a:t>
            </a:r>
            <a:r>
              <a:rPr sz="1300" b="1" i="1" spc="15" dirty="0">
                <a:solidFill>
                  <a:srgbClr val="33617B"/>
                </a:solidFill>
                <a:latin typeface="Arial"/>
                <a:cs typeface="Arial"/>
              </a:rPr>
              <a:t>to</a:t>
            </a:r>
            <a:r>
              <a:rPr sz="1300" b="1" i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community</a:t>
            </a:r>
            <a:endParaRPr sz="1300">
              <a:latin typeface="Arial"/>
              <a:cs typeface="Arial"/>
            </a:endParaRPr>
          </a:p>
          <a:p>
            <a:pPr marL="19685">
              <a:lnSpc>
                <a:spcPct val="100000"/>
              </a:lnSpc>
              <a:spcBef>
                <a:spcPts val="135"/>
              </a:spcBef>
              <a:tabLst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operated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tabLst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tabLst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Easy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tabLst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existing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facilities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tabLst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minority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tabLst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advocate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tabLst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adviser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tabLst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evaluator</a:t>
            </a:r>
            <a:endParaRPr sz="1200">
              <a:latin typeface="Times New Roman"/>
              <a:cs typeface="Times New Roman"/>
            </a:endParaRPr>
          </a:p>
          <a:p>
            <a:pPr marL="26670">
              <a:lnSpc>
                <a:spcPct val="100000"/>
              </a:lnSpc>
              <a:spcBef>
                <a:spcPts val="805"/>
              </a:spcBef>
              <a:tabLst>
                <a:tab pos="1269365" algn="l"/>
                <a:tab pos="276923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possible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	Total obtained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6708" y="435355"/>
            <a:ext cx="5986780" cy="83496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0416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C—Tools 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95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</a:pP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Training</a:t>
            </a:r>
            <a:endParaRPr sz="13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150"/>
              </a:spcBef>
              <a:tabLst>
                <a:tab pos="47370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In-service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tabLst>
                <a:tab pos="47370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In-service training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nonminority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</a:t>
            </a:r>
            <a:endParaRPr sz="1200">
              <a:latin typeface="Times New Roman"/>
              <a:cs typeface="Times New Roman"/>
            </a:endParaRPr>
          </a:p>
          <a:p>
            <a:pPr marL="24130">
              <a:lnSpc>
                <a:spcPct val="100000"/>
              </a:lnSpc>
              <a:spcBef>
                <a:spcPts val="790"/>
              </a:spcBef>
              <a:tabLst>
                <a:tab pos="1266825" algn="l"/>
                <a:tab pos="276669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possible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	Total obtained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Evaluation</a:t>
            </a:r>
            <a:endParaRPr sz="13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150"/>
              </a:spcBef>
              <a:tabLst>
                <a:tab pos="47370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plan/tool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tabLst>
                <a:tab pos="47370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evaluators/planners</a:t>
            </a:r>
            <a:endParaRPr sz="1200">
              <a:latin typeface="Times New Roman"/>
              <a:cs typeface="Times New Roman"/>
            </a:endParaRPr>
          </a:p>
          <a:p>
            <a:pPr marL="24130">
              <a:lnSpc>
                <a:spcPct val="100000"/>
              </a:lnSpc>
              <a:spcBef>
                <a:spcPts val="790"/>
              </a:spcBef>
              <a:tabLst>
                <a:tab pos="1266825" algn="l"/>
                <a:tab pos="276669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possible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	Total obtained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=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7145" marR="855344" indent="-5080">
              <a:lnSpc>
                <a:spcPts val="1660"/>
              </a:lnSpc>
            </a:pP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Enhanced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National Standards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spc="-2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Linguistically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Appropriate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Services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r>
              <a:rPr sz="1400" b="1" spc="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Care</a:t>
            </a:r>
            <a:endParaRPr sz="1400">
              <a:latin typeface="Arial"/>
              <a:cs typeface="Arial"/>
            </a:endParaRPr>
          </a:p>
          <a:p>
            <a:pPr marL="14604" marR="49530" indent="8890">
              <a:lnSpc>
                <a:spcPct val="100000"/>
              </a:lnSpc>
              <a:spcBef>
                <a:spcPts val="6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standards presented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section were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(OMH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Centers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Control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(CDC)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online  (https://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www.thinkculturalhealth.hhs.gov/pdfs/EnhancedNationalCLASStandards.pdf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reproduced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domain.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Medicaid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(CMS)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planning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responsiveservices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CMS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http://www.cms.gov).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Standards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 Appropriate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(CLAS)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equity,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quality,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elimi-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establishing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blueprint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 organizations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to: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Principal</a:t>
            </a:r>
            <a:r>
              <a:rPr sz="1300" b="1" i="1" spc="-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standard</a:t>
            </a:r>
            <a:endParaRPr sz="1300">
              <a:latin typeface="Arial"/>
              <a:cs typeface="Arial"/>
            </a:endParaRPr>
          </a:p>
          <a:p>
            <a:pPr marL="245745" marR="30480" indent="-228600">
              <a:lnSpc>
                <a:spcPct val="100000"/>
              </a:lnSpc>
              <a:spcBef>
                <a:spcPts val="245"/>
              </a:spcBef>
              <a:buAutoNum type="arabicPeriod"/>
              <a:tabLst>
                <a:tab pos="25019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effective,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equitable, understandable,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respectful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literacy,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869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Governance, leadership,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300" b="1" i="1" spc="1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workforce</a:t>
            </a:r>
            <a:endParaRPr sz="1300">
              <a:latin typeface="Arial"/>
              <a:cs typeface="Arial"/>
            </a:endParaRPr>
          </a:p>
          <a:p>
            <a:pPr marL="248920" marR="321945" indent="-231775">
              <a:lnSpc>
                <a:spcPct val="100000"/>
              </a:lnSpc>
              <a:spcBef>
                <a:spcPts val="254"/>
              </a:spcBef>
              <a:buAutoNum type="arabicPeriod" startAt="2"/>
              <a:tabLst>
                <a:tab pos="248285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 organizational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governance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leadership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promotes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CLAS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equity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policy,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allocated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resources.</a:t>
            </a:r>
            <a:endParaRPr sz="1200">
              <a:latin typeface="Times New Roman"/>
              <a:cs typeface="Times New Roman"/>
            </a:endParaRPr>
          </a:p>
          <a:p>
            <a:pPr marL="245745" marR="168275" indent="-228600">
              <a:lnSpc>
                <a:spcPct val="100000"/>
              </a:lnSpc>
              <a:buAutoNum type="arabicPeriod" startAt="2"/>
              <a:tabLst>
                <a:tab pos="24892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Recruit,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governance,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leadership,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area.</a:t>
            </a:r>
            <a:endParaRPr sz="1200">
              <a:latin typeface="Times New Roman"/>
              <a:cs typeface="Times New Roman"/>
            </a:endParaRPr>
          </a:p>
          <a:p>
            <a:pPr marL="245745" marR="187960" indent="-228600">
              <a:lnSpc>
                <a:spcPct val="100000"/>
              </a:lnSpc>
              <a:buAutoNum type="arabicPeriod" startAt="2"/>
              <a:tabLst>
                <a:tab pos="252729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governance,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leadership,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basis.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875"/>
              </a:spcBef>
            </a:pP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Communication and language</a:t>
            </a:r>
            <a:r>
              <a:rPr sz="1300" b="1" i="1" spc="1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assistance</a:t>
            </a:r>
            <a:endParaRPr sz="1300">
              <a:latin typeface="Arial"/>
              <a:cs typeface="Arial"/>
            </a:endParaRPr>
          </a:p>
          <a:p>
            <a:pPr marL="243204" marR="5080" indent="-226695">
              <a:lnSpc>
                <a:spcPct val="100000"/>
              </a:lnSpc>
              <a:spcBef>
                <a:spcPts val="244"/>
              </a:spcBef>
              <a:buAutoNum type="arabicPeriod" startAt="5"/>
              <a:tabLst>
                <a:tab pos="254000" algn="l"/>
              </a:tabLst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Offer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English proficiency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and/or other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needs,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facilitate timely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245745" marR="248285" indent="-228600">
              <a:lnSpc>
                <a:spcPct val="100000"/>
              </a:lnSpc>
              <a:buAutoNum type="arabicPeriod" startAt="5"/>
              <a:tabLst>
                <a:tab pos="249554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individuals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clearly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preferred language,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verbally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writing.</a:t>
            </a:r>
            <a:endParaRPr sz="1200">
              <a:latin typeface="Times New Roman"/>
              <a:cs typeface="Times New Roman"/>
            </a:endParaRPr>
          </a:p>
          <a:p>
            <a:pPr marL="245745" marR="52069" indent="-228600">
              <a:lnSpc>
                <a:spcPct val="100000"/>
              </a:lnSpc>
              <a:buAutoNum type="arabicPeriod" startAt="5"/>
              <a:tabLst>
                <a:tab pos="252729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providing 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untrained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interpreters should be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avoided.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78455" cy="671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13208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on.</a:t>
            </a:r>
            <a:endParaRPr sz="1200">
              <a:latin typeface="Times New Roman"/>
              <a:cs typeface="Times New Roman"/>
            </a:endParaRPr>
          </a:p>
          <a:p>
            <a:pPr marL="12700" marR="6985" indent="82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addressing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applying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assump-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counteract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potentially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omnipotent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counselors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know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need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highlights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to build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willmeet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needs.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 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changes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organi-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accessibility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tailored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enhancement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prioritize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endorse 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exposure to psychoeducational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 of race,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ethnicity, 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clients  address 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biases,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which 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perspectives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subsequent relationships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clients, staff members,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uals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prepare 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embrace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experienc-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es, perspectives,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7451" y="7723123"/>
            <a:ext cx="2867660" cy="138493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281940" indent="3810">
              <a:lnSpc>
                <a:spcPts val="2150"/>
              </a:lnSpc>
              <a:spcBef>
                <a:spcPts val="180"/>
              </a:spcBef>
            </a:pP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Is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r>
              <a:rPr sz="1800" b="1" spc="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Achieved?</a:t>
            </a:r>
            <a:endParaRPr sz="1800">
              <a:latin typeface="Arial"/>
              <a:cs typeface="Arial"/>
            </a:endParaRPr>
          </a:p>
          <a:p>
            <a:pPr marL="13970" marR="5080" indent="8255">
              <a:lnSpc>
                <a:spcPct val="100000"/>
              </a:lnSpc>
              <a:spcBef>
                <a:spcPts val="56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continuously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evolving, defying precise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acquired merely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learning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facts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8290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540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changing 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statement,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training on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developmental process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commitment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behav-  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among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providers.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recognize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provision of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services.  Specifically,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acknowledg-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groups  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interpret,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encounter  similar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same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Thus, 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speaking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features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group.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recognizing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virtue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ethnocentric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provided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shaped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our individual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interpre-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rooted 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validation,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openness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back-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ground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[CSAT]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21590" indent="7620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Nonetheless,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literature  highlights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appreciate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dif-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ferences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effectively,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things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solely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bound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perspectives.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cognitions,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path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counsel-  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Exhibit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1-2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depicts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continuum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thoughts 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2700" marR="37465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provision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treatment.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“stages”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linear,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impression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groups—they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simply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03795" y="9430004"/>
            <a:ext cx="958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844296" y="7569705"/>
            <a:ext cx="6078220" cy="1744980"/>
            <a:chOff x="844296" y="7569705"/>
            <a:chExt cx="6078220" cy="1744980"/>
          </a:xfrm>
        </p:grpSpPr>
        <p:sp>
          <p:nvSpPr>
            <p:cNvPr id="3" name="object 3"/>
            <p:cNvSpPr/>
            <p:nvPr/>
          </p:nvSpPr>
          <p:spPr>
            <a:xfrm>
              <a:off x="850392" y="7575801"/>
              <a:ext cx="6065520" cy="1732914"/>
            </a:xfrm>
            <a:custGeom>
              <a:avLst/>
              <a:gdLst/>
              <a:ahLst/>
              <a:cxnLst/>
              <a:rect l="l" t="t" r="r" b="b"/>
              <a:pathLst>
                <a:path w="6065520" h="1732915">
                  <a:moveTo>
                    <a:pt x="6017691" y="0"/>
                  </a:moveTo>
                  <a:lnTo>
                    <a:pt x="47828" y="0"/>
                  </a:lnTo>
                  <a:lnTo>
                    <a:pt x="29210" y="3758"/>
                  </a:lnTo>
                  <a:lnTo>
                    <a:pt x="14008" y="14008"/>
                  </a:lnTo>
                  <a:lnTo>
                    <a:pt x="3758" y="29210"/>
                  </a:lnTo>
                  <a:lnTo>
                    <a:pt x="0" y="47828"/>
                  </a:lnTo>
                  <a:lnTo>
                    <a:pt x="0" y="1684959"/>
                  </a:lnTo>
                  <a:lnTo>
                    <a:pt x="3758" y="1703577"/>
                  </a:lnTo>
                  <a:lnTo>
                    <a:pt x="14008" y="1718779"/>
                  </a:lnTo>
                  <a:lnTo>
                    <a:pt x="29210" y="1729029"/>
                  </a:lnTo>
                  <a:lnTo>
                    <a:pt x="47828" y="1732787"/>
                  </a:lnTo>
                  <a:lnTo>
                    <a:pt x="6017691" y="1732787"/>
                  </a:lnTo>
                  <a:lnTo>
                    <a:pt x="6036309" y="1729029"/>
                  </a:lnTo>
                  <a:lnTo>
                    <a:pt x="6051511" y="1718779"/>
                  </a:lnTo>
                  <a:lnTo>
                    <a:pt x="6061761" y="1703577"/>
                  </a:lnTo>
                  <a:lnTo>
                    <a:pt x="6065520" y="1684959"/>
                  </a:lnTo>
                  <a:lnTo>
                    <a:pt x="6065520" y="47828"/>
                  </a:lnTo>
                  <a:lnTo>
                    <a:pt x="6061761" y="29210"/>
                  </a:lnTo>
                  <a:lnTo>
                    <a:pt x="6051511" y="14008"/>
                  </a:lnTo>
                  <a:lnTo>
                    <a:pt x="6036309" y="3758"/>
                  </a:lnTo>
                  <a:lnTo>
                    <a:pt x="6017691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50392" y="7575801"/>
              <a:ext cx="6065520" cy="1732914"/>
            </a:xfrm>
            <a:custGeom>
              <a:avLst/>
              <a:gdLst/>
              <a:ahLst/>
              <a:cxnLst/>
              <a:rect l="l" t="t" r="r" b="b"/>
              <a:pathLst>
                <a:path w="6065520" h="1732915">
                  <a:moveTo>
                    <a:pt x="0" y="47828"/>
                  </a:moveTo>
                  <a:lnTo>
                    <a:pt x="3758" y="29210"/>
                  </a:lnTo>
                  <a:lnTo>
                    <a:pt x="14008" y="14008"/>
                  </a:lnTo>
                  <a:lnTo>
                    <a:pt x="29210" y="3758"/>
                  </a:lnTo>
                  <a:lnTo>
                    <a:pt x="47828" y="0"/>
                  </a:lnTo>
                  <a:lnTo>
                    <a:pt x="6017691" y="0"/>
                  </a:lnTo>
                  <a:lnTo>
                    <a:pt x="6036309" y="3758"/>
                  </a:lnTo>
                  <a:lnTo>
                    <a:pt x="6051511" y="14008"/>
                  </a:lnTo>
                  <a:lnTo>
                    <a:pt x="6061761" y="29210"/>
                  </a:lnTo>
                  <a:lnTo>
                    <a:pt x="6065520" y="47828"/>
                  </a:lnTo>
                  <a:lnTo>
                    <a:pt x="6065520" y="1684959"/>
                  </a:lnTo>
                  <a:lnTo>
                    <a:pt x="6061761" y="1703577"/>
                  </a:lnTo>
                  <a:lnTo>
                    <a:pt x="6051511" y="1718779"/>
                  </a:lnTo>
                  <a:lnTo>
                    <a:pt x="6036309" y="1729029"/>
                  </a:lnTo>
                  <a:lnTo>
                    <a:pt x="6017691" y="1732787"/>
                  </a:lnTo>
                  <a:lnTo>
                    <a:pt x="47828" y="1732787"/>
                  </a:lnTo>
                  <a:lnTo>
                    <a:pt x="29210" y="1729029"/>
                  </a:lnTo>
                  <a:lnTo>
                    <a:pt x="14008" y="1718779"/>
                  </a:lnTo>
                  <a:lnTo>
                    <a:pt x="3758" y="1703577"/>
                  </a:lnTo>
                  <a:lnTo>
                    <a:pt x="0" y="1684959"/>
                  </a:lnTo>
                  <a:lnTo>
                    <a:pt x="0" y="47828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896138" y="435355"/>
            <a:ext cx="5937885" cy="73742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78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Arial"/>
              <a:cs typeface="Arial"/>
            </a:endParaRPr>
          </a:p>
          <a:p>
            <a:pPr marL="243840" marR="284480" indent="-226695">
              <a:lnSpc>
                <a:spcPct val="100000"/>
              </a:lnSpc>
              <a:buAutoNum type="arabicPeriod" startAt="8"/>
              <a:tabLst>
                <a:tab pos="250825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easy-to-understand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print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multimedia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commonly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area.</a:t>
            </a:r>
            <a:endParaRPr sz="12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869"/>
              </a:spcBef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Engagement,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continuous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improvement,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300" b="1" i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accountability</a:t>
            </a:r>
            <a:endParaRPr sz="1300">
              <a:latin typeface="Arial"/>
              <a:cs typeface="Arial"/>
            </a:endParaRPr>
          </a:p>
          <a:p>
            <a:pPr marL="246379" marR="41275" indent="-228600">
              <a:lnSpc>
                <a:spcPct val="100000"/>
              </a:lnSpc>
              <a:spcBef>
                <a:spcPts val="245"/>
              </a:spcBef>
              <a:buAutoNum type="arabicPeriod" startAt="9"/>
              <a:tabLst>
                <a:tab pos="25336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goals, policies,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management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accounta-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bility,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and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operations.</a:t>
            </a:r>
            <a:endParaRPr sz="1200">
              <a:latin typeface="Times New Roman"/>
              <a:cs typeface="Times New Roman"/>
            </a:endParaRPr>
          </a:p>
          <a:p>
            <a:pPr marL="252729" marR="152400" indent="-234950">
              <a:lnSpc>
                <a:spcPct val="100000"/>
              </a:lnSpc>
              <a:buAutoNum type="arabicPeriod" startAt="9"/>
              <a:tabLst>
                <a:tab pos="253365" algn="l"/>
              </a:tabLst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Conduct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CLAS-related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CLAS-related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measurement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activities.</a:t>
            </a:r>
            <a:endParaRPr sz="1200">
              <a:latin typeface="Times New Roman"/>
              <a:cs typeface="Times New Roman"/>
            </a:endParaRPr>
          </a:p>
          <a:p>
            <a:pPr marL="246379" marR="250190" indent="-228600">
              <a:lnSpc>
                <a:spcPct val="100000"/>
              </a:lnSpc>
              <a:buAutoNum type="arabicPeriod" startAt="9"/>
              <a:tabLst>
                <a:tab pos="25336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maintain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accurate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monitor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CLAS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equity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 and to inform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delivery.</a:t>
            </a:r>
            <a:endParaRPr sz="1200">
              <a:latin typeface="Times New Roman"/>
              <a:cs typeface="Times New Roman"/>
            </a:endParaRPr>
          </a:p>
          <a:p>
            <a:pPr marL="246379" marR="172085" indent="-228600">
              <a:lnSpc>
                <a:spcPct val="100000"/>
              </a:lnSpc>
              <a:buAutoNum type="arabicPeriod" startAt="9"/>
              <a:tabLst>
                <a:tab pos="253365" algn="l"/>
              </a:tabLst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Conduct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regular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plan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implement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area.</a:t>
            </a:r>
            <a:endParaRPr sz="1200">
              <a:latin typeface="Times New Roman"/>
              <a:cs typeface="Times New Roman"/>
            </a:endParaRPr>
          </a:p>
          <a:p>
            <a:pPr marL="243840" marR="345440" indent="-226695">
              <a:lnSpc>
                <a:spcPct val="100000"/>
              </a:lnSpc>
              <a:buAutoNum type="arabicPeriod" startAt="9"/>
              <a:tabLst>
                <a:tab pos="25082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Partner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policies, practices,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ensure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appropriateness.</a:t>
            </a:r>
            <a:endParaRPr sz="1200">
              <a:latin typeface="Times New Roman"/>
              <a:cs typeface="Times New Roman"/>
            </a:endParaRPr>
          </a:p>
          <a:p>
            <a:pPr marL="246379" marR="5080" indent="-228600">
              <a:lnSpc>
                <a:spcPct val="100000"/>
              </a:lnSpc>
              <a:buAutoNum type="arabicPeriod" startAt="9"/>
              <a:tabLst>
                <a:tab pos="253365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grievance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resolution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appro-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priate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identify,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resolve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conflicts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complaints.</a:t>
            </a:r>
            <a:endParaRPr sz="1200">
              <a:latin typeface="Times New Roman"/>
              <a:cs typeface="Times New Roman"/>
            </a:endParaRPr>
          </a:p>
          <a:p>
            <a:pPr marL="243840" marR="367030" indent="-226695">
              <a:lnSpc>
                <a:spcPct val="100000"/>
              </a:lnSpc>
              <a:buAutoNum type="arabicPeriod" startAt="9"/>
              <a:tabLst>
                <a:tab pos="25336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implementing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sustaining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CLAS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stakeholders,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constituents,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107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Organizational Cultural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Competence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Assessment</a:t>
            </a:r>
            <a:r>
              <a:rPr sz="1400" b="1" spc="1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Profile</a:t>
            </a:r>
            <a:endParaRPr sz="1400">
              <a:latin typeface="Arial"/>
              <a:cs typeface="Arial"/>
            </a:endParaRPr>
          </a:p>
          <a:p>
            <a:pPr marL="15240" marR="40640" indent="952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(HRSA)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Assessment Profile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from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literature, guided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experts.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profile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used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during site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visits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healthcare settings.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organizing framework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indicators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examining,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demonstrating,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documenting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profile 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intended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prescriptive;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rather,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designed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be adapted,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modified,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fit 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context.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profile 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presented 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matrix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classifies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indicators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critical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domains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functioning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indicators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relate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structures,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processes,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outputs, or outcomes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indicators suggest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should encompass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quantitative data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evaluate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progress toward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achieving results,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end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results.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profile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whole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full application enables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ization to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comprehensively.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Adapted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material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public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domain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matrices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capacity/structure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 http://www.hrsa.gov/culturalcompetence/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healthdlvr.pdf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Sample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Process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Measures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by</a:t>
            </a:r>
            <a:r>
              <a:rPr sz="1200" b="1" spc="1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Domain</a:t>
            </a:r>
            <a:endParaRPr sz="12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37260" y="7914131"/>
            <a:ext cx="5892165" cy="216535"/>
          </a:xfrm>
          <a:custGeom>
            <a:avLst/>
            <a:gdLst/>
            <a:ahLst/>
            <a:cxnLst/>
            <a:rect l="l" t="t" r="r" b="b"/>
            <a:pathLst>
              <a:path w="5892165" h="216534">
                <a:moveTo>
                  <a:pt x="1033272" y="0"/>
                </a:moveTo>
                <a:lnTo>
                  <a:pt x="0" y="0"/>
                </a:lnTo>
                <a:lnTo>
                  <a:pt x="0" y="6096"/>
                </a:lnTo>
                <a:lnTo>
                  <a:pt x="0" y="210312"/>
                </a:lnTo>
                <a:lnTo>
                  <a:pt x="0" y="216408"/>
                </a:lnTo>
                <a:lnTo>
                  <a:pt x="1033272" y="216408"/>
                </a:lnTo>
                <a:lnTo>
                  <a:pt x="1033272" y="210312"/>
                </a:lnTo>
                <a:lnTo>
                  <a:pt x="1033272" y="6096"/>
                </a:lnTo>
                <a:lnTo>
                  <a:pt x="1033272" y="0"/>
                </a:lnTo>
                <a:close/>
              </a:path>
              <a:path w="5892165" h="216534">
                <a:moveTo>
                  <a:pt x="1918716" y="0"/>
                </a:moveTo>
                <a:lnTo>
                  <a:pt x="1039368" y="0"/>
                </a:lnTo>
                <a:lnTo>
                  <a:pt x="1039368" y="6096"/>
                </a:lnTo>
                <a:lnTo>
                  <a:pt x="1039368" y="210312"/>
                </a:lnTo>
                <a:lnTo>
                  <a:pt x="1039368" y="216408"/>
                </a:lnTo>
                <a:lnTo>
                  <a:pt x="1918716" y="216408"/>
                </a:lnTo>
                <a:lnTo>
                  <a:pt x="1918716" y="210312"/>
                </a:lnTo>
                <a:lnTo>
                  <a:pt x="1918716" y="6096"/>
                </a:lnTo>
                <a:lnTo>
                  <a:pt x="1918716" y="0"/>
                </a:lnTo>
                <a:close/>
              </a:path>
              <a:path w="5892165" h="216534">
                <a:moveTo>
                  <a:pt x="5891784" y="0"/>
                </a:moveTo>
                <a:lnTo>
                  <a:pt x="1924812" y="0"/>
                </a:lnTo>
                <a:lnTo>
                  <a:pt x="1924812" y="6096"/>
                </a:lnTo>
                <a:lnTo>
                  <a:pt x="1924812" y="210312"/>
                </a:lnTo>
                <a:lnTo>
                  <a:pt x="1924812" y="216408"/>
                </a:lnTo>
                <a:lnTo>
                  <a:pt x="5891784" y="216408"/>
                </a:lnTo>
                <a:lnTo>
                  <a:pt x="5891784" y="210312"/>
                </a:lnTo>
                <a:lnTo>
                  <a:pt x="5891784" y="6096"/>
                </a:lnTo>
                <a:lnTo>
                  <a:pt x="5891784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931163" y="7914131"/>
          <a:ext cx="5907405" cy="10928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39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5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731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6408"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Domain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Topic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Areas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Measures/Indicators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0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0533">
                <a:tc>
                  <a:txBody>
                    <a:bodyPr/>
                    <a:lstStyle/>
                    <a:p>
                      <a:pPr marR="1270"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Interpreter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199390" algn="just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Yearly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updated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directory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trained interpreters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within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24 hours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routine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situations 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hour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less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urgent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situations.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718">
                <a:tc>
                  <a:txBody>
                    <a:bodyPr/>
                    <a:lstStyle/>
                    <a:p>
                      <a:pPr marR="1270" algn="ct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Interpreter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 marR="340995" indent="-254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Percentage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limited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English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proficiency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have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access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bilingual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interpretation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5113604" y="9053576"/>
            <a:ext cx="1727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040" y="9430015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08303" y="784861"/>
            <a:ext cx="6078220" cy="8446135"/>
            <a:chOff x="908303" y="784861"/>
            <a:chExt cx="6078220" cy="8446135"/>
          </a:xfrm>
        </p:grpSpPr>
        <p:sp>
          <p:nvSpPr>
            <p:cNvPr id="3" name="object 3"/>
            <p:cNvSpPr/>
            <p:nvPr/>
          </p:nvSpPr>
          <p:spPr>
            <a:xfrm>
              <a:off x="914399" y="790957"/>
              <a:ext cx="6065520" cy="8434070"/>
            </a:xfrm>
            <a:custGeom>
              <a:avLst/>
              <a:gdLst/>
              <a:ahLst/>
              <a:cxnLst/>
              <a:rect l="l" t="t" r="r" b="b"/>
              <a:pathLst>
                <a:path w="6065520" h="8434070">
                  <a:moveTo>
                    <a:pt x="5898108" y="0"/>
                  </a:moveTo>
                  <a:lnTo>
                    <a:pt x="167411" y="0"/>
                  </a:lnTo>
                  <a:lnTo>
                    <a:pt x="122907" y="5980"/>
                  </a:lnTo>
                  <a:lnTo>
                    <a:pt x="82916" y="22857"/>
                  </a:lnTo>
                  <a:lnTo>
                    <a:pt x="49034" y="49034"/>
                  </a:lnTo>
                  <a:lnTo>
                    <a:pt x="22857" y="82916"/>
                  </a:lnTo>
                  <a:lnTo>
                    <a:pt x="5980" y="122907"/>
                  </a:lnTo>
                  <a:lnTo>
                    <a:pt x="0" y="167411"/>
                  </a:lnTo>
                  <a:lnTo>
                    <a:pt x="0" y="8266404"/>
                  </a:lnTo>
                  <a:lnTo>
                    <a:pt x="5980" y="8310908"/>
                  </a:lnTo>
                  <a:lnTo>
                    <a:pt x="22857" y="8350899"/>
                  </a:lnTo>
                  <a:lnTo>
                    <a:pt x="49034" y="8384781"/>
                  </a:lnTo>
                  <a:lnTo>
                    <a:pt x="82916" y="8410958"/>
                  </a:lnTo>
                  <a:lnTo>
                    <a:pt x="122907" y="8427835"/>
                  </a:lnTo>
                  <a:lnTo>
                    <a:pt x="167411" y="8433816"/>
                  </a:lnTo>
                  <a:lnTo>
                    <a:pt x="5898108" y="8433816"/>
                  </a:lnTo>
                  <a:lnTo>
                    <a:pt x="5942612" y="8427835"/>
                  </a:lnTo>
                  <a:lnTo>
                    <a:pt x="5982603" y="8410958"/>
                  </a:lnTo>
                  <a:lnTo>
                    <a:pt x="6016485" y="8384781"/>
                  </a:lnTo>
                  <a:lnTo>
                    <a:pt x="6042662" y="8350899"/>
                  </a:lnTo>
                  <a:lnTo>
                    <a:pt x="6059539" y="8310908"/>
                  </a:lnTo>
                  <a:lnTo>
                    <a:pt x="6065520" y="8266404"/>
                  </a:lnTo>
                  <a:lnTo>
                    <a:pt x="6065520" y="167411"/>
                  </a:lnTo>
                  <a:lnTo>
                    <a:pt x="6059539" y="122907"/>
                  </a:lnTo>
                  <a:lnTo>
                    <a:pt x="6042662" y="82916"/>
                  </a:lnTo>
                  <a:lnTo>
                    <a:pt x="6016485" y="49034"/>
                  </a:lnTo>
                  <a:lnTo>
                    <a:pt x="5982603" y="22857"/>
                  </a:lnTo>
                  <a:lnTo>
                    <a:pt x="5942612" y="5980"/>
                  </a:lnTo>
                  <a:lnTo>
                    <a:pt x="589810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14399" y="790957"/>
              <a:ext cx="6065520" cy="8434070"/>
            </a:xfrm>
            <a:custGeom>
              <a:avLst/>
              <a:gdLst/>
              <a:ahLst/>
              <a:cxnLst/>
              <a:rect l="l" t="t" r="r" b="b"/>
              <a:pathLst>
                <a:path w="6065520" h="8434070">
                  <a:moveTo>
                    <a:pt x="0" y="167411"/>
                  </a:moveTo>
                  <a:lnTo>
                    <a:pt x="5980" y="122907"/>
                  </a:lnTo>
                  <a:lnTo>
                    <a:pt x="22857" y="82916"/>
                  </a:lnTo>
                  <a:lnTo>
                    <a:pt x="49034" y="49034"/>
                  </a:lnTo>
                  <a:lnTo>
                    <a:pt x="82916" y="22857"/>
                  </a:lnTo>
                  <a:lnTo>
                    <a:pt x="122907" y="5980"/>
                  </a:lnTo>
                  <a:lnTo>
                    <a:pt x="167411" y="0"/>
                  </a:lnTo>
                  <a:lnTo>
                    <a:pt x="5898108" y="0"/>
                  </a:lnTo>
                  <a:lnTo>
                    <a:pt x="5942612" y="5980"/>
                  </a:lnTo>
                  <a:lnTo>
                    <a:pt x="5982603" y="22857"/>
                  </a:lnTo>
                  <a:lnTo>
                    <a:pt x="6016485" y="49034"/>
                  </a:lnTo>
                  <a:lnTo>
                    <a:pt x="6042662" y="82916"/>
                  </a:lnTo>
                  <a:lnTo>
                    <a:pt x="6059539" y="122907"/>
                  </a:lnTo>
                  <a:lnTo>
                    <a:pt x="6065520" y="167411"/>
                  </a:lnTo>
                  <a:lnTo>
                    <a:pt x="6065520" y="8266404"/>
                  </a:lnTo>
                  <a:lnTo>
                    <a:pt x="6059539" y="8310908"/>
                  </a:lnTo>
                  <a:lnTo>
                    <a:pt x="6042662" y="8350899"/>
                  </a:lnTo>
                  <a:lnTo>
                    <a:pt x="6016485" y="8384781"/>
                  </a:lnTo>
                  <a:lnTo>
                    <a:pt x="5982603" y="8410958"/>
                  </a:lnTo>
                  <a:lnTo>
                    <a:pt x="5942612" y="8427835"/>
                  </a:lnTo>
                  <a:lnTo>
                    <a:pt x="5898108" y="8433816"/>
                  </a:lnTo>
                  <a:lnTo>
                    <a:pt x="167411" y="8433816"/>
                  </a:lnTo>
                  <a:lnTo>
                    <a:pt x="122907" y="8427835"/>
                  </a:lnTo>
                  <a:lnTo>
                    <a:pt x="82916" y="8410958"/>
                  </a:lnTo>
                  <a:lnTo>
                    <a:pt x="49034" y="8384781"/>
                  </a:lnTo>
                  <a:lnTo>
                    <a:pt x="22857" y="8350899"/>
                  </a:lnTo>
                  <a:lnTo>
                    <a:pt x="5980" y="8310908"/>
                  </a:lnTo>
                  <a:lnTo>
                    <a:pt x="0" y="8266404"/>
                  </a:lnTo>
                  <a:lnTo>
                    <a:pt x="0" y="167411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995197" y="435355"/>
            <a:ext cx="5873750" cy="6248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705735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C—Tools 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15"/>
              </a:spcBef>
            </a:pP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Sample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Process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Measures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by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Domain</a:t>
            </a:r>
            <a:r>
              <a:rPr sz="1200" b="1" spc="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01268" y="1165859"/>
            <a:ext cx="5892165" cy="215265"/>
          </a:xfrm>
          <a:custGeom>
            <a:avLst/>
            <a:gdLst/>
            <a:ahLst/>
            <a:cxnLst/>
            <a:rect l="l" t="t" r="r" b="b"/>
            <a:pathLst>
              <a:path w="5892165" h="215265">
                <a:moveTo>
                  <a:pt x="1033272" y="6096"/>
                </a:moveTo>
                <a:lnTo>
                  <a:pt x="1031735" y="6096"/>
                </a:lnTo>
                <a:lnTo>
                  <a:pt x="1031735" y="0"/>
                </a:lnTo>
                <a:lnTo>
                  <a:pt x="0" y="0"/>
                </a:lnTo>
                <a:lnTo>
                  <a:pt x="0" y="6096"/>
                </a:lnTo>
                <a:lnTo>
                  <a:pt x="0" y="208788"/>
                </a:lnTo>
                <a:lnTo>
                  <a:pt x="0" y="214884"/>
                </a:lnTo>
                <a:lnTo>
                  <a:pt x="1031735" y="214884"/>
                </a:lnTo>
                <a:lnTo>
                  <a:pt x="1031735" y="208788"/>
                </a:lnTo>
                <a:lnTo>
                  <a:pt x="1033272" y="208788"/>
                </a:lnTo>
                <a:lnTo>
                  <a:pt x="1033272" y="6096"/>
                </a:lnTo>
                <a:close/>
              </a:path>
              <a:path w="5892165" h="215265">
                <a:moveTo>
                  <a:pt x="1891284" y="0"/>
                </a:moveTo>
                <a:lnTo>
                  <a:pt x="1037844" y="0"/>
                </a:lnTo>
                <a:lnTo>
                  <a:pt x="1037844" y="6096"/>
                </a:lnTo>
                <a:lnTo>
                  <a:pt x="1039368" y="6096"/>
                </a:lnTo>
                <a:lnTo>
                  <a:pt x="1039368" y="208788"/>
                </a:lnTo>
                <a:lnTo>
                  <a:pt x="1037844" y="208788"/>
                </a:lnTo>
                <a:lnTo>
                  <a:pt x="1037844" y="214884"/>
                </a:lnTo>
                <a:lnTo>
                  <a:pt x="1891284" y="214884"/>
                </a:lnTo>
                <a:lnTo>
                  <a:pt x="1891284" y="208788"/>
                </a:lnTo>
                <a:lnTo>
                  <a:pt x="1891284" y="6096"/>
                </a:lnTo>
                <a:lnTo>
                  <a:pt x="1891284" y="0"/>
                </a:lnTo>
                <a:close/>
              </a:path>
              <a:path w="5892165" h="215265">
                <a:moveTo>
                  <a:pt x="5891784" y="0"/>
                </a:moveTo>
                <a:lnTo>
                  <a:pt x="1897380" y="0"/>
                </a:lnTo>
                <a:lnTo>
                  <a:pt x="1897380" y="6096"/>
                </a:lnTo>
                <a:lnTo>
                  <a:pt x="1898904" y="6096"/>
                </a:lnTo>
                <a:lnTo>
                  <a:pt x="1898904" y="208788"/>
                </a:lnTo>
                <a:lnTo>
                  <a:pt x="1897380" y="208788"/>
                </a:lnTo>
                <a:lnTo>
                  <a:pt x="1897380" y="214884"/>
                </a:lnTo>
                <a:lnTo>
                  <a:pt x="5891784" y="214884"/>
                </a:lnTo>
                <a:lnTo>
                  <a:pt x="5891784" y="208788"/>
                </a:lnTo>
                <a:lnTo>
                  <a:pt x="5891784" y="6096"/>
                </a:lnTo>
                <a:lnTo>
                  <a:pt x="5891784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995172" y="1165860"/>
          <a:ext cx="5907405" cy="77527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375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1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99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4884"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Domain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Topic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Areas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Measures/Indicators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205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850" marR="59690" indent="-381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Linguistically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competent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organization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Number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trained translators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interpreters</a:t>
                      </a:r>
                      <a:r>
                        <a:rPr sz="1000" spc="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175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Number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proficient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8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83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310" marR="219075" indent="-127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ability,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9850" marR="143510" algn="just">
                        <a:lnSpc>
                          <a:spcPct val="99500"/>
                        </a:lnSpc>
                        <a:spcBef>
                          <a:spcPts val="5"/>
                        </a:spcBef>
                      </a:pP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written</a:t>
                      </a:r>
                      <a:r>
                        <a:rPr sz="1000" spc="-9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oral,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consumer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377190" indent="-3810">
                        <a:lnSpc>
                          <a:spcPts val="1190"/>
                        </a:lnSpc>
                        <a:spcBef>
                          <a:spcPts val="12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Consumer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reading 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writing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levels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primary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dialects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recorded.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67511">
                <a:tc>
                  <a:txBody>
                    <a:bodyPr/>
                    <a:lstStyle/>
                    <a:p>
                      <a:pPr marL="71755" marR="280670" indent="-825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Policies</a:t>
                      </a:r>
                      <a:r>
                        <a:rPr sz="1000" spc="-8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procedures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850" marR="15621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Choice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health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network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203835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Contract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continuation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renewal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contingent  upon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successful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achievement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performance targets that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demon-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strate effective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equitable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access,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comparability of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benefits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of racial/ethnic</a:t>
                      </a:r>
                      <a:r>
                        <a:rPr sz="1000" spc="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7102">
                <a:tc>
                  <a:txBody>
                    <a:bodyPr/>
                    <a:lstStyle/>
                    <a:p>
                      <a:pPr marL="71755" marR="280670" indent="-8255">
                        <a:lnSpc>
                          <a:spcPts val="1190"/>
                        </a:lnSpc>
                        <a:spcBef>
                          <a:spcPts val="12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Policies</a:t>
                      </a:r>
                      <a:r>
                        <a:rPr sz="1000" spc="-8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procedures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850" marR="134620" indent="-7620">
                        <a:lnSpc>
                          <a:spcPts val="1190"/>
                        </a:lnSpc>
                        <a:spcBef>
                          <a:spcPts val="12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hiring,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ec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Number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multili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ngual/multicultural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Ratio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 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1000" spc="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46988">
                <a:tc>
                  <a:txBody>
                    <a:bodyPr/>
                    <a:lstStyle/>
                    <a:p>
                      <a:pPr marL="68580" marR="251460" indent="-381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community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participation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310" marR="71755" indent="190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Community  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consumer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participation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Degree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which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families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participate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key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decisionmaking</a:t>
                      </a:r>
                      <a:r>
                        <a:rPr sz="1000" spc="-1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activities: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24790" indent="-156845">
                        <a:lnSpc>
                          <a:spcPct val="100000"/>
                        </a:lnSpc>
                        <a:spcBef>
                          <a:spcPts val="190"/>
                        </a:spcBef>
                        <a:buFont typeface="Symbol"/>
                        <a:buChar char=""/>
                        <a:tabLst>
                          <a:tab pos="225425" algn="l"/>
                        </a:tabLst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participation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advisory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committees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task</a:t>
                      </a:r>
                      <a:r>
                        <a:rPr sz="1000" spc="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forces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28600" marR="441959" indent="-160020">
                        <a:lnSpc>
                          <a:spcPts val="1190"/>
                        </a:lnSpc>
                        <a:spcBef>
                          <a:spcPts val="265"/>
                        </a:spcBef>
                        <a:buFont typeface="Symbol"/>
                        <a:buChar char=""/>
                        <a:tabLst>
                          <a:tab pos="22860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Hiring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members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serve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consultants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provid-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ers/programs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28600" marR="291465" indent="-160020">
                        <a:lnSpc>
                          <a:spcPts val="1190"/>
                        </a:lnSpc>
                        <a:spcBef>
                          <a:spcPts val="225"/>
                        </a:spcBef>
                        <a:buFont typeface="Symbol"/>
                        <a:buChar char=""/>
                        <a:tabLst>
                          <a:tab pos="228600" algn="l"/>
                        </a:tabLst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Inclusion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family members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planning,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implementation, and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evaluation of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activities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0896">
                <a:tc>
                  <a:txBody>
                    <a:bodyPr/>
                    <a:lstStyle/>
                    <a:p>
                      <a:pPr algn="ctr">
                        <a:lnSpc>
                          <a:spcPts val="1075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09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Translated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materials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090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Allocated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resources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interpretation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translation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medical encounters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health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education/promotion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material.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74419">
                <a:tc>
                  <a:txBody>
                    <a:bodyPr/>
                    <a:lstStyle/>
                    <a:p>
                      <a:pPr algn="ctr">
                        <a:lnSpc>
                          <a:spcPts val="109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11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Linguistic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4295" marR="96520" indent="-5080">
                        <a:lnSpc>
                          <a:spcPts val="119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capacity of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provider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100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Ability to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conduct audit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provider network,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which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includes</a:t>
                      </a:r>
                      <a:r>
                        <a:rPr sz="1000" spc="1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0485">
                        <a:lnSpc>
                          <a:spcPct val="100000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following components: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34315" marR="219075" indent="-16637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31140" algn="l"/>
                        </a:tabLst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dialects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community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point of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first  contact.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38125" indent="-17018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3876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Number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trained translators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interpreters</a:t>
                      </a:r>
                      <a:r>
                        <a:rPr sz="1000" spc="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34315" marR="397510" indent="-16637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3876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Number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clinicians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proficient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community.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16280">
                <a:tc>
                  <a:txBody>
                    <a:bodyPr/>
                    <a:lstStyle/>
                    <a:p>
                      <a:pPr algn="ctr">
                        <a:lnSpc>
                          <a:spcPts val="1075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ts val="109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Provide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9850" marR="106045">
                        <a:lnSpc>
                          <a:spcPts val="1190"/>
                        </a:lnSpc>
                        <a:spcBef>
                          <a:spcPts val="45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nf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rm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on,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education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36220" indent="-168275">
                        <a:lnSpc>
                          <a:spcPts val="1090"/>
                        </a:lnSpc>
                        <a:buFont typeface="Symbol"/>
                        <a:buChar char=""/>
                        <a:tabLst>
                          <a:tab pos="236854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Organization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capacity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disseminate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information</a:t>
                      </a:r>
                      <a:r>
                        <a:rPr sz="1000" spc="1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care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benefits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1000" spc="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community.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33045" marR="279400" indent="-165100">
                        <a:lnSpc>
                          <a:spcPts val="1190"/>
                        </a:lnSpc>
                        <a:spcBef>
                          <a:spcPts val="45"/>
                        </a:spcBef>
                        <a:buFont typeface="Symbol"/>
                        <a:buChar char=""/>
                        <a:tabLst>
                          <a:tab pos="236854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Organization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capacity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disseminate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information and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explanation 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rights to</a:t>
                      </a:r>
                      <a:r>
                        <a:rPr sz="1000" spc="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enrollees.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70203">
                <a:tc>
                  <a:txBody>
                    <a:bodyPr/>
                    <a:lstStyle/>
                    <a:p>
                      <a:pPr marL="63500">
                        <a:lnSpc>
                          <a:spcPts val="1095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Policies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1755">
                        <a:lnSpc>
                          <a:spcPts val="1195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procedures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Grievance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9850" marR="129539" indent="-2540">
                        <a:lnSpc>
                          <a:spcPts val="119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conflict  resolution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11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Organization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structures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place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address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cross-cultural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ethi-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0485" marR="180340" indent="-2540">
                        <a:lnSpc>
                          <a:spcPct val="99700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legal conflicts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care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delivery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complaints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grievances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patients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staff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unfair,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culturally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insensitive,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discriminatory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difficulty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accessing services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denial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65404">
                <a:tc>
                  <a:txBody>
                    <a:bodyPr/>
                    <a:lstStyle/>
                    <a:p>
                      <a:pPr marL="63500">
                        <a:lnSpc>
                          <a:spcPts val="108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Policies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1755">
                        <a:lnSpc>
                          <a:spcPts val="1195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procedures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09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Grievance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9850" marR="129539" indent="-2540">
                        <a:lnSpc>
                          <a:spcPts val="119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conflict  resolution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108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Organization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feedback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mechanisms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place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track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number</a:t>
                      </a:r>
                      <a:r>
                        <a:rPr sz="1000" spc="2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1755">
                        <a:lnSpc>
                          <a:spcPts val="1195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grievances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complaints and number of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incidents.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65397">
                <a:tc>
                  <a:txBody>
                    <a:bodyPr/>
                    <a:lstStyle/>
                    <a:p>
                      <a:pPr marL="63500">
                        <a:lnSpc>
                          <a:spcPts val="108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Policies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1755">
                        <a:lnSpc>
                          <a:spcPts val="1195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procedures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ts val="109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Planning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7310" marR="100330">
                        <a:lnSpc>
                          <a:spcPts val="119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govern-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ance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090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Composition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governing board,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advisory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committee,</a:t>
                      </a:r>
                      <a:r>
                        <a:rPr sz="1000" spc="10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0485" marR="316230" indent="635">
                        <a:lnSpc>
                          <a:spcPts val="119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policymaking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influencing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groups, 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consumers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served re-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flects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area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demographics.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9173" y="4438809"/>
            <a:ext cx="5904230" cy="110172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7145" marR="321945" indent="5715">
              <a:lnSpc>
                <a:spcPct val="103099"/>
              </a:lnSpc>
              <a:spcBef>
                <a:spcPts val="170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Multiculturally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Competent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Service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System </a:t>
            </a:r>
            <a:r>
              <a:rPr sz="1400" b="1" spc="-40" dirty="0">
                <a:solidFill>
                  <a:srgbClr val="33617B"/>
                </a:solidFill>
                <a:latin typeface="Arial"/>
                <a:cs typeface="Arial"/>
              </a:rPr>
              <a:t>Assessment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Guide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Reproduced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permission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Connecticut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Affairs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(2002).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Instructions: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organization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VIII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scale: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5513323"/>
            <a:ext cx="1054100" cy="595630"/>
          </a:xfrm>
          <a:prstGeom prst="rect">
            <a:avLst/>
          </a:prstGeom>
        </p:spPr>
        <p:txBody>
          <a:bodyPr vert="horz" wrap="square" lIns="0" tIns="1149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5"/>
              </a:spcBef>
              <a:tabLst>
                <a:tab pos="96456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	2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8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80246" y="5513323"/>
            <a:ext cx="1658620" cy="595630"/>
          </a:xfrm>
          <a:prstGeom prst="rect">
            <a:avLst/>
          </a:prstGeom>
        </p:spPr>
        <p:txBody>
          <a:bodyPr vert="horz" wrap="square" lIns="0" tIns="114935" rIns="0" bIns="0" rtlCol="0">
            <a:spAutoFit/>
          </a:bodyPr>
          <a:lstStyle/>
          <a:p>
            <a:pPr marL="539115">
              <a:lnSpc>
                <a:spcPct val="100000"/>
              </a:lnSpc>
              <a:spcBef>
                <a:spcPts val="905"/>
              </a:spcBef>
              <a:tabLst>
                <a:tab pos="156908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	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moderate degree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66246" y="5513323"/>
            <a:ext cx="1088390" cy="595630"/>
          </a:xfrm>
          <a:prstGeom prst="rect">
            <a:avLst/>
          </a:prstGeom>
        </p:spPr>
        <p:txBody>
          <a:bodyPr vert="horz" wrap="square" lIns="0" tIns="114935" rIns="0" bIns="0" rtlCol="0">
            <a:spAutoFit/>
          </a:bodyPr>
          <a:lstStyle/>
          <a:p>
            <a:pPr marL="313055">
              <a:lnSpc>
                <a:spcPct val="100000"/>
              </a:lnSpc>
              <a:spcBef>
                <a:spcPts val="9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great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degree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99197" y="6185408"/>
            <a:ext cx="5972175" cy="2631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Suggested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Rating</a:t>
            </a:r>
            <a:r>
              <a:rPr sz="1200" spc="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Interpretations: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#1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#2: “Priority Concerns”; #3: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“Needs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Improvement”;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#4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#5: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“Adequate”</a:t>
            </a:r>
            <a:endParaRPr sz="1200">
              <a:latin typeface="Times New Roman"/>
              <a:cs typeface="Times New Roman"/>
            </a:endParaRPr>
          </a:p>
          <a:p>
            <a:pPr marL="17780" marR="5080" indent="4445">
              <a:lnSpc>
                <a:spcPct val="100000"/>
              </a:lnSpc>
              <a:spcBef>
                <a:spcPts val="60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section,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please follow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instructions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Sec-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formulate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tent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you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feel 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priority.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965"/>
              </a:spcBef>
            </a:pP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I.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Agency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demographic </a:t>
            </a:r>
            <a:r>
              <a:rPr sz="1300" b="1" i="1" spc="5" dirty="0">
                <a:solidFill>
                  <a:srgbClr val="33617B"/>
                </a:solidFill>
                <a:latin typeface="Arial"/>
                <a:cs typeface="Arial"/>
              </a:rPr>
              <a:t>data</a:t>
            </a:r>
            <a:r>
              <a:rPr sz="1300" b="1" i="1" spc="5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45" dirty="0">
                <a:solidFill>
                  <a:srgbClr val="33617B"/>
                </a:solidFill>
                <a:latin typeface="Arial"/>
                <a:cs typeface="Arial"/>
              </a:rPr>
              <a:t>(assessment)</a:t>
            </a:r>
            <a:endParaRPr sz="1300">
              <a:latin typeface="Arial"/>
              <a:cs typeface="Arial"/>
            </a:endParaRPr>
          </a:p>
          <a:p>
            <a:pPr marL="12700" marR="140335" indent="3810">
              <a:lnSpc>
                <a:spcPct val="100000"/>
              </a:lnSpc>
              <a:spcBef>
                <a:spcPts val="1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determine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area.</a:t>
            </a:r>
            <a:endParaRPr sz="1200">
              <a:latin typeface="Times New Roman"/>
              <a:cs typeface="Times New Roman"/>
            </a:endParaRPr>
          </a:p>
          <a:p>
            <a:pPr marL="469265" marR="125095" indent="-455295">
              <a:lnSpc>
                <a:spcPct val="100000"/>
              </a:lnSpc>
              <a:spcBef>
                <a:spcPts val="805"/>
              </a:spcBef>
              <a:tabLst>
                <a:tab pos="318770" algn="l"/>
                <a:tab pos="48196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identified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demographic composition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program’s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area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(from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documents,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need, etc.)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race,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spoken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individuals?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600"/>
              </a:spcBef>
              <a:tabLst>
                <a:tab pos="318770" algn="l"/>
                <a:tab pos="48196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identified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demographic composition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served?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848867" y="918966"/>
            <a:ext cx="6057900" cy="3325495"/>
            <a:chOff x="848867" y="918966"/>
            <a:chExt cx="6057900" cy="3325495"/>
          </a:xfrm>
        </p:grpSpPr>
        <p:sp>
          <p:nvSpPr>
            <p:cNvPr id="8" name="object 8"/>
            <p:cNvSpPr/>
            <p:nvPr/>
          </p:nvSpPr>
          <p:spPr>
            <a:xfrm>
              <a:off x="854963" y="925061"/>
              <a:ext cx="6045835" cy="3313429"/>
            </a:xfrm>
            <a:custGeom>
              <a:avLst/>
              <a:gdLst/>
              <a:ahLst/>
              <a:cxnLst/>
              <a:rect l="l" t="t" r="r" b="b"/>
              <a:pathLst>
                <a:path w="6045834" h="3313429">
                  <a:moveTo>
                    <a:pt x="5954268" y="0"/>
                  </a:moveTo>
                  <a:lnTo>
                    <a:pt x="91440" y="0"/>
                  </a:lnTo>
                  <a:lnTo>
                    <a:pt x="55849" y="7186"/>
                  </a:lnTo>
                  <a:lnTo>
                    <a:pt x="26784" y="26785"/>
                  </a:lnTo>
                  <a:lnTo>
                    <a:pt x="7186" y="55855"/>
                  </a:lnTo>
                  <a:lnTo>
                    <a:pt x="0" y="91452"/>
                  </a:lnTo>
                  <a:lnTo>
                    <a:pt x="0" y="3221736"/>
                  </a:lnTo>
                  <a:lnTo>
                    <a:pt x="7186" y="3257333"/>
                  </a:lnTo>
                  <a:lnTo>
                    <a:pt x="26784" y="3286402"/>
                  </a:lnTo>
                  <a:lnTo>
                    <a:pt x="55849" y="3306001"/>
                  </a:lnTo>
                  <a:lnTo>
                    <a:pt x="91440" y="3313188"/>
                  </a:lnTo>
                  <a:lnTo>
                    <a:pt x="5954268" y="3313188"/>
                  </a:lnTo>
                  <a:lnTo>
                    <a:pt x="5989858" y="3306001"/>
                  </a:lnTo>
                  <a:lnTo>
                    <a:pt x="6018923" y="3286402"/>
                  </a:lnTo>
                  <a:lnTo>
                    <a:pt x="6038521" y="3257333"/>
                  </a:lnTo>
                  <a:lnTo>
                    <a:pt x="6045708" y="3221736"/>
                  </a:lnTo>
                  <a:lnTo>
                    <a:pt x="6045708" y="91452"/>
                  </a:lnTo>
                  <a:lnTo>
                    <a:pt x="6038521" y="55855"/>
                  </a:lnTo>
                  <a:lnTo>
                    <a:pt x="6018923" y="26785"/>
                  </a:lnTo>
                  <a:lnTo>
                    <a:pt x="5989858" y="7186"/>
                  </a:lnTo>
                  <a:lnTo>
                    <a:pt x="595426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54963" y="925062"/>
              <a:ext cx="6045835" cy="3313429"/>
            </a:xfrm>
            <a:custGeom>
              <a:avLst/>
              <a:gdLst/>
              <a:ahLst/>
              <a:cxnLst/>
              <a:rect l="l" t="t" r="r" b="b"/>
              <a:pathLst>
                <a:path w="6045834" h="3313429">
                  <a:moveTo>
                    <a:pt x="0" y="91452"/>
                  </a:moveTo>
                  <a:lnTo>
                    <a:pt x="7186" y="55855"/>
                  </a:lnTo>
                  <a:lnTo>
                    <a:pt x="26784" y="26785"/>
                  </a:lnTo>
                  <a:lnTo>
                    <a:pt x="55849" y="7186"/>
                  </a:lnTo>
                  <a:lnTo>
                    <a:pt x="91440" y="0"/>
                  </a:lnTo>
                  <a:lnTo>
                    <a:pt x="5954268" y="0"/>
                  </a:lnTo>
                  <a:lnTo>
                    <a:pt x="5989858" y="7186"/>
                  </a:lnTo>
                  <a:lnTo>
                    <a:pt x="6018923" y="26785"/>
                  </a:lnTo>
                  <a:lnTo>
                    <a:pt x="6038521" y="55855"/>
                  </a:lnTo>
                  <a:lnTo>
                    <a:pt x="6045708" y="91452"/>
                  </a:lnTo>
                  <a:lnTo>
                    <a:pt x="6045708" y="3221736"/>
                  </a:lnTo>
                  <a:lnTo>
                    <a:pt x="6038521" y="3257333"/>
                  </a:lnTo>
                  <a:lnTo>
                    <a:pt x="6018923" y="3286402"/>
                  </a:lnTo>
                  <a:lnTo>
                    <a:pt x="5989858" y="3306001"/>
                  </a:lnTo>
                  <a:lnTo>
                    <a:pt x="5954268" y="3313188"/>
                  </a:lnTo>
                  <a:lnTo>
                    <a:pt x="91440" y="3313188"/>
                  </a:lnTo>
                  <a:lnTo>
                    <a:pt x="55849" y="3306001"/>
                  </a:lnTo>
                  <a:lnTo>
                    <a:pt x="26784" y="3286402"/>
                  </a:lnTo>
                  <a:lnTo>
                    <a:pt x="7186" y="3257333"/>
                  </a:lnTo>
                  <a:lnTo>
                    <a:pt x="0" y="3221736"/>
                  </a:lnTo>
                  <a:lnTo>
                    <a:pt x="0" y="91452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901700" y="435355"/>
            <a:ext cx="3682365" cy="7372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Arial"/>
              <a:cs typeface="Arial"/>
            </a:endParaRPr>
          </a:p>
          <a:p>
            <a:pPr marL="25400">
              <a:lnSpc>
                <a:spcPct val="100000"/>
              </a:lnSpc>
            </a:pP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Sample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Capacity/Structure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Measures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by</a:t>
            </a:r>
            <a:r>
              <a:rPr sz="1200" b="1" spc="-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Domain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935736" y="1277098"/>
            <a:ext cx="5885815" cy="216535"/>
          </a:xfrm>
          <a:custGeom>
            <a:avLst/>
            <a:gdLst/>
            <a:ahLst/>
            <a:cxnLst/>
            <a:rect l="l" t="t" r="r" b="b"/>
            <a:pathLst>
              <a:path w="5885815" h="216534">
                <a:moveTo>
                  <a:pt x="1097267" y="210312"/>
                </a:moveTo>
                <a:lnTo>
                  <a:pt x="1095743" y="210312"/>
                </a:lnTo>
                <a:lnTo>
                  <a:pt x="1095743" y="7632"/>
                </a:lnTo>
                <a:lnTo>
                  <a:pt x="6096" y="7632"/>
                </a:lnTo>
                <a:lnTo>
                  <a:pt x="6096" y="210312"/>
                </a:lnTo>
                <a:lnTo>
                  <a:pt x="6096" y="216420"/>
                </a:lnTo>
                <a:lnTo>
                  <a:pt x="1097267" y="216420"/>
                </a:lnTo>
                <a:lnTo>
                  <a:pt x="1097267" y="210312"/>
                </a:lnTo>
                <a:close/>
              </a:path>
              <a:path w="5885815" h="216534">
                <a:moveTo>
                  <a:pt x="1097267" y="0"/>
                </a:moveTo>
                <a:lnTo>
                  <a:pt x="6096" y="0"/>
                </a:lnTo>
                <a:lnTo>
                  <a:pt x="0" y="0"/>
                </a:lnTo>
                <a:lnTo>
                  <a:pt x="0" y="6108"/>
                </a:lnTo>
                <a:lnTo>
                  <a:pt x="6096" y="6108"/>
                </a:lnTo>
                <a:lnTo>
                  <a:pt x="1097267" y="6108"/>
                </a:lnTo>
                <a:lnTo>
                  <a:pt x="1097267" y="0"/>
                </a:lnTo>
                <a:close/>
              </a:path>
              <a:path w="5885815" h="216534">
                <a:moveTo>
                  <a:pt x="2069592" y="210312"/>
                </a:moveTo>
                <a:lnTo>
                  <a:pt x="2068055" y="210312"/>
                </a:lnTo>
                <a:lnTo>
                  <a:pt x="2068055" y="7632"/>
                </a:lnTo>
                <a:lnTo>
                  <a:pt x="1101852" y="7632"/>
                </a:lnTo>
                <a:lnTo>
                  <a:pt x="1101852" y="210324"/>
                </a:lnTo>
                <a:lnTo>
                  <a:pt x="1103376" y="210324"/>
                </a:lnTo>
                <a:lnTo>
                  <a:pt x="1103376" y="216420"/>
                </a:lnTo>
                <a:lnTo>
                  <a:pt x="2069592" y="216420"/>
                </a:lnTo>
                <a:lnTo>
                  <a:pt x="2069592" y="210312"/>
                </a:lnTo>
                <a:close/>
              </a:path>
              <a:path w="5885815" h="216534">
                <a:moveTo>
                  <a:pt x="5879592" y="210312"/>
                </a:moveTo>
                <a:lnTo>
                  <a:pt x="5878068" y="210312"/>
                </a:lnTo>
                <a:lnTo>
                  <a:pt x="5878068" y="7632"/>
                </a:lnTo>
                <a:lnTo>
                  <a:pt x="2074164" y="7632"/>
                </a:lnTo>
                <a:lnTo>
                  <a:pt x="2074164" y="210324"/>
                </a:lnTo>
                <a:lnTo>
                  <a:pt x="2075688" y="210324"/>
                </a:lnTo>
                <a:lnTo>
                  <a:pt x="2075688" y="216420"/>
                </a:lnTo>
                <a:lnTo>
                  <a:pt x="5879592" y="216420"/>
                </a:lnTo>
                <a:lnTo>
                  <a:pt x="5879592" y="210312"/>
                </a:lnTo>
                <a:close/>
              </a:path>
              <a:path w="5885815" h="216534">
                <a:moveTo>
                  <a:pt x="5885688" y="0"/>
                </a:moveTo>
                <a:lnTo>
                  <a:pt x="5885688" y="0"/>
                </a:lnTo>
                <a:lnTo>
                  <a:pt x="1097280" y="0"/>
                </a:lnTo>
                <a:lnTo>
                  <a:pt x="1097280" y="6108"/>
                </a:lnTo>
                <a:lnTo>
                  <a:pt x="5885688" y="6108"/>
                </a:lnTo>
                <a:lnTo>
                  <a:pt x="5885688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935736" y="1283220"/>
          <a:ext cx="5888990" cy="28213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97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1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0299">
                <a:tc>
                  <a:txBody>
                    <a:bodyPr/>
                    <a:lstStyle/>
                    <a:p>
                      <a:pPr marL="31877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Domain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25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Topic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Areas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25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Measures/Indicators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25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43933">
                <a:tc>
                  <a:txBody>
                    <a:bodyPr/>
                    <a:lstStyle/>
                    <a:p>
                      <a:pPr marL="66675" marR="103505" indent="-381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Facility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charac-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teristics,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capaci-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ty,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infrastructure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139700" indent="698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</a:t>
                      </a:r>
                      <a:r>
                        <a:rPr sz="1000" spc="-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accessible  services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26695" marR="138430" indent="-160020">
                        <a:lnSpc>
                          <a:spcPct val="101000"/>
                        </a:lnSpc>
                        <a:spcBef>
                          <a:spcPts val="40"/>
                        </a:spcBef>
                        <a:buFont typeface="Symbol"/>
                        <a:buChar char=""/>
                        <a:tabLst>
                          <a:tab pos="22479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Transportation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residential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culturally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competent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providers.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26695" marR="309245" indent="-16002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3114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Organization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flexibility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conduct home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visits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community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outreach.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26695" marR="367665" indent="-160020">
                        <a:lnSpc>
                          <a:spcPts val="1190"/>
                        </a:lnSpc>
                        <a:spcBef>
                          <a:spcPts val="50"/>
                        </a:spcBef>
                        <a:buFont typeface="Symbol"/>
                        <a:buChar char=""/>
                        <a:tabLst>
                          <a:tab pos="227329" algn="l"/>
                        </a:tabLst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Culturally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responsive services are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evenings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weekends.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7512">
                <a:tc>
                  <a:txBody>
                    <a:bodyPr/>
                    <a:lstStyle/>
                    <a:p>
                      <a:pPr marL="66675" marR="103505" indent="-3810">
                        <a:lnSpc>
                          <a:spcPct val="99700"/>
                        </a:lnSpc>
                        <a:spcBef>
                          <a:spcPts val="9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Facility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charac-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teristics,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capaci-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ty,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infrastructure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250825" indent="4445">
                        <a:lnSpc>
                          <a:spcPts val="1190"/>
                        </a:lnSpc>
                        <a:spcBef>
                          <a:spcPts val="14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nf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systems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181610" indent="-2540">
                        <a:lnSpc>
                          <a:spcPct val="99500"/>
                        </a:lnSpc>
                        <a:spcBef>
                          <a:spcPts val="9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Capacity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tracking of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utilization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rates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popula-  tion 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racial/ethnic groups in comparison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overall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96112">
                <a:tc>
                  <a:txBody>
                    <a:bodyPr/>
                    <a:lstStyle/>
                    <a:p>
                      <a:pPr marL="66675" marR="157480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Monitoring,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evaluation,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research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 marR="66040" indent="571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z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165100" indent="571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Ability to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conduct ongoing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organizational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-assessments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linguistic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competence and integration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access,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satisfaction, quality,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outcomes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into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organi-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zational internal audits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performance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improvement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pro-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grams.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82335" cy="85344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79908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C—Tools 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472440" marR="186055" indent="-460375">
              <a:lnSpc>
                <a:spcPct val="100000"/>
              </a:lnSpc>
              <a:spcBef>
                <a:spcPts val="944"/>
              </a:spcBef>
              <a:tabLst>
                <a:tab pos="316230" algn="l"/>
                <a:tab pos="47942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identified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composition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(ethnicity,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capabilities)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tion 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 composition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area?</a:t>
            </a:r>
            <a:endParaRPr sz="1200">
              <a:latin typeface="Times New Roman"/>
              <a:cs typeface="Times New Roman"/>
            </a:endParaRPr>
          </a:p>
          <a:p>
            <a:pPr marL="471805" marR="568325" indent="-45974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942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demographic composition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mographics?</a:t>
            </a:r>
            <a:endParaRPr sz="1200">
              <a:latin typeface="Times New Roman"/>
              <a:cs typeface="Times New Roman"/>
            </a:endParaRPr>
          </a:p>
          <a:p>
            <a:pPr marL="193675" indent="-181610">
              <a:lnSpc>
                <a:spcPct val="100000"/>
              </a:lnSpc>
              <a:spcBef>
                <a:spcPts val="980"/>
              </a:spcBef>
              <a:buAutoNum type="romanUcPeriod" startAt="2"/>
              <a:tabLst>
                <a:tab pos="194310" algn="l"/>
              </a:tabLst>
            </a:pP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Policies,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procedures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300" b="1" i="1" spc="9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governance</a:t>
            </a:r>
            <a:endParaRPr sz="1300">
              <a:latin typeface="Arial"/>
              <a:cs typeface="Arial"/>
            </a:endParaRPr>
          </a:p>
          <a:p>
            <a:pPr marL="12700" marR="261620" indent="1270">
              <a:lnSpc>
                <a:spcPct val="100000"/>
              </a:lnSpc>
              <a:spcBef>
                <a:spcPts val="1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directors,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committee,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policy-making  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proportionally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representative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  <a:p>
            <a:pPr marL="469900" marR="161925" indent="-45720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942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appointed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managers,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 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responsibility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authority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over,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implementation,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moni-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plan?</a:t>
            </a:r>
            <a:endParaRPr sz="1200">
              <a:latin typeface="Times New Roman"/>
              <a:cs typeface="Times New Roman"/>
            </a:endParaRPr>
          </a:p>
          <a:p>
            <a:pPr marL="469900" marR="153670" indent="-45720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942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your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appointed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standing committee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matters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pertaining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multicultural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services?</a:t>
            </a:r>
            <a:endParaRPr sz="1200">
              <a:latin typeface="Times New Roman"/>
              <a:cs typeface="Times New Roman"/>
            </a:endParaRPr>
          </a:p>
          <a:p>
            <a:pPr marL="469900" marR="88900" indent="-45720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your organization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reflects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compliance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federal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state statutes,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Connecticut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Commission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Rights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Opportunities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nondiscriminatory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affirma-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policies?</a:t>
            </a:r>
            <a:endParaRPr sz="1200">
              <a:latin typeface="Times New Roman"/>
              <a:cs typeface="Times New Roman"/>
            </a:endParaRPr>
          </a:p>
          <a:p>
            <a:pPr marL="467995" marR="85090" indent="-45593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your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communicat-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written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princip al 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fidentiality, individual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patient rights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grievance procedures,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sheets,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etc.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appropriately?</a:t>
            </a:r>
            <a:endParaRPr sz="1200">
              <a:latin typeface="Times New Roman"/>
              <a:cs typeface="Times New Roman"/>
            </a:endParaRPr>
          </a:p>
          <a:p>
            <a:pPr marL="236220" indent="-224154">
              <a:lnSpc>
                <a:spcPct val="100000"/>
              </a:lnSpc>
              <a:spcBef>
                <a:spcPts val="980"/>
              </a:spcBef>
              <a:buAutoNum type="romanUcPeriod" startAt="3"/>
              <a:tabLst>
                <a:tab pos="236854" algn="l"/>
              </a:tabLst>
            </a:pP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Services/programs</a:t>
            </a:r>
            <a:endParaRPr sz="1300">
              <a:latin typeface="Arial"/>
              <a:cs typeface="Arial"/>
            </a:endParaRPr>
          </a:p>
          <a:p>
            <a:pPr marL="12700" marR="37465" indent="1270">
              <a:lnSpc>
                <a:spcPct val="100000"/>
              </a:lnSpc>
              <a:spcBef>
                <a:spcPts val="14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ensures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comprehension.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  <a:spcBef>
                <a:spcPts val="955"/>
              </a:spcBef>
            </a:pPr>
            <a:r>
              <a:rPr sz="1300" i="1" spc="5" dirty="0">
                <a:solidFill>
                  <a:srgbClr val="33617B"/>
                </a:solidFill>
                <a:latin typeface="Arial"/>
                <a:cs typeface="Arial"/>
              </a:rPr>
              <a:t>A. Linguistic </a:t>
            </a:r>
            <a:r>
              <a:rPr sz="1300" i="1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300" i="1" spc="5" dirty="0">
                <a:solidFill>
                  <a:srgbClr val="33617B"/>
                </a:solidFill>
                <a:latin typeface="Arial"/>
                <a:cs typeface="Arial"/>
              </a:rPr>
              <a:t>communication</a:t>
            </a:r>
            <a:r>
              <a:rPr sz="1300" i="1" spc="-1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i="1" spc="10" dirty="0">
                <a:solidFill>
                  <a:srgbClr val="33617B"/>
                </a:solidFill>
                <a:latin typeface="Arial"/>
                <a:cs typeface="Arial"/>
              </a:rPr>
              <a:t>support</a:t>
            </a:r>
            <a:endParaRPr sz="1300">
              <a:latin typeface="Arial"/>
              <a:cs typeface="Arial"/>
            </a:endParaRPr>
          </a:p>
          <a:p>
            <a:pPr marL="472440" marR="103505" indent="-460375">
              <a:lnSpc>
                <a:spcPct val="100000"/>
              </a:lnSpc>
              <a:spcBef>
                <a:spcPts val="150"/>
              </a:spcBef>
              <a:tabLst>
                <a:tab pos="316230" algn="l"/>
                <a:tab pos="47942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arranged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language(s)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English-speaking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clients/consumer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bilingual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in-house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interpreters, or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con-  tract 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outside interpreter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telephone interpreters)?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records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preferred languages of service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recipients?</a:t>
            </a:r>
            <a:endParaRPr sz="1200">
              <a:latin typeface="Times New Roman"/>
              <a:cs typeface="Times New Roman"/>
            </a:endParaRPr>
          </a:p>
          <a:p>
            <a:pPr marL="475615" marR="140335" indent="-46355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244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handle client/consumer/family complaints i 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English?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117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client/consumers sign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preferred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language?</a:t>
            </a:r>
            <a:endParaRPr sz="1200">
              <a:latin typeface="Times New Roman"/>
              <a:cs typeface="Times New Roman"/>
            </a:endParaRPr>
          </a:p>
          <a:p>
            <a:pPr marL="469900" marR="167640" indent="-45720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117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persons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answering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telephones,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after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-hours,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speakers?</a:t>
            </a:r>
            <a:endParaRPr sz="1200">
              <a:latin typeface="Times New Roman"/>
              <a:cs typeface="Times New Roman"/>
            </a:endParaRPr>
          </a:p>
          <a:p>
            <a:pPr marL="469900" marR="5080" indent="-45720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programs, policies,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covered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utilizing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language(s)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ent/consumers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families?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316230" algn="l"/>
                <a:tab pos="47625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locations?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8655" y="435355"/>
            <a:ext cx="5951855" cy="86074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474980" marR="139700" indent="-459740" algn="just">
              <a:lnSpc>
                <a:spcPct val="100000"/>
              </a:lnSpc>
              <a:spcBef>
                <a:spcPts val="944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protocols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emergency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room, 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rooms,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etc.?</a:t>
            </a:r>
            <a:endParaRPr sz="1200">
              <a:latin typeface="Times New Roman"/>
              <a:cs typeface="Times New Roman"/>
            </a:endParaRPr>
          </a:p>
          <a:p>
            <a:pPr marL="469900" marR="135255" indent="-455295" algn="just">
              <a:lnSpc>
                <a:spcPct val="100000"/>
              </a:lnSpc>
              <a:spcBef>
                <a:spcPts val="600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clients/consumers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offerings 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continuum?</a:t>
            </a:r>
            <a:endParaRPr sz="1200">
              <a:latin typeface="Times New Roman"/>
              <a:cs typeface="Times New Roman"/>
            </a:endParaRPr>
          </a:p>
          <a:p>
            <a:pPr marL="207645" indent="-195580">
              <a:lnSpc>
                <a:spcPct val="100000"/>
              </a:lnSpc>
              <a:spcBef>
                <a:spcPts val="969"/>
              </a:spcBef>
              <a:buAutoNum type="alphaUcPeriod" startAt="2"/>
              <a:tabLst>
                <a:tab pos="208279" algn="l"/>
              </a:tabLst>
            </a:pPr>
            <a:r>
              <a:rPr sz="1300" i="1" spc="-5" dirty="0">
                <a:solidFill>
                  <a:srgbClr val="33617B"/>
                </a:solidFill>
                <a:latin typeface="Arial"/>
                <a:cs typeface="Arial"/>
              </a:rPr>
              <a:t>Treatment/ </a:t>
            </a:r>
            <a:r>
              <a:rPr sz="1300" i="1" spc="15" dirty="0">
                <a:solidFill>
                  <a:srgbClr val="33617B"/>
                </a:solidFill>
                <a:latin typeface="Arial"/>
                <a:cs typeface="Arial"/>
              </a:rPr>
              <a:t>rehabilitation</a:t>
            </a:r>
            <a:r>
              <a:rPr sz="1300" i="1" spc="-204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i="1" spc="5" dirty="0">
                <a:solidFill>
                  <a:srgbClr val="33617B"/>
                </a:solidFill>
                <a:latin typeface="Arial"/>
                <a:cs typeface="Arial"/>
              </a:rPr>
              <a:t>planning</a:t>
            </a:r>
            <a:endParaRPr sz="1300">
              <a:latin typeface="Arial"/>
              <a:cs typeface="Arial"/>
            </a:endParaRPr>
          </a:p>
          <a:p>
            <a:pPr marL="474980" marR="149225" indent="-459740" algn="just">
              <a:lnSpc>
                <a:spcPct val="100000"/>
              </a:lnSpc>
              <a:spcBef>
                <a:spcPts val="135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consider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client/consumer’s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treat-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planning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(assessment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needs,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diagnosis,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interventions,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discharge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planning,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etc.)?</a:t>
            </a:r>
            <a:endParaRPr sz="1200">
              <a:latin typeface="Times New Roman"/>
              <a:cs typeface="Times New Roman"/>
            </a:endParaRPr>
          </a:p>
          <a:p>
            <a:pPr marL="474980" marR="208279" indent="-459740" algn="just">
              <a:lnSpc>
                <a:spcPct val="100000"/>
              </a:lnSpc>
              <a:spcBef>
                <a:spcPts val="600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phases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discharge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planning?</a:t>
            </a:r>
            <a:endParaRPr sz="1200">
              <a:latin typeface="Times New Roman"/>
              <a:cs typeface="Times New Roman"/>
            </a:endParaRPr>
          </a:p>
          <a:p>
            <a:pPr marL="472440" marR="8255" indent="-457200" algn="just">
              <a:lnSpc>
                <a:spcPct val="100000"/>
              </a:lnSpc>
              <a:spcBef>
                <a:spcPts val="600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organization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(commun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councils,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entities,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voluntary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etc.)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exchange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family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members?</a:t>
            </a:r>
            <a:endParaRPr sz="1200">
              <a:latin typeface="Times New Roman"/>
              <a:cs typeface="Times New Roman"/>
            </a:endParaRPr>
          </a:p>
          <a:p>
            <a:pPr marL="472440" marR="27305" indent="-457200" algn="just">
              <a:lnSpc>
                <a:spcPct val="100000"/>
              </a:lnSpc>
              <a:spcBef>
                <a:spcPts val="600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healers,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clergy,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etc.,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appro-  priate,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plan?</a:t>
            </a:r>
            <a:endParaRPr sz="1200">
              <a:latin typeface="Times New Roman"/>
              <a:cs typeface="Times New Roman"/>
            </a:endParaRPr>
          </a:p>
          <a:p>
            <a:pPr marL="471170" marR="5080" indent="-455930" algn="just">
              <a:lnSpc>
                <a:spcPct val="100000"/>
              </a:lnSpc>
              <a:spcBef>
                <a:spcPts val="600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identified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natural supports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(relatives,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etc.)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purposes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reintegrating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community?</a:t>
            </a:r>
            <a:endParaRPr sz="1200">
              <a:latin typeface="Times New Roman"/>
              <a:cs typeface="Times New Roman"/>
            </a:endParaRPr>
          </a:p>
          <a:p>
            <a:pPr marL="472440" marR="210185" indent="-457200" algn="just">
              <a:lnSpc>
                <a:spcPct val="100000"/>
              </a:lnSpc>
              <a:spcBef>
                <a:spcPts val="600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natural supports to reint</a:t>
            </a:r>
            <a:r>
              <a:rPr sz="1200" spc="-2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egrate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into the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community?</a:t>
            </a:r>
            <a:endParaRPr sz="1200">
              <a:latin typeface="Times New Roman"/>
              <a:cs typeface="Times New Roman"/>
            </a:endParaRPr>
          </a:p>
          <a:p>
            <a:pPr marL="219710" indent="-205104">
              <a:lnSpc>
                <a:spcPct val="100000"/>
              </a:lnSpc>
              <a:spcBef>
                <a:spcPts val="969"/>
              </a:spcBef>
              <a:buAutoNum type="alphaUcPeriod" startAt="3"/>
              <a:tabLst>
                <a:tab pos="220345" algn="l"/>
              </a:tabLst>
            </a:pPr>
            <a:r>
              <a:rPr sz="1300" i="1" dirty="0">
                <a:solidFill>
                  <a:srgbClr val="33617B"/>
                </a:solidFill>
                <a:latin typeface="Arial"/>
                <a:cs typeface="Arial"/>
              </a:rPr>
              <a:t>Cultural</a:t>
            </a:r>
            <a:r>
              <a:rPr sz="1300" i="1" spc="-20" dirty="0">
                <a:solidFill>
                  <a:srgbClr val="33617B"/>
                </a:solidFill>
                <a:latin typeface="Arial"/>
                <a:cs typeface="Arial"/>
              </a:rPr>
              <a:t> assessments</a:t>
            </a:r>
            <a:endParaRPr sz="1300">
              <a:latin typeface="Arial"/>
              <a:cs typeface="Arial"/>
            </a:endParaRPr>
          </a:p>
          <a:p>
            <a:pPr marL="469900" marR="74295" indent="-455295">
              <a:lnSpc>
                <a:spcPct val="100000"/>
              </a:lnSpc>
              <a:spcBef>
                <a:spcPts val="135"/>
              </a:spcBef>
              <a:tabLst>
                <a:tab pos="319405" algn="l"/>
                <a:tab pos="47561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culture/ethnicity taken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account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formulating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diagno-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assessment?</a:t>
            </a:r>
            <a:endParaRPr sz="1200">
              <a:latin typeface="Times New Roman"/>
              <a:cs typeface="Times New Roman"/>
            </a:endParaRPr>
          </a:p>
          <a:p>
            <a:pPr marL="472440" marR="281940" indent="-457200">
              <a:lnSpc>
                <a:spcPct val="100000"/>
              </a:lnSpc>
              <a:spcBef>
                <a:spcPts val="600"/>
              </a:spcBef>
              <a:tabLst>
                <a:tab pos="319405" algn="l"/>
                <a:tab pos="47434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culturally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assessment tools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utilized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augment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assessment/diagnosis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process?</a:t>
            </a:r>
            <a:endParaRPr sz="1200">
              <a:latin typeface="Times New Roman"/>
              <a:cs typeface="Times New Roman"/>
            </a:endParaRPr>
          </a:p>
          <a:p>
            <a:pPr marL="472440" marR="166370" indent="-457200">
              <a:lnSpc>
                <a:spcPct val="100000"/>
              </a:lnSpc>
              <a:spcBef>
                <a:spcPts val="600"/>
              </a:spcBef>
              <a:tabLst>
                <a:tab pos="243204" algn="l"/>
                <a:tab pos="47561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identified, described,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assessment?</a:t>
            </a:r>
            <a:endParaRPr sz="1200">
              <a:latin typeface="Times New Roman"/>
              <a:cs typeface="Times New Roman"/>
            </a:endParaRPr>
          </a:p>
          <a:p>
            <a:pPr marL="469900" marR="6350" indent="-455295">
              <a:lnSpc>
                <a:spcPct val="100000"/>
              </a:lnSpc>
              <a:spcBef>
                <a:spcPts val="600"/>
              </a:spcBef>
              <a:tabLst>
                <a:tab pos="319405" algn="l"/>
                <a:tab pos="47561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ethnicity/culture identified, described,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assessment?</a:t>
            </a:r>
            <a:endParaRPr sz="1200">
              <a:latin typeface="Times New Roman"/>
              <a:cs typeface="Times New Roman"/>
            </a:endParaRPr>
          </a:p>
          <a:p>
            <a:pPr marL="231775" indent="-217170">
              <a:lnSpc>
                <a:spcPct val="100000"/>
              </a:lnSpc>
              <a:spcBef>
                <a:spcPts val="970"/>
              </a:spcBef>
              <a:buAutoNum type="alphaUcPeriod" startAt="4"/>
              <a:tabLst>
                <a:tab pos="232410" algn="l"/>
              </a:tabLst>
            </a:pPr>
            <a:r>
              <a:rPr sz="1300" i="1" dirty="0">
                <a:solidFill>
                  <a:srgbClr val="33617B"/>
                </a:solidFill>
                <a:latin typeface="Arial"/>
                <a:cs typeface="Arial"/>
              </a:rPr>
              <a:t>Cultural</a:t>
            </a:r>
            <a:r>
              <a:rPr sz="1300" i="1" spc="-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i="1" spc="10" dirty="0">
                <a:solidFill>
                  <a:srgbClr val="33617B"/>
                </a:solidFill>
                <a:latin typeface="Arial"/>
                <a:cs typeface="Arial"/>
              </a:rPr>
              <a:t>accommodations</a:t>
            </a:r>
            <a:endParaRPr sz="1300">
              <a:latin typeface="Arial"/>
              <a:cs typeface="Arial"/>
            </a:endParaRPr>
          </a:p>
          <a:p>
            <a:pPr marL="467359" marR="139065" indent="-452120">
              <a:lnSpc>
                <a:spcPct val="100000"/>
              </a:lnSpc>
              <a:spcBef>
                <a:spcPts val="145"/>
              </a:spcBef>
              <a:tabLst>
                <a:tab pos="319405" algn="l"/>
                <a:tab pos="47434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culturally appropriate,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educative approaches,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films, slide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video tapes,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utilized for preparation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program?</a:t>
            </a:r>
            <a:endParaRPr sz="1200">
              <a:latin typeface="Times New Roman"/>
              <a:cs typeface="Times New Roman"/>
            </a:endParaRPr>
          </a:p>
          <a:p>
            <a:pPr marL="472440" marR="43180" indent="-457200">
              <a:lnSpc>
                <a:spcPct val="100000"/>
              </a:lnSpc>
              <a:spcBef>
                <a:spcPts val="600"/>
              </a:spcBef>
              <a:tabLst>
                <a:tab pos="319405" algn="l"/>
                <a:tab pos="47942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your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incorporate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aspects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ethnic/cultural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into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specialized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or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services?</a:t>
            </a:r>
            <a:endParaRPr sz="1200">
              <a:latin typeface="Times New Roman"/>
              <a:cs typeface="Times New Roman"/>
            </a:endParaRPr>
          </a:p>
          <a:p>
            <a:pPr marL="475615" marR="52705" indent="-460375">
              <a:lnSpc>
                <a:spcPct val="100000"/>
              </a:lnSpc>
              <a:spcBef>
                <a:spcPts val="600"/>
              </a:spcBef>
              <a:tabLst>
                <a:tab pos="319405" algn="l"/>
                <a:tab pos="47942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program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ethnic/culture-specific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engagement,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rehabilitation?</a:t>
            </a:r>
            <a:endParaRPr sz="1200">
              <a:latin typeface="Times New Roman"/>
              <a:cs typeface="Times New Roman"/>
            </a:endParaRPr>
          </a:p>
          <a:p>
            <a:pPr marL="472440" marR="153670" indent="-457200">
              <a:lnSpc>
                <a:spcPct val="100000"/>
              </a:lnSpc>
              <a:spcBef>
                <a:spcPts val="600"/>
              </a:spcBef>
              <a:tabLst>
                <a:tab pos="319405" algn="l"/>
                <a:tab pos="47561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collaboration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clergy,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etc., where appropriate,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25" y="9430001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688388" y="435355"/>
            <a:ext cx="31800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C—Tools 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5610" y="869098"/>
            <a:ext cx="6202680" cy="873823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1300" i="1" spc="-30" dirty="0">
                <a:solidFill>
                  <a:srgbClr val="33617B"/>
                </a:solidFill>
                <a:latin typeface="Arial"/>
                <a:cs typeface="Arial"/>
              </a:rPr>
              <a:t>E. </a:t>
            </a:r>
            <a:r>
              <a:rPr sz="1300" i="1" spc="-10" dirty="0">
                <a:solidFill>
                  <a:srgbClr val="33617B"/>
                </a:solidFill>
                <a:latin typeface="Arial"/>
                <a:cs typeface="Arial"/>
              </a:rPr>
              <a:t>Program</a:t>
            </a:r>
            <a:r>
              <a:rPr sz="1300" i="1" spc="-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i="1" dirty="0">
                <a:solidFill>
                  <a:srgbClr val="33617B"/>
                </a:solidFill>
                <a:latin typeface="Arial"/>
                <a:cs typeface="Arial"/>
              </a:rPr>
              <a:t>accessibility</a:t>
            </a:r>
            <a:endParaRPr sz="1300">
              <a:latin typeface="Arial"/>
              <a:cs typeface="Arial"/>
            </a:endParaRPr>
          </a:p>
          <a:p>
            <a:pPr marL="475615" marR="240665" indent="-457200">
              <a:lnSpc>
                <a:spcPct val="100000"/>
              </a:lnSpc>
              <a:spcBef>
                <a:spcPts val="150"/>
              </a:spcBef>
              <a:tabLst>
                <a:tab pos="322580" algn="l"/>
                <a:tab pos="48260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timely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convenient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services?</a:t>
            </a:r>
            <a:endParaRPr sz="1200">
              <a:latin typeface="Times New Roman"/>
              <a:cs typeface="Times New Roman"/>
            </a:endParaRPr>
          </a:p>
          <a:p>
            <a:pPr marL="475615" marR="491490" indent="-457200">
              <a:lnSpc>
                <a:spcPct val="100000"/>
              </a:lnSpc>
              <a:spcBef>
                <a:spcPts val="600"/>
              </a:spcBef>
              <a:tabLst>
                <a:tab pos="322580" algn="l"/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neighborhoods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cultures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 backgrounds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reside?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600"/>
              </a:spcBef>
              <a:tabLst>
                <a:tab pos="322580" algn="l"/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your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readily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accessible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transportation?</a:t>
            </a:r>
            <a:endParaRPr sz="1200">
              <a:latin typeface="Times New Roman"/>
              <a:cs typeface="Times New Roman"/>
            </a:endParaRPr>
          </a:p>
          <a:p>
            <a:pPr marL="475615" marR="235585" indent="-457200">
              <a:lnSpc>
                <a:spcPct val="100000"/>
              </a:lnSpc>
              <a:spcBef>
                <a:spcPts val="600"/>
              </a:spcBef>
              <a:tabLst>
                <a:tab pos="322580" algn="l"/>
                <a:tab pos="48260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your programs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clients/consumers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rooms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extended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child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drop-in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services)?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600"/>
              </a:spcBef>
              <a:tabLst>
                <a:tab pos="322580" algn="l"/>
                <a:tab pos="48260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you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weekends?</a:t>
            </a:r>
            <a:endParaRPr sz="1200">
              <a:latin typeface="Times New Roman"/>
              <a:cs typeface="Times New Roman"/>
            </a:endParaRPr>
          </a:p>
          <a:p>
            <a:pPr marL="247015" indent="-229235">
              <a:lnSpc>
                <a:spcPct val="100000"/>
              </a:lnSpc>
              <a:spcBef>
                <a:spcPts val="980"/>
              </a:spcBef>
              <a:buAutoNum type="romanUcPeriod" startAt="4"/>
              <a:tabLst>
                <a:tab pos="247650" algn="l"/>
              </a:tabLst>
            </a:pP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Care</a:t>
            </a:r>
            <a:r>
              <a:rPr sz="1300" b="1" i="1" spc="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management</a:t>
            </a:r>
            <a:endParaRPr sz="1300">
              <a:latin typeface="Arial"/>
              <a:cs typeface="Arial"/>
            </a:endParaRPr>
          </a:p>
          <a:p>
            <a:pPr marL="473075" marR="509270" indent="-455295">
              <a:lnSpc>
                <a:spcPct val="100000"/>
              </a:lnSpc>
              <a:spcBef>
                <a:spcPts val="135"/>
              </a:spcBef>
              <a:tabLst>
                <a:tab pos="322580" algn="l"/>
                <a:tab pos="48260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length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clients/consumers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 cultural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backgrounds?</a:t>
            </a:r>
            <a:endParaRPr sz="1200">
              <a:latin typeface="Times New Roman"/>
              <a:cs typeface="Times New Roman"/>
            </a:endParaRPr>
          </a:p>
          <a:p>
            <a:pPr marL="475615" marR="548640" indent="-457200">
              <a:lnSpc>
                <a:spcPct val="100000"/>
              </a:lnSpc>
              <a:spcBef>
                <a:spcPts val="600"/>
              </a:spcBef>
              <a:tabLst>
                <a:tab pos="246379" algn="l"/>
                <a:tab pos="47879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type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care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clients/consumers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backgrounds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consistently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cultural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needs?</a:t>
            </a:r>
            <a:endParaRPr sz="1200">
              <a:latin typeface="Times New Roman"/>
              <a:cs typeface="Times New Roman"/>
            </a:endParaRPr>
          </a:p>
          <a:p>
            <a:pPr marL="475615" marR="290830" indent="-457200">
              <a:lnSpc>
                <a:spcPct val="100000"/>
              </a:lnSpc>
              <a:spcBef>
                <a:spcPts val="600"/>
              </a:spcBef>
              <a:tabLst>
                <a:tab pos="322580" algn="l"/>
                <a:tab pos="47879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compatible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their  ethnic/cultural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background?</a:t>
            </a:r>
            <a:endParaRPr sz="1200">
              <a:latin typeface="Times New Roman"/>
              <a:cs typeface="Times New Roman"/>
            </a:endParaRPr>
          </a:p>
          <a:p>
            <a:pPr marL="201295" indent="-183515">
              <a:lnSpc>
                <a:spcPct val="100000"/>
              </a:lnSpc>
              <a:spcBef>
                <a:spcPts val="980"/>
              </a:spcBef>
              <a:buAutoNum type="romanUcPeriod" startAt="5"/>
              <a:tabLst>
                <a:tab pos="201930" algn="l"/>
              </a:tabLst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Continuity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300" b="1" i="1" spc="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care</a:t>
            </a:r>
            <a:endParaRPr sz="1300">
              <a:latin typeface="Arial"/>
              <a:cs typeface="Arial"/>
            </a:endParaRPr>
          </a:p>
          <a:p>
            <a:pPr marL="475615" marR="277495" indent="-457200">
              <a:lnSpc>
                <a:spcPct val="100000"/>
              </a:lnSpc>
              <a:spcBef>
                <a:spcPts val="135"/>
              </a:spcBef>
              <a:tabLst>
                <a:tab pos="322580" algn="l"/>
                <a:tab pos="48260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you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letters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agreement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oriented 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organ-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izations?</a:t>
            </a:r>
            <a:endParaRPr sz="1200">
              <a:latin typeface="Times New Roman"/>
              <a:cs typeface="Times New Roman"/>
            </a:endParaRPr>
          </a:p>
          <a:p>
            <a:pPr marL="475615" marR="274955" indent="-457200">
              <a:lnSpc>
                <a:spcPct val="100000"/>
              </a:lnSpc>
              <a:spcBef>
                <a:spcPts val="600"/>
              </a:spcBef>
              <a:tabLst>
                <a:tab pos="322580" algn="l"/>
                <a:tab pos="48260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you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integrated, planned,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transitional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arrangements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modality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another?</a:t>
            </a:r>
            <a:endParaRPr sz="1200">
              <a:latin typeface="Times New Roman"/>
              <a:cs typeface="Times New Roman"/>
            </a:endParaRPr>
          </a:p>
          <a:p>
            <a:pPr marL="473075" marR="259715" indent="-455295">
              <a:lnSpc>
                <a:spcPct val="100000"/>
              </a:lnSpc>
              <a:spcBef>
                <a:spcPts val="600"/>
              </a:spcBef>
              <a:tabLst>
                <a:tab pos="322580" algn="l"/>
                <a:tab pos="48260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you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arrangements,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financial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otherwise,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securing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concrete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clients/consumers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(e.g.,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housing,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income,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employment,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dental,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emergen-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cy personal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needs)?</a:t>
            </a:r>
            <a:endParaRPr sz="1200">
              <a:latin typeface="Times New Roman"/>
              <a:cs typeface="Times New Roman"/>
            </a:endParaRPr>
          </a:p>
          <a:p>
            <a:pPr marL="268605" indent="-250825">
              <a:lnSpc>
                <a:spcPct val="100000"/>
              </a:lnSpc>
              <a:spcBef>
                <a:spcPts val="980"/>
              </a:spcBef>
              <a:buAutoNum type="romanUcPeriod" startAt="6"/>
              <a:tabLst>
                <a:tab pos="269240" algn="l"/>
              </a:tabLst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Human </a:t>
            </a:r>
            <a:r>
              <a:rPr sz="1300" b="1" i="1" spc="-40" dirty="0">
                <a:solidFill>
                  <a:srgbClr val="33617B"/>
                </a:solidFill>
                <a:latin typeface="Arial"/>
                <a:cs typeface="Arial"/>
              </a:rPr>
              <a:t>resources</a:t>
            </a:r>
            <a:r>
              <a:rPr sz="1300" b="1" i="1" spc="-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development</a:t>
            </a:r>
            <a:endParaRPr sz="1300">
              <a:latin typeface="Arial"/>
              <a:cs typeface="Arial"/>
            </a:endParaRPr>
          </a:p>
          <a:p>
            <a:pPr marL="20320" marR="480059" indent="-635" algn="just">
              <a:lnSpc>
                <a:spcPct val="100000"/>
              </a:lnSpc>
              <a:spcBef>
                <a:spcPts val="1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all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disciplines,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governing entities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management,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supervisory,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staff.</a:t>
            </a:r>
            <a:endParaRPr sz="1200">
              <a:latin typeface="Times New Roman"/>
              <a:cs typeface="Times New Roman"/>
            </a:endParaRPr>
          </a:p>
          <a:p>
            <a:pPr marL="473075" marR="363855" indent="-455295">
              <a:lnSpc>
                <a:spcPct val="100000"/>
              </a:lnSpc>
              <a:spcBef>
                <a:spcPts val="600"/>
              </a:spcBef>
              <a:tabLst>
                <a:tab pos="322580" algn="l"/>
                <a:tab pos="476884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orientation 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programs?</a:t>
            </a:r>
            <a:endParaRPr sz="1200">
              <a:latin typeface="Times New Roman"/>
              <a:cs typeface="Times New Roman"/>
            </a:endParaRPr>
          </a:p>
          <a:p>
            <a:pPr marL="475615" marR="347980" indent="-457200" algn="just">
              <a:lnSpc>
                <a:spcPct val="100000"/>
              </a:lnSpc>
              <a:spcBef>
                <a:spcPts val="600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 backgrounds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training?</a:t>
            </a:r>
            <a:endParaRPr sz="1200">
              <a:latin typeface="Times New Roman"/>
              <a:cs typeface="Times New Roman"/>
            </a:endParaRPr>
          </a:p>
          <a:p>
            <a:pPr marL="473075" marR="540385" indent="-455295" algn="just">
              <a:lnSpc>
                <a:spcPct val="100000"/>
              </a:lnSpc>
              <a:spcBef>
                <a:spcPts val="600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maximizing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recruitment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retention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needing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services?</a:t>
            </a:r>
            <a:endParaRPr sz="1200">
              <a:latin typeface="Times New Roman"/>
              <a:cs typeface="Times New Roman"/>
            </a:endParaRPr>
          </a:p>
          <a:p>
            <a:pPr marL="18415" algn="just">
              <a:lnSpc>
                <a:spcPct val="100000"/>
              </a:lnSpc>
              <a:spcBef>
                <a:spcPts val="600"/>
              </a:spcBef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      </a:t>
            </a:r>
            <a:r>
              <a:rPr sz="1200" u="sng" spc="-5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 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staff’s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been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assessed?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71600" y="1428902"/>
            <a:ext cx="5105400" cy="0"/>
          </a:xfrm>
          <a:custGeom>
            <a:avLst/>
            <a:gdLst/>
            <a:ahLst/>
            <a:cxnLst/>
            <a:rect l="l" t="t" r="r" b="b"/>
            <a:pathLst>
              <a:path w="5105400">
                <a:moveTo>
                  <a:pt x="0" y="0"/>
                </a:moveTo>
                <a:lnTo>
                  <a:pt x="5105400" y="0"/>
                </a:lnTo>
              </a:path>
            </a:pathLst>
          </a:custGeom>
          <a:ln w="6096">
            <a:solidFill>
              <a:srgbClr val="0038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99197" y="435355"/>
            <a:ext cx="6024245" cy="8489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944"/>
              </a:spcBef>
              <a:tabLst>
                <a:tab pos="318770" algn="l"/>
                <a:tab pos="481965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years?</a:t>
            </a:r>
            <a:endParaRPr sz="1200">
              <a:latin typeface="Times New Roman"/>
              <a:cs typeface="Times New Roman"/>
            </a:endParaRPr>
          </a:p>
          <a:p>
            <a:pPr marL="478790">
              <a:lnSpc>
                <a:spcPct val="100000"/>
              </a:lnSpc>
              <a:tabLst>
                <a:tab pos="5550535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Describe:</a:t>
            </a: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316865" indent="-302895">
              <a:lnSpc>
                <a:spcPct val="100000"/>
              </a:lnSpc>
              <a:spcBef>
                <a:spcPts val="925"/>
              </a:spcBef>
              <a:buAutoNum type="romanUcPeriod" startAt="7"/>
              <a:tabLst>
                <a:tab pos="317500" algn="l"/>
              </a:tabLst>
            </a:pP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Quality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monitoring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300" b="1" i="1" spc="10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improvement</a:t>
            </a:r>
            <a:endParaRPr sz="1300">
              <a:latin typeface="Arial"/>
              <a:cs typeface="Arial"/>
            </a:endParaRPr>
          </a:p>
          <a:p>
            <a:pPr marL="14604" marR="181610" indent="1270">
              <a:lnSpc>
                <a:spcPct val="100000"/>
              </a:lnSpc>
              <a:spcBef>
                <a:spcPts val="1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monitoring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ensures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600"/>
              </a:spcBef>
              <a:tabLst>
                <a:tab pos="318770" algn="l"/>
                <a:tab pos="47879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(QI)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cultural/ethnic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needs?</a:t>
            </a:r>
            <a:endParaRPr sz="1200">
              <a:latin typeface="Times New Roman"/>
              <a:cs typeface="Times New Roman"/>
            </a:endParaRPr>
          </a:p>
          <a:p>
            <a:pPr marL="471805" marR="99060" indent="-457200">
              <a:lnSpc>
                <a:spcPct val="100000"/>
              </a:lnSpc>
              <a:spcBef>
                <a:spcPts val="600"/>
              </a:spcBef>
              <a:tabLst>
                <a:tab pos="318770" algn="l"/>
                <a:tab pos="47370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families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asked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whether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ethnicity/culture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nguage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priately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addressed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order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receive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the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organization?</a:t>
            </a:r>
            <a:endParaRPr sz="1200">
              <a:latin typeface="Times New Roman"/>
              <a:cs typeface="Times New Roman"/>
            </a:endParaRPr>
          </a:p>
          <a:p>
            <a:pPr marL="474345" marR="271780" indent="-459740">
              <a:lnSpc>
                <a:spcPct val="100000"/>
              </a:lnSpc>
              <a:spcBef>
                <a:spcPts val="600"/>
              </a:spcBef>
              <a:tabLst>
                <a:tab pos="318770" algn="l"/>
                <a:tab pos="47879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maintain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copies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minutes, recommendations,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accomplish-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advisory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committee?</a:t>
            </a:r>
            <a:endParaRPr sz="1200">
              <a:latin typeface="Times New Roman"/>
              <a:cs typeface="Times New Roman"/>
            </a:endParaRPr>
          </a:p>
          <a:p>
            <a:pPr marL="471805" marR="114935" indent="-457200">
              <a:lnSpc>
                <a:spcPct val="100000"/>
              </a:lnSpc>
              <a:spcBef>
                <a:spcPts val="600"/>
              </a:spcBef>
              <a:tabLst>
                <a:tab pos="318770" algn="l"/>
                <a:tab pos="47498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process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continually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monitoring,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rewarding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staff?</a:t>
            </a:r>
            <a:endParaRPr sz="1200">
              <a:latin typeface="Times New Roman"/>
              <a:cs typeface="Times New Roman"/>
            </a:endParaRPr>
          </a:p>
          <a:p>
            <a:pPr marL="356235" indent="-342265">
              <a:lnSpc>
                <a:spcPct val="100000"/>
              </a:lnSpc>
              <a:spcBef>
                <a:spcPts val="980"/>
              </a:spcBef>
              <a:buAutoNum type="romanUcPeriod" startAt="8"/>
              <a:tabLst>
                <a:tab pos="356870" algn="l"/>
              </a:tabLst>
            </a:pPr>
            <a:r>
              <a:rPr sz="1300" b="1" i="1" dirty="0">
                <a:solidFill>
                  <a:srgbClr val="33617B"/>
                </a:solidFill>
                <a:latin typeface="Arial"/>
                <a:cs typeface="Arial"/>
              </a:rPr>
              <a:t>Information/management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system</a:t>
            </a:r>
            <a:endParaRPr sz="1300">
              <a:latin typeface="Arial"/>
              <a:cs typeface="Arial"/>
            </a:endParaRPr>
          </a:p>
          <a:p>
            <a:pPr marL="473709" marR="168910" indent="-459105">
              <a:lnSpc>
                <a:spcPct val="100000"/>
              </a:lnSpc>
              <a:spcBef>
                <a:spcPts val="145"/>
              </a:spcBef>
              <a:tabLst>
                <a:tab pos="318770" algn="l"/>
                <a:tab pos="478790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monitor,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survey,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otherwise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QI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utilization patterns,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(AMA)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etc.,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culture/ethnicity and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language?</a:t>
            </a:r>
            <a:endParaRPr sz="1200">
              <a:latin typeface="Times New Roman"/>
              <a:cs typeface="Times New Roman"/>
            </a:endParaRPr>
          </a:p>
          <a:p>
            <a:pPr marL="474980" marR="137795" indent="-460375">
              <a:lnSpc>
                <a:spcPct val="100000"/>
              </a:lnSpc>
              <a:spcBef>
                <a:spcPts val="600"/>
              </a:spcBef>
              <a:tabLst>
                <a:tab pos="318770" algn="l"/>
                <a:tab pos="47370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client/consumer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satisfaction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surveys 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proportion to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data?</a:t>
            </a:r>
            <a:endParaRPr sz="1200">
              <a:latin typeface="Times New Roman"/>
              <a:cs typeface="Times New Roman"/>
            </a:endParaRPr>
          </a:p>
          <a:p>
            <a:pPr marL="471805" marR="62865" indent="-457200">
              <a:lnSpc>
                <a:spcPct val="100000"/>
              </a:lnSpc>
              <a:spcBef>
                <a:spcPts val="600"/>
              </a:spcBef>
              <a:tabLst>
                <a:tab pos="318770" algn="l"/>
                <a:tab pos="473709" algn="l"/>
              </a:tabLst>
            </a:pPr>
            <a:r>
              <a:rPr sz="1200" u="sng" dirty="0">
                <a:solidFill>
                  <a:srgbClr val="00395A"/>
                </a:solidFill>
                <a:uFill>
                  <a:solidFill>
                    <a:srgbClr val="00385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		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systems developed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maintained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track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clients/consumers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care,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transfers,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admissions,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etc.?</a:t>
            </a:r>
            <a:endParaRPr sz="1200">
              <a:latin typeface="Times New Roman"/>
              <a:cs typeface="Times New Roman"/>
            </a:endParaRPr>
          </a:p>
          <a:p>
            <a:pPr marL="243204" marR="5080" indent="-229235">
              <a:lnSpc>
                <a:spcPct val="100800"/>
              </a:lnSpc>
              <a:spcBef>
                <a:spcPts val="970"/>
              </a:spcBef>
              <a:buAutoNum type="romanUcPeriod" startAt="9"/>
              <a:tabLst>
                <a:tab pos="262255" algn="l"/>
              </a:tabLst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Formulating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300" b="1" i="1" spc="5" dirty="0">
                <a:solidFill>
                  <a:srgbClr val="33617B"/>
                </a:solidFill>
                <a:latin typeface="Arial"/>
                <a:cs typeface="Arial"/>
              </a:rPr>
              <a:t>competent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plan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based on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300" b="1" i="1" spc="-50" dirty="0">
                <a:solidFill>
                  <a:srgbClr val="33617B"/>
                </a:solidFill>
                <a:latin typeface="Arial"/>
                <a:cs typeface="Arial"/>
              </a:rPr>
              <a:t>assessment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your 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program or</a:t>
            </a:r>
            <a:r>
              <a:rPr sz="1300" b="1" i="1" spc="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agency</a:t>
            </a:r>
            <a:endParaRPr sz="1300">
              <a:latin typeface="Arial"/>
              <a:cs typeface="Arial"/>
            </a:endParaRPr>
          </a:p>
          <a:p>
            <a:pPr marL="14604" marR="220979" indent="3175">
              <a:lnSpc>
                <a:spcPct val="100000"/>
              </a:lnSpc>
              <a:spcBef>
                <a:spcPts val="13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critical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goals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agency’s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system.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are quickly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readily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available.</a:t>
            </a:r>
            <a:endParaRPr sz="1200">
              <a:latin typeface="Times New Roman"/>
              <a:cs typeface="Times New Roman"/>
            </a:endParaRPr>
          </a:p>
          <a:p>
            <a:pPr marL="17780" marR="100965" indent="2540">
              <a:lnSpc>
                <a:spcPct val="1000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environment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12700" marR="181610" indent="4445">
              <a:lnSpc>
                <a:spcPct val="100000"/>
              </a:lnSpc>
              <a:spcBef>
                <a:spcPts val="6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Retention: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maintain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commitment.</a:t>
            </a:r>
            <a:endParaRPr sz="1200">
              <a:latin typeface="Times New Roman"/>
              <a:cs typeface="Times New Roman"/>
            </a:endParaRPr>
          </a:p>
          <a:p>
            <a:pPr marL="14604" marR="60960">
              <a:lnSpc>
                <a:spcPct val="100000"/>
              </a:lnSpc>
              <a:spcBef>
                <a:spcPts val="6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agency,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whether,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initial plan, you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  efforts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 combination,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above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critical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areas. </a:t>
            </a:r>
            <a:r>
              <a:rPr sz="1200" u="sng" spc="65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Then, </a:t>
            </a:r>
            <a:r>
              <a:rPr sz="1200" u="sng" spc="30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structure </a:t>
            </a:r>
            <a:r>
              <a:rPr sz="1200" u="sng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your </a:t>
            </a:r>
            <a:r>
              <a:rPr sz="1200" u="sng" spc="-50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agency’s </a:t>
            </a:r>
            <a:r>
              <a:rPr sz="1200" u="sng" spc="20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cultural </a:t>
            </a:r>
            <a:r>
              <a:rPr sz="1200" u="sng" spc="25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competence plan </a:t>
            </a:r>
            <a:r>
              <a:rPr sz="1200" u="sng" spc="15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using </a:t>
            </a:r>
            <a:r>
              <a:rPr sz="1200" u="sng" spc="55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the </a:t>
            </a:r>
            <a:r>
              <a:rPr sz="1200" u="sng" spc="5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following </a:t>
            </a:r>
            <a:r>
              <a:rPr sz="1200" u="sng" spc="40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instruc-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u="sng" spc="20" dirty="0">
                <a:solidFill>
                  <a:srgbClr val="00395A"/>
                </a:solidFill>
                <a:uFill>
                  <a:solidFill>
                    <a:srgbClr val="00395A"/>
                  </a:solidFill>
                </a:uFill>
                <a:latin typeface="Times New Roman"/>
                <a:cs typeface="Times New Roman"/>
              </a:rPr>
              <a:t>tions:</a:t>
            </a:r>
            <a:endParaRPr sz="1200">
              <a:latin typeface="Times New Roman"/>
              <a:cs typeface="Times New Roman"/>
            </a:endParaRPr>
          </a:p>
          <a:p>
            <a:pPr marL="240665" marR="46355" lvl="1" indent="-226695">
              <a:lnSpc>
                <a:spcPct val="100000"/>
              </a:lnSpc>
              <a:spcBef>
                <a:spcPts val="105"/>
              </a:spcBef>
              <a:buAutoNum type="arabicPeriod"/>
              <a:tabLst>
                <a:tab pos="243840" algn="l"/>
              </a:tabLst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summarize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 your organization’s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strengths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Please provide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supporting documentation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Procedures,</a:t>
            </a:r>
            <a:r>
              <a:rPr sz="1200" spc="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etc.)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08050" y="3346451"/>
            <a:ext cx="5956300" cy="5758180"/>
            <a:chOff x="908050" y="3346451"/>
            <a:chExt cx="5956300" cy="5758180"/>
          </a:xfrm>
        </p:grpSpPr>
        <p:sp>
          <p:nvSpPr>
            <p:cNvPr id="3" name="object 3"/>
            <p:cNvSpPr/>
            <p:nvPr/>
          </p:nvSpPr>
          <p:spPr>
            <a:xfrm>
              <a:off x="914400" y="3352801"/>
              <a:ext cx="5943600" cy="5745480"/>
            </a:xfrm>
            <a:custGeom>
              <a:avLst/>
              <a:gdLst/>
              <a:ahLst/>
              <a:cxnLst/>
              <a:rect l="l" t="t" r="r" b="b"/>
              <a:pathLst>
                <a:path w="5943600" h="5745480">
                  <a:moveTo>
                    <a:pt x="5785027" y="0"/>
                  </a:moveTo>
                  <a:lnTo>
                    <a:pt x="158572" y="0"/>
                  </a:lnTo>
                  <a:lnTo>
                    <a:pt x="108450" y="8083"/>
                  </a:lnTo>
                  <a:lnTo>
                    <a:pt x="64920" y="30594"/>
                  </a:lnTo>
                  <a:lnTo>
                    <a:pt x="30594" y="64920"/>
                  </a:lnTo>
                  <a:lnTo>
                    <a:pt x="8083" y="108450"/>
                  </a:lnTo>
                  <a:lnTo>
                    <a:pt x="0" y="158572"/>
                  </a:lnTo>
                  <a:lnTo>
                    <a:pt x="0" y="5586907"/>
                  </a:lnTo>
                  <a:lnTo>
                    <a:pt x="8083" y="5637029"/>
                  </a:lnTo>
                  <a:lnTo>
                    <a:pt x="30594" y="5680559"/>
                  </a:lnTo>
                  <a:lnTo>
                    <a:pt x="64920" y="5714885"/>
                  </a:lnTo>
                  <a:lnTo>
                    <a:pt x="108450" y="5737396"/>
                  </a:lnTo>
                  <a:lnTo>
                    <a:pt x="158572" y="5745480"/>
                  </a:lnTo>
                  <a:lnTo>
                    <a:pt x="5785027" y="5745480"/>
                  </a:lnTo>
                  <a:lnTo>
                    <a:pt x="5835149" y="5737396"/>
                  </a:lnTo>
                  <a:lnTo>
                    <a:pt x="5878679" y="5714885"/>
                  </a:lnTo>
                  <a:lnTo>
                    <a:pt x="5913005" y="5680559"/>
                  </a:lnTo>
                  <a:lnTo>
                    <a:pt x="5935516" y="5637029"/>
                  </a:lnTo>
                  <a:lnTo>
                    <a:pt x="5943600" y="5586907"/>
                  </a:lnTo>
                  <a:lnTo>
                    <a:pt x="5943600" y="158572"/>
                  </a:lnTo>
                  <a:lnTo>
                    <a:pt x="5935516" y="108450"/>
                  </a:lnTo>
                  <a:lnTo>
                    <a:pt x="5913005" y="64920"/>
                  </a:lnTo>
                  <a:lnTo>
                    <a:pt x="5878679" y="30594"/>
                  </a:lnTo>
                  <a:lnTo>
                    <a:pt x="5835149" y="8083"/>
                  </a:lnTo>
                  <a:lnTo>
                    <a:pt x="5785027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14400" y="3352801"/>
              <a:ext cx="5943600" cy="5745480"/>
            </a:xfrm>
            <a:custGeom>
              <a:avLst/>
              <a:gdLst/>
              <a:ahLst/>
              <a:cxnLst/>
              <a:rect l="l" t="t" r="r" b="b"/>
              <a:pathLst>
                <a:path w="5943600" h="5745480">
                  <a:moveTo>
                    <a:pt x="0" y="158572"/>
                  </a:moveTo>
                  <a:lnTo>
                    <a:pt x="8083" y="108450"/>
                  </a:lnTo>
                  <a:lnTo>
                    <a:pt x="30594" y="64920"/>
                  </a:lnTo>
                  <a:lnTo>
                    <a:pt x="64920" y="30594"/>
                  </a:lnTo>
                  <a:lnTo>
                    <a:pt x="108450" y="8083"/>
                  </a:lnTo>
                  <a:lnTo>
                    <a:pt x="158572" y="0"/>
                  </a:lnTo>
                  <a:lnTo>
                    <a:pt x="5785027" y="0"/>
                  </a:lnTo>
                  <a:lnTo>
                    <a:pt x="5835149" y="8083"/>
                  </a:lnTo>
                  <a:lnTo>
                    <a:pt x="5878679" y="30594"/>
                  </a:lnTo>
                  <a:lnTo>
                    <a:pt x="5913005" y="64920"/>
                  </a:lnTo>
                  <a:lnTo>
                    <a:pt x="5935516" y="108450"/>
                  </a:lnTo>
                  <a:lnTo>
                    <a:pt x="5943600" y="158572"/>
                  </a:lnTo>
                  <a:lnTo>
                    <a:pt x="5943600" y="5586907"/>
                  </a:lnTo>
                  <a:lnTo>
                    <a:pt x="5935516" y="5637029"/>
                  </a:lnTo>
                  <a:lnTo>
                    <a:pt x="5913005" y="5680559"/>
                  </a:lnTo>
                  <a:lnTo>
                    <a:pt x="5878679" y="5714885"/>
                  </a:lnTo>
                  <a:lnTo>
                    <a:pt x="5835149" y="5737396"/>
                  </a:lnTo>
                  <a:lnTo>
                    <a:pt x="5785027" y="5745480"/>
                  </a:lnTo>
                  <a:lnTo>
                    <a:pt x="158572" y="5745480"/>
                  </a:lnTo>
                  <a:lnTo>
                    <a:pt x="108450" y="5737396"/>
                  </a:lnTo>
                  <a:lnTo>
                    <a:pt x="64920" y="5714885"/>
                  </a:lnTo>
                  <a:lnTo>
                    <a:pt x="30594" y="5680559"/>
                  </a:lnTo>
                  <a:lnTo>
                    <a:pt x="8083" y="5637029"/>
                  </a:lnTo>
                  <a:lnTo>
                    <a:pt x="0" y="5586907"/>
                  </a:lnTo>
                  <a:lnTo>
                    <a:pt x="0" y="158572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895641" y="435355"/>
            <a:ext cx="5976620" cy="41230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0543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C—Tools 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Arial"/>
              <a:cs typeface="Arial"/>
            </a:endParaRPr>
          </a:p>
          <a:p>
            <a:pPr marL="247015" marR="123189" indent="-228600">
              <a:lnSpc>
                <a:spcPct val="100000"/>
              </a:lnSpc>
              <a:buAutoNum type="arabicPeriod" startAt="2"/>
              <a:tabLst>
                <a:tab pos="247650" algn="l"/>
              </a:tabLst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your assessment,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summarize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describe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ered either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“Priority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Concerns”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(#1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#2),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“Needs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Improvement”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(#3)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provid-  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cultural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  <a:p>
            <a:pPr marL="247015" marR="146685" indent="-228600" algn="just">
              <a:lnSpc>
                <a:spcPct val="100000"/>
              </a:lnSpc>
              <a:buAutoNum type="arabicPeriod" startAt="2"/>
              <a:tabLst>
                <a:tab pos="24765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strengths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needs,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prioritize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goals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objectives addressed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plan.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clearly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you will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different.</a:t>
            </a:r>
            <a:endParaRPr sz="1200">
              <a:latin typeface="Times New Roman"/>
              <a:cs typeface="Times New Roman"/>
            </a:endParaRPr>
          </a:p>
          <a:p>
            <a:pPr marL="244475" marR="5080" indent="-226695" algn="just">
              <a:lnSpc>
                <a:spcPct val="100000"/>
              </a:lnSpc>
              <a:buAutoNum type="arabicPeriod" startAt="2"/>
              <a:tabLst>
                <a:tab pos="249554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objectives, please describe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detail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plans, activities,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implement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 your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ob-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jectives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14604" marR="26670" indent="-2540">
              <a:lnSpc>
                <a:spcPts val="2020"/>
              </a:lnSpc>
              <a:spcBef>
                <a:spcPts val="5"/>
              </a:spcBef>
            </a:pPr>
            <a:r>
              <a:rPr sz="1700" b="1" spc="10" dirty="0">
                <a:solidFill>
                  <a:srgbClr val="33617B"/>
                </a:solidFill>
                <a:latin typeface="Arial"/>
                <a:cs typeface="Arial"/>
              </a:rPr>
              <a:t>Patient </a:t>
            </a:r>
            <a:r>
              <a:rPr sz="1700" b="1" spc="-10" dirty="0">
                <a:solidFill>
                  <a:srgbClr val="33617B"/>
                </a:solidFill>
                <a:latin typeface="Arial"/>
                <a:cs typeface="Arial"/>
              </a:rPr>
              <a:t>Satisfaction </a:t>
            </a:r>
            <a:r>
              <a:rPr sz="17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700" b="1" spc="-10" dirty="0">
                <a:solidFill>
                  <a:srgbClr val="33617B"/>
                </a:solidFill>
                <a:latin typeface="Arial"/>
                <a:cs typeface="Arial"/>
              </a:rPr>
              <a:t>Feedback </a:t>
            </a:r>
            <a:r>
              <a:rPr sz="1700" b="1" spc="-15" dirty="0">
                <a:solidFill>
                  <a:srgbClr val="33617B"/>
                </a:solidFill>
                <a:latin typeface="Arial"/>
                <a:cs typeface="Arial"/>
              </a:rPr>
              <a:t>on </a:t>
            </a:r>
            <a:r>
              <a:rPr sz="1700" b="1" spc="-25" dirty="0">
                <a:solidFill>
                  <a:srgbClr val="33617B"/>
                </a:solidFill>
                <a:latin typeface="Arial"/>
                <a:cs typeface="Arial"/>
              </a:rPr>
              <a:t>Clinical </a:t>
            </a:r>
            <a:r>
              <a:rPr sz="1700" b="1" spc="-35" dirty="0">
                <a:solidFill>
                  <a:srgbClr val="33617B"/>
                </a:solidFill>
                <a:latin typeface="Arial"/>
                <a:cs typeface="Arial"/>
              </a:rPr>
              <a:t>andProgram  </a:t>
            </a:r>
            <a:r>
              <a:rPr sz="1700" b="1" spc="-15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700" b="1" spc="-30" dirty="0">
                <a:solidFill>
                  <a:srgbClr val="33617B"/>
                </a:solidFill>
                <a:latin typeface="Arial"/>
                <a:cs typeface="Arial"/>
              </a:rPr>
              <a:t>Responsive</a:t>
            </a:r>
            <a:r>
              <a:rPr sz="1700" b="1" spc="-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700" b="1" spc="-25" dirty="0">
                <a:solidFill>
                  <a:srgbClr val="33617B"/>
                </a:solidFill>
                <a:latin typeface="Arial"/>
                <a:cs typeface="Arial"/>
              </a:rPr>
              <a:t>Services</a:t>
            </a:r>
            <a:endParaRPr sz="1700">
              <a:latin typeface="Arial"/>
              <a:cs typeface="Arial"/>
            </a:endParaRPr>
          </a:p>
          <a:p>
            <a:pPr marL="117475">
              <a:lnSpc>
                <a:spcPct val="100000"/>
              </a:lnSpc>
              <a:spcBef>
                <a:spcPts val="158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Iowa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Understanding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Assessment–Client</a:t>
            </a:r>
            <a:r>
              <a:rPr sz="1200" b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Form</a:t>
            </a:r>
            <a:endParaRPr sz="1200">
              <a:latin typeface="Arial"/>
              <a:cs typeface="Arial"/>
            </a:endParaRPr>
          </a:p>
          <a:p>
            <a:pPr marL="117475" marR="235585" indent="-5080">
              <a:lnSpc>
                <a:spcPct val="100000"/>
              </a:lnSpc>
              <a:spcBef>
                <a:spcPts val="790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Please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indicate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level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agreement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statements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below 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circling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number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right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statement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opinion.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confidential.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you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completed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survey,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please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either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pre-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addressed,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stamped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envelope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return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survey  by mail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place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drop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box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facility.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Thank you very 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much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your participation!</a:t>
            </a:r>
            <a:endParaRPr sz="1000">
              <a:latin typeface="Arial"/>
              <a:cs typeface="Arial"/>
            </a:endParaRPr>
          </a:p>
          <a:p>
            <a:pPr marL="120014">
              <a:lnSpc>
                <a:spcPct val="100000"/>
              </a:lnSpc>
              <a:spcBef>
                <a:spcPts val="600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Demographic</a:t>
            </a:r>
            <a:r>
              <a:rPr sz="1000" b="1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Information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45231" y="4769982"/>
            <a:ext cx="1416050" cy="228600"/>
          </a:xfrm>
          <a:custGeom>
            <a:avLst/>
            <a:gdLst/>
            <a:ahLst/>
            <a:cxnLst/>
            <a:rect l="l" t="t" r="r" b="b"/>
            <a:pathLst>
              <a:path w="1416050" h="228600">
                <a:moveTo>
                  <a:pt x="0" y="0"/>
                </a:moveTo>
                <a:lnTo>
                  <a:pt x="270225" y="0"/>
                </a:lnTo>
              </a:path>
              <a:path w="1416050" h="228600">
                <a:moveTo>
                  <a:pt x="580214" y="0"/>
                </a:moveTo>
                <a:lnTo>
                  <a:pt x="850440" y="0"/>
                </a:lnTo>
              </a:path>
              <a:path w="1416050" h="228600">
                <a:moveTo>
                  <a:pt x="28217" y="228589"/>
                </a:moveTo>
                <a:lnTo>
                  <a:pt x="292371" y="228589"/>
                </a:lnTo>
              </a:path>
              <a:path w="1416050" h="228600">
                <a:moveTo>
                  <a:pt x="1151438" y="228589"/>
                </a:moveTo>
                <a:lnTo>
                  <a:pt x="1415592" y="228589"/>
                </a:lnTo>
              </a:path>
            </a:pathLst>
          </a:custGeom>
          <a:ln w="7968">
            <a:solidFill>
              <a:srgbClr val="0038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000633" y="4532803"/>
            <a:ext cx="3380104" cy="48260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0"/>
              </a:spcBef>
              <a:tabLst>
                <a:tab pos="1318895" algn="l"/>
                <a:tab pos="1894839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sex?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Male	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Female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1339215" algn="l"/>
                <a:tab pos="246697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race?	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Alaskan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Native	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American</a:t>
            </a:r>
            <a:r>
              <a:rPr sz="1000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Indian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397448" y="4998571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3" y="0"/>
                </a:lnTo>
              </a:path>
            </a:pathLst>
          </a:custGeom>
          <a:ln w="7968">
            <a:solidFill>
              <a:srgbClr val="0038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51242" y="4838192"/>
            <a:ext cx="330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60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998470" y="4998571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4153" y="0"/>
                </a:lnTo>
              </a:path>
            </a:pathLst>
          </a:custGeom>
          <a:ln w="7968">
            <a:solidFill>
              <a:srgbClr val="0038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249924" y="4838192"/>
            <a:ext cx="14617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Black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African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American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023460" y="5115370"/>
            <a:ext cx="3912235" cy="40005"/>
            <a:chOff x="1023460" y="5115370"/>
            <a:chExt cx="3912235" cy="40005"/>
          </a:xfrm>
        </p:grpSpPr>
        <p:sp>
          <p:nvSpPr>
            <p:cNvPr id="13" name="object 13"/>
            <p:cNvSpPr/>
            <p:nvPr/>
          </p:nvSpPr>
          <p:spPr>
            <a:xfrm>
              <a:off x="1023460" y="511537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7581" y="0"/>
                  </a:moveTo>
                  <a:lnTo>
                    <a:pt x="0" y="7581"/>
                  </a:lnTo>
                  <a:lnTo>
                    <a:pt x="76" y="9728"/>
                  </a:lnTo>
                  <a:lnTo>
                    <a:pt x="850" y="11506"/>
                  </a:lnTo>
                  <a:lnTo>
                    <a:pt x="3797" y="14363"/>
                  </a:lnTo>
                  <a:lnTo>
                    <a:pt x="5549" y="15113"/>
                  </a:lnTo>
                  <a:lnTo>
                    <a:pt x="7581" y="15163"/>
                  </a:lnTo>
                  <a:lnTo>
                    <a:pt x="9613" y="15113"/>
                  </a:lnTo>
                  <a:lnTo>
                    <a:pt x="11366" y="14363"/>
                  </a:lnTo>
                  <a:lnTo>
                    <a:pt x="14312" y="11506"/>
                  </a:lnTo>
                  <a:lnTo>
                    <a:pt x="15087" y="9728"/>
                  </a:lnTo>
                  <a:lnTo>
                    <a:pt x="15163" y="7581"/>
                  </a:lnTo>
                  <a:lnTo>
                    <a:pt x="15112" y="5435"/>
                  </a:lnTo>
                  <a:lnTo>
                    <a:pt x="14363" y="3657"/>
                  </a:lnTo>
                  <a:lnTo>
                    <a:pt x="11506" y="800"/>
                  </a:lnTo>
                  <a:lnTo>
                    <a:pt x="9728" y="50"/>
                  </a:lnTo>
                  <a:lnTo>
                    <a:pt x="7581" y="0"/>
                  </a:lnTo>
                  <a:close/>
                </a:path>
              </a:pathLst>
            </a:custGeom>
            <a:solidFill>
              <a:srgbClr val="00385A">
                <a:alpha val="9802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067142" y="5150971"/>
              <a:ext cx="2864485" cy="0"/>
            </a:xfrm>
            <a:custGeom>
              <a:avLst/>
              <a:gdLst/>
              <a:ahLst/>
              <a:cxnLst/>
              <a:rect l="l" t="t" r="r" b="b"/>
              <a:pathLst>
                <a:path w="2864485">
                  <a:moveTo>
                    <a:pt x="0" y="0"/>
                  </a:moveTo>
                  <a:lnTo>
                    <a:pt x="270225" y="0"/>
                  </a:lnTo>
                </a:path>
                <a:path w="2864485">
                  <a:moveTo>
                    <a:pt x="2593693" y="0"/>
                  </a:moveTo>
                  <a:lnTo>
                    <a:pt x="2863918" y="0"/>
                  </a:lnTo>
                </a:path>
              </a:pathLst>
            </a:custGeom>
            <a:ln w="7968">
              <a:solidFill>
                <a:srgbClr val="00385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4918361" y="4990592"/>
            <a:ext cx="3556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06575" y="5379571"/>
            <a:ext cx="784225" cy="0"/>
          </a:xfrm>
          <a:custGeom>
            <a:avLst/>
            <a:gdLst/>
            <a:ahLst/>
            <a:cxnLst/>
            <a:rect l="l" t="t" r="r" b="b"/>
            <a:pathLst>
              <a:path w="784225">
                <a:moveTo>
                  <a:pt x="0" y="0"/>
                </a:moveTo>
                <a:lnTo>
                  <a:pt x="270225" y="0"/>
                </a:lnTo>
              </a:path>
              <a:path w="784225">
                <a:moveTo>
                  <a:pt x="513721" y="0"/>
                </a:moveTo>
                <a:lnTo>
                  <a:pt x="783947" y="0"/>
                </a:lnTo>
              </a:path>
            </a:pathLst>
          </a:custGeom>
          <a:ln w="7968">
            <a:solidFill>
              <a:srgbClr val="0038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003100" y="4913782"/>
            <a:ext cx="36385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24610">
              <a:lnSpc>
                <a:spcPct val="150000"/>
              </a:lnSpc>
              <a:spcBef>
                <a:spcPts val="100"/>
              </a:spcBef>
              <a:tabLst>
                <a:tab pos="1873250" algn="l"/>
                <a:tab pos="239077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Hawaiian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Islander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Hispanic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Latino?	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Yes	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982980" y="5483338"/>
            <a:ext cx="5809615" cy="572135"/>
          </a:xfrm>
          <a:custGeom>
            <a:avLst/>
            <a:gdLst/>
            <a:ahLst/>
            <a:cxnLst/>
            <a:rect l="l" t="t" r="r" b="b"/>
            <a:pathLst>
              <a:path w="5809615" h="572135">
                <a:moveTo>
                  <a:pt x="3022092" y="25"/>
                </a:moveTo>
                <a:lnTo>
                  <a:pt x="2351532" y="25"/>
                </a:lnTo>
                <a:lnTo>
                  <a:pt x="0" y="25"/>
                </a:lnTo>
                <a:lnTo>
                  <a:pt x="0" y="202704"/>
                </a:lnTo>
                <a:lnTo>
                  <a:pt x="1524" y="202704"/>
                </a:lnTo>
                <a:lnTo>
                  <a:pt x="1524" y="208800"/>
                </a:lnTo>
                <a:lnTo>
                  <a:pt x="0" y="208800"/>
                </a:lnTo>
                <a:lnTo>
                  <a:pt x="0" y="565416"/>
                </a:lnTo>
                <a:lnTo>
                  <a:pt x="1524" y="565416"/>
                </a:lnTo>
                <a:lnTo>
                  <a:pt x="1524" y="571512"/>
                </a:lnTo>
                <a:lnTo>
                  <a:pt x="2350008" y="571512"/>
                </a:lnTo>
                <a:lnTo>
                  <a:pt x="2350008" y="565416"/>
                </a:lnTo>
                <a:lnTo>
                  <a:pt x="2351532" y="565416"/>
                </a:lnTo>
                <a:lnTo>
                  <a:pt x="2356104" y="565416"/>
                </a:lnTo>
                <a:lnTo>
                  <a:pt x="2356104" y="571512"/>
                </a:lnTo>
                <a:lnTo>
                  <a:pt x="2362200" y="571512"/>
                </a:lnTo>
                <a:lnTo>
                  <a:pt x="3022079" y="571512"/>
                </a:lnTo>
                <a:lnTo>
                  <a:pt x="3022079" y="565416"/>
                </a:lnTo>
                <a:lnTo>
                  <a:pt x="3022092" y="208800"/>
                </a:lnTo>
                <a:lnTo>
                  <a:pt x="3022092" y="202704"/>
                </a:lnTo>
                <a:lnTo>
                  <a:pt x="3022092" y="25"/>
                </a:lnTo>
                <a:close/>
              </a:path>
              <a:path w="5809615" h="572135">
                <a:moveTo>
                  <a:pt x="3689591" y="202704"/>
                </a:moveTo>
                <a:lnTo>
                  <a:pt x="3688067" y="202704"/>
                </a:lnTo>
                <a:lnTo>
                  <a:pt x="3688067" y="25"/>
                </a:lnTo>
                <a:lnTo>
                  <a:pt x="3028188" y="25"/>
                </a:lnTo>
                <a:lnTo>
                  <a:pt x="3028188" y="202704"/>
                </a:lnTo>
                <a:lnTo>
                  <a:pt x="3028188" y="208800"/>
                </a:lnTo>
                <a:lnTo>
                  <a:pt x="3028188" y="565416"/>
                </a:lnTo>
                <a:lnTo>
                  <a:pt x="3028188" y="571512"/>
                </a:lnTo>
                <a:lnTo>
                  <a:pt x="3689591" y="571512"/>
                </a:lnTo>
                <a:lnTo>
                  <a:pt x="3689591" y="565416"/>
                </a:lnTo>
                <a:lnTo>
                  <a:pt x="3688067" y="565416"/>
                </a:lnTo>
                <a:lnTo>
                  <a:pt x="3688067" y="208800"/>
                </a:lnTo>
                <a:lnTo>
                  <a:pt x="3689591" y="208800"/>
                </a:lnTo>
                <a:lnTo>
                  <a:pt x="3689591" y="202704"/>
                </a:lnTo>
                <a:close/>
              </a:path>
              <a:path w="5809615" h="572135">
                <a:moveTo>
                  <a:pt x="4646676" y="25"/>
                </a:moveTo>
                <a:lnTo>
                  <a:pt x="3695700" y="25"/>
                </a:lnTo>
                <a:lnTo>
                  <a:pt x="3695700" y="202704"/>
                </a:lnTo>
                <a:lnTo>
                  <a:pt x="3695700" y="208800"/>
                </a:lnTo>
                <a:lnTo>
                  <a:pt x="3695700" y="565416"/>
                </a:lnTo>
                <a:lnTo>
                  <a:pt x="3695700" y="571512"/>
                </a:lnTo>
                <a:lnTo>
                  <a:pt x="4646676" y="571512"/>
                </a:lnTo>
                <a:lnTo>
                  <a:pt x="4646676" y="565416"/>
                </a:lnTo>
                <a:lnTo>
                  <a:pt x="4646676" y="208800"/>
                </a:lnTo>
                <a:lnTo>
                  <a:pt x="4646676" y="202704"/>
                </a:lnTo>
                <a:lnTo>
                  <a:pt x="4646676" y="25"/>
                </a:lnTo>
                <a:close/>
              </a:path>
              <a:path w="5809615" h="572135">
                <a:moveTo>
                  <a:pt x="5809488" y="202704"/>
                </a:moveTo>
                <a:lnTo>
                  <a:pt x="5807964" y="202704"/>
                </a:lnTo>
                <a:lnTo>
                  <a:pt x="5807964" y="25"/>
                </a:lnTo>
                <a:lnTo>
                  <a:pt x="5059692" y="25"/>
                </a:lnTo>
                <a:lnTo>
                  <a:pt x="5053584" y="0"/>
                </a:lnTo>
                <a:lnTo>
                  <a:pt x="5053584" y="202704"/>
                </a:lnTo>
                <a:lnTo>
                  <a:pt x="5053584" y="208800"/>
                </a:lnTo>
                <a:lnTo>
                  <a:pt x="5053571" y="202704"/>
                </a:lnTo>
                <a:lnTo>
                  <a:pt x="5053584" y="25"/>
                </a:lnTo>
                <a:lnTo>
                  <a:pt x="4652772" y="25"/>
                </a:lnTo>
                <a:lnTo>
                  <a:pt x="4652772" y="202704"/>
                </a:lnTo>
                <a:lnTo>
                  <a:pt x="4652772" y="208800"/>
                </a:lnTo>
                <a:lnTo>
                  <a:pt x="4652772" y="565416"/>
                </a:lnTo>
                <a:lnTo>
                  <a:pt x="4652772" y="571512"/>
                </a:lnTo>
                <a:lnTo>
                  <a:pt x="5167858" y="571512"/>
                </a:lnTo>
                <a:lnTo>
                  <a:pt x="5167858" y="565416"/>
                </a:lnTo>
                <a:lnTo>
                  <a:pt x="5166360" y="565416"/>
                </a:lnTo>
                <a:lnTo>
                  <a:pt x="5166360" y="208800"/>
                </a:lnTo>
                <a:lnTo>
                  <a:pt x="5167871" y="208800"/>
                </a:lnTo>
                <a:lnTo>
                  <a:pt x="5167871" y="202704"/>
                </a:lnTo>
                <a:lnTo>
                  <a:pt x="5173980" y="202704"/>
                </a:lnTo>
                <a:lnTo>
                  <a:pt x="5173980" y="208800"/>
                </a:lnTo>
                <a:lnTo>
                  <a:pt x="5173980" y="565416"/>
                </a:lnTo>
                <a:lnTo>
                  <a:pt x="5173980" y="571512"/>
                </a:lnTo>
                <a:lnTo>
                  <a:pt x="5806440" y="571512"/>
                </a:lnTo>
                <a:lnTo>
                  <a:pt x="5806440" y="565416"/>
                </a:lnTo>
                <a:lnTo>
                  <a:pt x="5807964" y="565416"/>
                </a:lnTo>
                <a:lnTo>
                  <a:pt x="5807964" y="208800"/>
                </a:lnTo>
                <a:lnTo>
                  <a:pt x="5809488" y="208800"/>
                </a:lnTo>
                <a:lnTo>
                  <a:pt x="5809488" y="202704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978408" y="5477255"/>
          <a:ext cx="5820410" cy="3301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54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1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7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69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1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88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5739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R="254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STATEMENT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solidFill>
                      <a:srgbClr val="00395A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69215" marR="66675" indent="-825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Strongly 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1000" b="1" spc="-6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solidFill>
                      <a:srgbClr val="00395A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704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Disagree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00395A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000" b="1" spc="-3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RESPONSE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2230" marR="45720"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Neither</a:t>
                      </a:r>
                      <a:r>
                        <a:rPr sz="1000" b="1" spc="-5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Agree 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Nor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Disagree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solidFill>
                      <a:srgbClr val="00395A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00395A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880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T w="6350">
                      <a:solidFill>
                        <a:srgbClr val="000000"/>
                      </a:solidFill>
                      <a:prstDash val="solid"/>
                    </a:lnT>
                    <a:solidFill>
                      <a:srgbClr val="00395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985" marB="0">
                    <a:solidFill>
                      <a:srgbClr val="00395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00395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222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1397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44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52705" indent="-635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y  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2939">
                <a:tc>
                  <a:txBody>
                    <a:bodyPr/>
                    <a:lstStyle/>
                    <a:p>
                      <a:pPr marL="69215" marR="129539" indent="-254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1. 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understands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ideas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others  from my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have.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5105">
                <a:tc>
                  <a:txBody>
                    <a:bodyPr/>
                    <a:lstStyle/>
                    <a:p>
                      <a:pPr marL="70485" marR="229870" indent="-381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2. Staff here understands 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im-  portance of my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beliefs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</a:t>
                      </a:r>
                      <a:r>
                        <a:rPr sz="1000" spc="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process.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188">
                <a:tc>
                  <a:txBody>
                    <a:bodyPr/>
                    <a:lstStyle/>
                    <a:p>
                      <a:pPr marL="69215" marR="146685" indent="-254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3. 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listens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 and my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when we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talk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1000" spc="9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them.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2718">
                <a:tc>
                  <a:txBody>
                    <a:bodyPr/>
                    <a:lstStyle/>
                    <a:p>
                      <a:pPr marL="62230" marR="104775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4. If I want,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will help me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get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clergy 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spiritual</a:t>
                      </a:r>
                      <a:r>
                        <a:rPr sz="1000" spc="-1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leaders.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18388">
                <a:tc>
                  <a:txBody>
                    <a:bodyPr/>
                    <a:lstStyle/>
                    <a:p>
                      <a:pPr marL="62230" marR="155575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5. 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really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help  me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work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toward things like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getting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job,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taking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my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going to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school, and being active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friends, family,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community.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5023689" y="8824976"/>
            <a:ext cx="1727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7636" y="908300"/>
            <a:ext cx="6056630" cy="8263255"/>
            <a:chOff x="897636" y="908300"/>
            <a:chExt cx="6056630" cy="8263255"/>
          </a:xfrm>
        </p:grpSpPr>
        <p:sp>
          <p:nvSpPr>
            <p:cNvPr id="4" name="object 4"/>
            <p:cNvSpPr/>
            <p:nvPr/>
          </p:nvSpPr>
          <p:spPr>
            <a:xfrm>
              <a:off x="903732" y="914396"/>
              <a:ext cx="6044565" cy="8251190"/>
            </a:xfrm>
            <a:custGeom>
              <a:avLst/>
              <a:gdLst/>
              <a:ahLst/>
              <a:cxnLst/>
              <a:rect l="l" t="t" r="r" b="b"/>
              <a:pathLst>
                <a:path w="6044565" h="8251190">
                  <a:moveTo>
                    <a:pt x="5877356" y="0"/>
                  </a:moveTo>
                  <a:lnTo>
                    <a:pt x="166827" y="0"/>
                  </a:lnTo>
                  <a:lnTo>
                    <a:pt x="122477" y="5959"/>
                  </a:lnTo>
                  <a:lnTo>
                    <a:pt x="82625" y="22776"/>
                  </a:lnTo>
                  <a:lnTo>
                    <a:pt x="48861" y="48861"/>
                  </a:lnTo>
                  <a:lnTo>
                    <a:pt x="22776" y="82625"/>
                  </a:lnTo>
                  <a:lnTo>
                    <a:pt x="5959" y="122477"/>
                  </a:lnTo>
                  <a:lnTo>
                    <a:pt x="0" y="166827"/>
                  </a:lnTo>
                  <a:lnTo>
                    <a:pt x="0" y="8084121"/>
                  </a:lnTo>
                  <a:lnTo>
                    <a:pt x="5959" y="8128466"/>
                  </a:lnTo>
                  <a:lnTo>
                    <a:pt x="22776" y="8168314"/>
                  </a:lnTo>
                  <a:lnTo>
                    <a:pt x="48861" y="8202075"/>
                  </a:lnTo>
                  <a:lnTo>
                    <a:pt x="82625" y="8228160"/>
                  </a:lnTo>
                  <a:lnTo>
                    <a:pt x="122477" y="8244976"/>
                  </a:lnTo>
                  <a:lnTo>
                    <a:pt x="166827" y="8250935"/>
                  </a:lnTo>
                  <a:lnTo>
                    <a:pt x="5877356" y="8250935"/>
                  </a:lnTo>
                  <a:lnTo>
                    <a:pt x="5921706" y="8244976"/>
                  </a:lnTo>
                  <a:lnTo>
                    <a:pt x="5961558" y="8228160"/>
                  </a:lnTo>
                  <a:lnTo>
                    <a:pt x="5995322" y="8202075"/>
                  </a:lnTo>
                  <a:lnTo>
                    <a:pt x="6021407" y="8168314"/>
                  </a:lnTo>
                  <a:lnTo>
                    <a:pt x="6038224" y="8128466"/>
                  </a:lnTo>
                  <a:lnTo>
                    <a:pt x="6044184" y="8084121"/>
                  </a:lnTo>
                  <a:lnTo>
                    <a:pt x="6044184" y="166827"/>
                  </a:lnTo>
                  <a:lnTo>
                    <a:pt x="6038224" y="122477"/>
                  </a:lnTo>
                  <a:lnTo>
                    <a:pt x="6021407" y="82625"/>
                  </a:lnTo>
                  <a:lnTo>
                    <a:pt x="5995322" y="48861"/>
                  </a:lnTo>
                  <a:lnTo>
                    <a:pt x="5961558" y="22776"/>
                  </a:lnTo>
                  <a:lnTo>
                    <a:pt x="5921706" y="5959"/>
                  </a:lnTo>
                  <a:lnTo>
                    <a:pt x="5877356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3732" y="914396"/>
              <a:ext cx="6044565" cy="8251190"/>
            </a:xfrm>
            <a:custGeom>
              <a:avLst/>
              <a:gdLst/>
              <a:ahLst/>
              <a:cxnLst/>
              <a:rect l="l" t="t" r="r" b="b"/>
              <a:pathLst>
                <a:path w="6044565" h="8251190">
                  <a:moveTo>
                    <a:pt x="0" y="166827"/>
                  </a:moveTo>
                  <a:lnTo>
                    <a:pt x="5959" y="122477"/>
                  </a:lnTo>
                  <a:lnTo>
                    <a:pt x="22776" y="82625"/>
                  </a:lnTo>
                  <a:lnTo>
                    <a:pt x="48861" y="48861"/>
                  </a:lnTo>
                  <a:lnTo>
                    <a:pt x="82625" y="22776"/>
                  </a:lnTo>
                  <a:lnTo>
                    <a:pt x="122477" y="5959"/>
                  </a:lnTo>
                  <a:lnTo>
                    <a:pt x="166827" y="0"/>
                  </a:lnTo>
                  <a:lnTo>
                    <a:pt x="5877356" y="0"/>
                  </a:lnTo>
                  <a:lnTo>
                    <a:pt x="5921706" y="5959"/>
                  </a:lnTo>
                  <a:lnTo>
                    <a:pt x="5961558" y="22776"/>
                  </a:lnTo>
                  <a:lnTo>
                    <a:pt x="5995322" y="48861"/>
                  </a:lnTo>
                  <a:lnTo>
                    <a:pt x="6021407" y="82625"/>
                  </a:lnTo>
                  <a:lnTo>
                    <a:pt x="6038224" y="122477"/>
                  </a:lnTo>
                  <a:lnTo>
                    <a:pt x="6044184" y="166827"/>
                  </a:lnTo>
                  <a:lnTo>
                    <a:pt x="6044184" y="8084121"/>
                  </a:lnTo>
                  <a:lnTo>
                    <a:pt x="6038224" y="8128466"/>
                  </a:lnTo>
                  <a:lnTo>
                    <a:pt x="6021407" y="8168314"/>
                  </a:lnTo>
                  <a:lnTo>
                    <a:pt x="5995322" y="8202075"/>
                  </a:lnTo>
                  <a:lnTo>
                    <a:pt x="5961558" y="8228160"/>
                  </a:lnTo>
                  <a:lnTo>
                    <a:pt x="5921706" y="8244976"/>
                  </a:lnTo>
                  <a:lnTo>
                    <a:pt x="5877356" y="8250935"/>
                  </a:lnTo>
                  <a:lnTo>
                    <a:pt x="166827" y="8250935"/>
                  </a:lnTo>
                  <a:lnTo>
                    <a:pt x="122477" y="8244976"/>
                  </a:lnTo>
                  <a:lnTo>
                    <a:pt x="82625" y="8228160"/>
                  </a:lnTo>
                  <a:lnTo>
                    <a:pt x="48861" y="8202075"/>
                  </a:lnTo>
                  <a:lnTo>
                    <a:pt x="22776" y="8168314"/>
                  </a:lnTo>
                  <a:lnTo>
                    <a:pt x="5959" y="8128466"/>
                  </a:lnTo>
                  <a:lnTo>
                    <a:pt x="0" y="8084121"/>
                  </a:lnTo>
                  <a:lnTo>
                    <a:pt x="0" y="166827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91616" y="974852"/>
            <a:ext cx="47180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Iowa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Understanding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Assessment–Client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Form</a:t>
            </a:r>
            <a:r>
              <a:rPr sz="1200" b="1" spc="1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89076" y="1287779"/>
            <a:ext cx="5873750" cy="577850"/>
          </a:xfrm>
          <a:custGeom>
            <a:avLst/>
            <a:gdLst/>
            <a:ahLst/>
            <a:cxnLst/>
            <a:rect l="l" t="t" r="r" b="b"/>
            <a:pathLst>
              <a:path w="5873750" h="577850">
                <a:moveTo>
                  <a:pt x="2279891" y="7620"/>
                </a:moveTo>
                <a:lnTo>
                  <a:pt x="0" y="7620"/>
                </a:lnTo>
                <a:lnTo>
                  <a:pt x="0" y="210312"/>
                </a:lnTo>
                <a:lnTo>
                  <a:pt x="0" y="216408"/>
                </a:lnTo>
                <a:lnTo>
                  <a:pt x="0" y="571500"/>
                </a:lnTo>
                <a:lnTo>
                  <a:pt x="0" y="577596"/>
                </a:lnTo>
                <a:lnTo>
                  <a:pt x="2279891" y="577596"/>
                </a:lnTo>
                <a:lnTo>
                  <a:pt x="2279891" y="571500"/>
                </a:lnTo>
                <a:lnTo>
                  <a:pt x="2279891" y="216408"/>
                </a:lnTo>
                <a:lnTo>
                  <a:pt x="2279891" y="210312"/>
                </a:lnTo>
                <a:lnTo>
                  <a:pt x="2279891" y="7620"/>
                </a:lnTo>
                <a:close/>
              </a:path>
              <a:path w="5873750" h="577850">
                <a:moveTo>
                  <a:pt x="2279891" y="0"/>
                </a:moveTo>
                <a:lnTo>
                  <a:pt x="0" y="0"/>
                </a:lnTo>
                <a:lnTo>
                  <a:pt x="0" y="6096"/>
                </a:lnTo>
                <a:lnTo>
                  <a:pt x="2279891" y="6096"/>
                </a:lnTo>
                <a:lnTo>
                  <a:pt x="2279891" y="0"/>
                </a:lnTo>
                <a:close/>
              </a:path>
              <a:path w="5873750" h="577850">
                <a:moveTo>
                  <a:pt x="3090672" y="7620"/>
                </a:moveTo>
                <a:lnTo>
                  <a:pt x="2286000" y="7620"/>
                </a:lnTo>
                <a:lnTo>
                  <a:pt x="2286000" y="210312"/>
                </a:lnTo>
                <a:lnTo>
                  <a:pt x="2286000" y="216408"/>
                </a:lnTo>
                <a:lnTo>
                  <a:pt x="2286000" y="571500"/>
                </a:lnTo>
                <a:lnTo>
                  <a:pt x="2286000" y="577596"/>
                </a:lnTo>
                <a:lnTo>
                  <a:pt x="3090672" y="577596"/>
                </a:lnTo>
                <a:lnTo>
                  <a:pt x="3090672" y="571500"/>
                </a:lnTo>
                <a:lnTo>
                  <a:pt x="3090672" y="216408"/>
                </a:lnTo>
                <a:lnTo>
                  <a:pt x="3090672" y="210312"/>
                </a:lnTo>
                <a:lnTo>
                  <a:pt x="3090672" y="7620"/>
                </a:lnTo>
                <a:close/>
              </a:path>
              <a:path w="5873750" h="577850">
                <a:moveTo>
                  <a:pt x="3090672" y="0"/>
                </a:moveTo>
                <a:lnTo>
                  <a:pt x="2286000" y="0"/>
                </a:lnTo>
                <a:lnTo>
                  <a:pt x="2286000" y="6096"/>
                </a:lnTo>
                <a:lnTo>
                  <a:pt x="3090672" y="6096"/>
                </a:lnTo>
                <a:lnTo>
                  <a:pt x="3090672" y="0"/>
                </a:lnTo>
                <a:close/>
              </a:path>
              <a:path w="5873750" h="577850">
                <a:moveTo>
                  <a:pt x="3720084" y="7620"/>
                </a:moveTo>
                <a:lnTo>
                  <a:pt x="3096768" y="7620"/>
                </a:lnTo>
                <a:lnTo>
                  <a:pt x="3096768" y="210312"/>
                </a:lnTo>
                <a:lnTo>
                  <a:pt x="3096768" y="216408"/>
                </a:lnTo>
                <a:lnTo>
                  <a:pt x="3096768" y="571500"/>
                </a:lnTo>
                <a:lnTo>
                  <a:pt x="3096768" y="577596"/>
                </a:lnTo>
                <a:lnTo>
                  <a:pt x="3720084" y="577596"/>
                </a:lnTo>
                <a:lnTo>
                  <a:pt x="3720084" y="571500"/>
                </a:lnTo>
                <a:lnTo>
                  <a:pt x="3720084" y="216408"/>
                </a:lnTo>
                <a:lnTo>
                  <a:pt x="3720084" y="210312"/>
                </a:lnTo>
                <a:lnTo>
                  <a:pt x="3720084" y="7620"/>
                </a:lnTo>
                <a:close/>
              </a:path>
              <a:path w="5873750" h="577850">
                <a:moveTo>
                  <a:pt x="3720084" y="0"/>
                </a:moveTo>
                <a:lnTo>
                  <a:pt x="3096768" y="0"/>
                </a:lnTo>
                <a:lnTo>
                  <a:pt x="3096768" y="6096"/>
                </a:lnTo>
                <a:lnTo>
                  <a:pt x="3720084" y="6096"/>
                </a:lnTo>
                <a:lnTo>
                  <a:pt x="3720084" y="0"/>
                </a:lnTo>
                <a:close/>
              </a:path>
              <a:path w="5873750" h="577850">
                <a:moveTo>
                  <a:pt x="4690859" y="7620"/>
                </a:moveTo>
                <a:lnTo>
                  <a:pt x="3726180" y="7620"/>
                </a:lnTo>
                <a:lnTo>
                  <a:pt x="3726180" y="210312"/>
                </a:lnTo>
                <a:lnTo>
                  <a:pt x="3726180" y="216408"/>
                </a:lnTo>
                <a:lnTo>
                  <a:pt x="3726180" y="571500"/>
                </a:lnTo>
                <a:lnTo>
                  <a:pt x="3726180" y="577596"/>
                </a:lnTo>
                <a:lnTo>
                  <a:pt x="4690859" y="577596"/>
                </a:lnTo>
                <a:lnTo>
                  <a:pt x="4690859" y="571500"/>
                </a:lnTo>
                <a:lnTo>
                  <a:pt x="4690859" y="216408"/>
                </a:lnTo>
                <a:lnTo>
                  <a:pt x="4690859" y="210312"/>
                </a:lnTo>
                <a:lnTo>
                  <a:pt x="4690859" y="7620"/>
                </a:lnTo>
                <a:close/>
              </a:path>
              <a:path w="5873750" h="577850">
                <a:moveTo>
                  <a:pt x="4690859" y="0"/>
                </a:moveTo>
                <a:lnTo>
                  <a:pt x="3726180" y="0"/>
                </a:lnTo>
                <a:lnTo>
                  <a:pt x="3726180" y="6096"/>
                </a:lnTo>
                <a:lnTo>
                  <a:pt x="4690859" y="6096"/>
                </a:lnTo>
                <a:lnTo>
                  <a:pt x="4690859" y="0"/>
                </a:lnTo>
                <a:close/>
              </a:path>
              <a:path w="5873750" h="577850">
                <a:moveTo>
                  <a:pt x="5205984" y="7620"/>
                </a:moveTo>
                <a:lnTo>
                  <a:pt x="4696968" y="7620"/>
                </a:lnTo>
                <a:lnTo>
                  <a:pt x="4696968" y="210312"/>
                </a:lnTo>
                <a:lnTo>
                  <a:pt x="4696968" y="216408"/>
                </a:lnTo>
                <a:lnTo>
                  <a:pt x="4696968" y="571500"/>
                </a:lnTo>
                <a:lnTo>
                  <a:pt x="4696968" y="577596"/>
                </a:lnTo>
                <a:lnTo>
                  <a:pt x="5205984" y="577596"/>
                </a:lnTo>
                <a:lnTo>
                  <a:pt x="5205984" y="571500"/>
                </a:lnTo>
                <a:lnTo>
                  <a:pt x="5205984" y="216408"/>
                </a:lnTo>
                <a:lnTo>
                  <a:pt x="5205984" y="210312"/>
                </a:lnTo>
                <a:lnTo>
                  <a:pt x="5205984" y="7620"/>
                </a:lnTo>
                <a:close/>
              </a:path>
              <a:path w="5873750" h="577850">
                <a:moveTo>
                  <a:pt x="5205984" y="0"/>
                </a:moveTo>
                <a:lnTo>
                  <a:pt x="4696968" y="0"/>
                </a:lnTo>
                <a:lnTo>
                  <a:pt x="4696968" y="6096"/>
                </a:lnTo>
                <a:lnTo>
                  <a:pt x="5205984" y="6096"/>
                </a:lnTo>
                <a:lnTo>
                  <a:pt x="5205984" y="0"/>
                </a:lnTo>
                <a:close/>
              </a:path>
              <a:path w="5873750" h="577850">
                <a:moveTo>
                  <a:pt x="5873496" y="7620"/>
                </a:moveTo>
                <a:lnTo>
                  <a:pt x="5212080" y="7620"/>
                </a:lnTo>
                <a:lnTo>
                  <a:pt x="5212080" y="210312"/>
                </a:lnTo>
                <a:lnTo>
                  <a:pt x="5212080" y="216408"/>
                </a:lnTo>
                <a:lnTo>
                  <a:pt x="5212080" y="571500"/>
                </a:lnTo>
                <a:lnTo>
                  <a:pt x="5212080" y="577596"/>
                </a:lnTo>
                <a:lnTo>
                  <a:pt x="5873496" y="577596"/>
                </a:lnTo>
                <a:lnTo>
                  <a:pt x="5873496" y="571500"/>
                </a:lnTo>
                <a:lnTo>
                  <a:pt x="5873496" y="216408"/>
                </a:lnTo>
                <a:lnTo>
                  <a:pt x="5873496" y="210312"/>
                </a:lnTo>
                <a:lnTo>
                  <a:pt x="5873496" y="7620"/>
                </a:lnTo>
                <a:close/>
              </a:path>
              <a:path w="5873750" h="577850">
                <a:moveTo>
                  <a:pt x="5873496" y="0"/>
                </a:moveTo>
                <a:lnTo>
                  <a:pt x="5212080" y="0"/>
                </a:lnTo>
                <a:lnTo>
                  <a:pt x="5212080" y="6096"/>
                </a:lnTo>
                <a:lnTo>
                  <a:pt x="5873496" y="6096"/>
                </a:lnTo>
                <a:lnTo>
                  <a:pt x="5873496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982980" y="1287780"/>
          <a:ext cx="5888990" cy="7513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8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08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0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4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73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791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757555">
                        <a:lnSpc>
                          <a:spcPct val="100000"/>
                        </a:lnSpc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STATEMENT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143510" marR="130175" indent="5080">
                        <a:lnSpc>
                          <a:spcPct val="100000"/>
                        </a:lnSpc>
                      </a:pPr>
                      <a:r>
                        <a:rPr sz="1000" b="1" spc="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y  D</a:t>
                      </a:r>
                      <a:r>
                        <a:rPr sz="1000" b="1" spc="-6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44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5875" algn="ctr">
                        <a:lnSpc>
                          <a:spcPct val="100000"/>
                        </a:lnSpc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Disagree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000" b="1" spc="-3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RESPONSE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120014" marR="30480" indent="-29209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Neither</a:t>
                      </a:r>
                      <a:r>
                        <a:rPr sz="1000" b="1" spc="-4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Agree 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Nor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Disagree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149225" marR="65405" indent="-71755">
                        <a:lnSpc>
                          <a:spcPct val="100000"/>
                        </a:lnSpc>
                      </a:pPr>
                      <a:r>
                        <a:rPr sz="1000" b="1" spc="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y  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44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0533">
                <a:tc>
                  <a:txBody>
                    <a:bodyPr/>
                    <a:lstStyle/>
                    <a:p>
                      <a:pPr marL="63500" marR="79375" indent="4445">
                        <a:lnSpc>
                          <a:spcPct val="99500"/>
                        </a:lnSpc>
                        <a:spcBef>
                          <a:spcPts val="6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6. 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seems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experiences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problems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have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past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life.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762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5994">
                <a:tc>
                  <a:txBody>
                    <a:bodyPr/>
                    <a:lstStyle/>
                    <a:p>
                      <a:pPr marL="63500" marR="109855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7. 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waiting room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and/or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facility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pictures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reading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material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show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 from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67512">
                <a:tc>
                  <a:txBody>
                    <a:bodyPr/>
                    <a:lstStyle/>
                    <a:p>
                      <a:pPr marL="67945" marR="179705">
                        <a:lnSpc>
                          <a:spcPct val="99700"/>
                        </a:lnSpc>
                        <a:spcBef>
                          <a:spcPts val="9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8. 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knows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how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their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knowledge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help me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address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current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day-to-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day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needs.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65988">
                <a:tc>
                  <a:txBody>
                    <a:bodyPr/>
                    <a:lstStyle/>
                    <a:p>
                      <a:pPr marL="67945" marR="16637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9. 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understands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might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want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talk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own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ethnic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getting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help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want.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2712">
                <a:tc>
                  <a:txBody>
                    <a:bodyPr/>
                    <a:lstStyle/>
                    <a:p>
                      <a:pPr marL="71755" marR="245110" indent="-3810">
                        <a:lnSpc>
                          <a:spcPts val="1190"/>
                        </a:lnSpc>
                        <a:spcBef>
                          <a:spcPts val="14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10.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respects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reli-  gious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spiritual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beliefs.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61950" algn="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65988">
                <a:tc>
                  <a:txBody>
                    <a:bodyPr/>
                    <a:lstStyle/>
                    <a:p>
                      <a:pPr marL="66040" marR="141605" indent="190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11.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from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program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community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like me 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know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  they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offer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how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get</a:t>
                      </a:r>
                      <a:r>
                        <a:rPr sz="1000" spc="1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them.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7512">
                <a:tc>
                  <a:txBody>
                    <a:bodyPr/>
                    <a:lstStyle/>
                    <a:p>
                      <a:pPr marL="70485" marR="69215" indent="-2540">
                        <a:lnSpc>
                          <a:spcPct val="997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12.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asks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me, my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close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me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fill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forms  that tell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them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what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think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13588">
                <a:tc>
                  <a:txBody>
                    <a:bodyPr/>
                    <a:lstStyle/>
                    <a:p>
                      <a:pPr marL="66040" marR="229870" indent="190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13.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understands that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 of my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</a:t>
                      </a:r>
                      <a:r>
                        <a:rPr sz="1000" i="1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all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alike.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67512">
                <a:tc>
                  <a:txBody>
                    <a:bodyPr/>
                    <a:lstStyle/>
                    <a:p>
                      <a:pPr marL="63500" marR="220979" indent="4445">
                        <a:lnSpc>
                          <a:spcPct val="997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14.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was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easy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information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needed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housing,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food,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cloth-  ing,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child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care,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other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</a:t>
                      </a:r>
                      <a:r>
                        <a:rPr sz="1000" spc="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place.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13581">
                <a:tc>
                  <a:txBody>
                    <a:bodyPr/>
                    <a:lstStyle/>
                    <a:p>
                      <a:pPr marL="67945" marR="195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15.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talks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will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give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help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me.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2718">
                <a:tc>
                  <a:txBody>
                    <a:bodyPr/>
                    <a:lstStyle/>
                    <a:p>
                      <a:pPr marL="67945" marR="375920">
                        <a:lnSpc>
                          <a:spcPts val="1190"/>
                        </a:lnSpc>
                        <a:spcBef>
                          <a:spcPts val="14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16.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treats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respect.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61950" algn="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667512">
                <a:tc>
                  <a:txBody>
                    <a:bodyPr/>
                    <a:lstStyle/>
                    <a:p>
                      <a:pPr marL="63500" marR="280035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17.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seems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understand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I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might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feel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more comfortable  working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someone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who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same sex as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61950" algn="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110557" y="8846311"/>
            <a:ext cx="1727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028" y="9429946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688388" y="435355"/>
            <a:ext cx="3177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C—Tools for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Assessing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4333" y="908047"/>
            <a:ext cx="5973445" cy="5595620"/>
            <a:chOff x="894333" y="908047"/>
            <a:chExt cx="5973445" cy="5595620"/>
          </a:xfrm>
        </p:grpSpPr>
        <p:sp>
          <p:nvSpPr>
            <p:cNvPr id="4" name="object 4"/>
            <p:cNvSpPr/>
            <p:nvPr/>
          </p:nvSpPr>
          <p:spPr>
            <a:xfrm>
              <a:off x="900683" y="914397"/>
              <a:ext cx="5960745" cy="5582920"/>
            </a:xfrm>
            <a:custGeom>
              <a:avLst/>
              <a:gdLst/>
              <a:ahLst/>
              <a:cxnLst/>
              <a:rect l="l" t="t" r="r" b="b"/>
              <a:pathLst>
                <a:path w="5960745" h="5582920">
                  <a:moveTo>
                    <a:pt x="5806287" y="0"/>
                  </a:moveTo>
                  <a:lnTo>
                    <a:pt x="154076" y="0"/>
                  </a:lnTo>
                  <a:lnTo>
                    <a:pt x="105377" y="7855"/>
                  </a:lnTo>
                  <a:lnTo>
                    <a:pt x="63082" y="29728"/>
                  </a:lnTo>
                  <a:lnTo>
                    <a:pt x="29728" y="63082"/>
                  </a:lnTo>
                  <a:lnTo>
                    <a:pt x="7855" y="105377"/>
                  </a:lnTo>
                  <a:lnTo>
                    <a:pt x="0" y="154076"/>
                  </a:lnTo>
                  <a:lnTo>
                    <a:pt x="0" y="5428335"/>
                  </a:lnTo>
                  <a:lnTo>
                    <a:pt x="7855" y="5477038"/>
                  </a:lnTo>
                  <a:lnTo>
                    <a:pt x="29728" y="5519334"/>
                  </a:lnTo>
                  <a:lnTo>
                    <a:pt x="63082" y="5552686"/>
                  </a:lnTo>
                  <a:lnTo>
                    <a:pt x="105377" y="5574557"/>
                  </a:lnTo>
                  <a:lnTo>
                    <a:pt x="154076" y="5582411"/>
                  </a:lnTo>
                  <a:lnTo>
                    <a:pt x="5806287" y="5582411"/>
                  </a:lnTo>
                  <a:lnTo>
                    <a:pt x="5854986" y="5574557"/>
                  </a:lnTo>
                  <a:lnTo>
                    <a:pt x="5897281" y="5552686"/>
                  </a:lnTo>
                  <a:lnTo>
                    <a:pt x="5930635" y="5519334"/>
                  </a:lnTo>
                  <a:lnTo>
                    <a:pt x="5952508" y="5477038"/>
                  </a:lnTo>
                  <a:lnTo>
                    <a:pt x="5960364" y="5428335"/>
                  </a:lnTo>
                  <a:lnTo>
                    <a:pt x="5960364" y="154076"/>
                  </a:lnTo>
                  <a:lnTo>
                    <a:pt x="5952508" y="105377"/>
                  </a:lnTo>
                  <a:lnTo>
                    <a:pt x="5930635" y="63082"/>
                  </a:lnTo>
                  <a:lnTo>
                    <a:pt x="5897281" y="29728"/>
                  </a:lnTo>
                  <a:lnTo>
                    <a:pt x="5854986" y="7855"/>
                  </a:lnTo>
                  <a:lnTo>
                    <a:pt x="5806287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0683" y="914397"/>
              <a:ext cx="5960745" cy="5582920"/>
            </a:xfrm>
            <a:custGeom>
              <a:avLst/>
              <a:gdLst/>
              <a:ahLst/>
              <a:cxnLst/>
              <a:rect l="l" t="t" r="r" b="b"/>
              <a:pathLst>
                <a:path w="5960745" h="5582920">
                  <a:moveTo>
                    <a:pt x="0" y="154076"/>
                  </a:moveTo>
                  <a:lnTo>
                    <a:pt x="7855" y="105377"/>
                  </a:lnTo>
                  <a:lnTo>
                    <a:pt x="29728" y="63082"/>
                  </a:lnTo>
                  <a:lnTo>
                    <a:pt x="63082" y="29728"/>
                  </a:lnTo>
                  <a:lnTo>
                    <a:pt x="105377" y="7855"/>
                  </a:lnTo>
                  <a:lnTo>
                    <a:pt x="154076" y="0"/>
                  </a:lnTo>
                  <a:lnTo>
                    <a:pt x="5806287" y="0"/>
                  </a:lnTo>
                  <a:lnTo>
                    <a:pt x="5854986" y="7855"/>
                  </a:lnTo>
                  <a:lnTo>
                    <a:pt x="5897281" y="29728"/>
                  </a:lnTo>
                  <a:lnTo>
                    <a:pt x="5930635" y="63082"/>
                  </a:lnTo>
                  <a:lnTo>
                    <a:pt x="5952508" y="105377"/>
                  </a:lnTo>
                  <a:lnTo>
                    <a:pt x="5960364" y="154076"/>
                  </a:lnTo>
                  <a:lnTo>
                    <a:pt x="5960364" y="5428335"/>
                  </a:lnTo>
                  <a:lnTo>
                    <a:pt x="5952508" y="5477038"/>
                  </a:lnTo>
                  <a:lnTo>
                    <a:pt x="5930635" y="5519334"/>
                  </a:lnTo>
                  <a:lnTo>
                    <a:pt x="5897281" y="5552686"/>
                  </a:lnTo>
                  <a:lnTo>
                    <a:pt x="5854986" y="5574557"/>
                  </a:lnTo>
                  <a:lnTo>
                    <a:pt x="5806287" y="5582411"/>
                  </a:lnTo>
                  <a:lnTo>
                    <a:pt x="154076" y="5582411"/>
                  </a:lnTo>
                  <a:lnTo>
                    <a:pt x="105377" y="5574557"/>
                  </a:lnTo>
                  <a:lnTo>
                    <a:pt x="63082" y="5552686"/>
                  </a:lnTo>
                  <a:lnTo>
                    <a:pt x="29728" y="5519334"/>
                  </a:lnTo>
                  <a:lnTo>
                    <a:pt x="7855" y="5477038"/>
                  </a:lnTo>
                  <a:lnTo>
                    <a:pt x="0" y="5428335"/>
                  </a:lnTo>
                  <a:lnTo>
                    <a:pt x="0" y="154076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66216" y="1290827"/>
              <a:ext cx="5832475" cy="233679"/>
            </a:xfrm>
            <a:custGeom>
              <a:avLst/>
              <a:gdLst/>
              <a:ahLst/>
              <a:cxnLst/>
              <a:rect l="l" t="t" r="r" b="b"/>
              <a:pathLst>
                <a:path w="5832475" h="233680">
                  <a:moveTo>
                    <a:pt x="5832348" y="0"/>
                  </a:moveTo>
                  <a:lnTo>
                    <a:pt x="2279904" y="0"/>
                  </a:lnTo>
                  <a:lnTo>
                    <a:pt x="0" y="0"/>
                  </a:lnTo>
                  <a:lnTo>
                    <a:pt x="0" y="233172"/>
                  </a:lnTo>
                  <a:lnTo>
                    <a:pt x="2279904" y="233172"/>
                  </a:lnTo>
                  <a:lnTo>
                    <a:pt x="5832348" y="233172"/>
                  </a:lnTo>
                  <a:lnTo>
                    <a:pt x="5832348" y="0"/>
                  </a:lnTo>
                  <a:close/>
                </a:path>
              </a:pathLst>
            </a:custGeom>
            <a:solidFill>
              <a:srgbClr val="003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985519" y="971804"/>
            <a:ext cx="4718050" cy="506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Iowa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Understanding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Assessment–Client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Form</a:t>
            </a:r>
            <a:r>
              <a:rPr sz="1200" b="1" spc="1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  <a:p>
            <a:pPr marR="337185" algn="r">
              <a:lnSpc>
                <a:spcPct val="100000"/>
              </a:lnSpc>
              <a:spcBef>
                <a:spcPts val="1145"/>
              </a:spcBef>
            </a:pP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000" b="1" spc="-80" dirty="0">
                <a:solidFill>
                  <a:srgbClr val="FFFFFF"/>
                </a:solidFill>
                <a:latin typeface="Arial"/>
                <a:cs typeface="Arial"/>
              </a:rPr>
              <a:t>ES</a:t>
            </a:r>
            <a:r>
              <a:rPr sz="1000" b="1" spc="25" dirty="0">
                <a:solidFill>
                  <a:srgbClr val="FFFFFF"/>
                </a:solidFill>
                <a:latin typeface="Arial"/>
                <a:cs typeface="Arial"/>
              </a:rPr>
              <a:t>PO</a:t>
            </a:r>
            <a:r>
              <a:rPr sz="1000" b="1" spc="-55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000" b="1" spc="-8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0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960120" y="1284731"/>
            <a:ext cx="5838825" cy="239395"/>
          </a:xfrm>
          <a:custGeom>
            <a:avLst/>
            <a:gdLst/>
            <a:ahLst/>
            <a:cxnLst/>
            <a:rect l="l" t="t" r="r" b="b"/>
            <a:pathLst>
              <a:path w="5838825" h="239394">
                <a:moveTo>
                  <a:pt x="5838444" y="0"/>
                </a:moveTo>
                <a:lnTo>
                  <a:pt x="2286000" y="0"/>
                </a:lnTo>
                <a:lnTo>
                  <a:pt x="6096" y="0"/>
                </a:lnTo>
                <a:lnTo>
                  <a:pt x="0" y="0"/>
                </a:lnTo>
                <a:lnTo>
                  <a:pt x="0" y="6096"/>
                </a:lnTo>
                <a:lnTo>
                  <a:pt x="0" y="239268"/>
                </a:lnTo>
                <a:lnTo>
                  <a:pt x="6096" y="239268"/>
                </a:lnTo>
                <a:lnTo>
                  <a:pt x="6096" y="6096"/>
                </a:lnTo>
                <a:lnTo>
                  <a:pt x="2286000" y="6096"/>
                </a:lnTo>
                <a:lnTo>
                  <a:pt x="5838444" y="6096"/>
                </a:lnTo>
                <a:lnTo>
                  <a:pt x="5838444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960119" y="1523987"/>
            <a:ext cx="5838825" cy="368935"/>
            <a:chOff x="960119" y="1523987"/>
            <a:chExt cx="5838825" cy="368935"/>
          </a:xfrm>
        </p:grpSpPr>
        <p:sp>
          <p:nvSpPr>
            <p:cNvPr id="10" name="object 10"/>
            <p:cNvSpPr/>
            <p:nvPr/>
          </p:nvSpPr>
          <p:spPr>
            <a:xfrm>
              <a:off x="960120" y="1523986"/>
              <a:ext cx="5838825" cy="363220"/>
            </a:xfrm>
            <a:custGeom>
              <a:avLst/>
              <a:gdLst/>
              <a:ahLst/>
              <a:cxnLst/>
              <a:rect l="l" t="t" r="r" b="b"/>
              <a:pathLst>
                <a:path w="5838825" h="363219">
                  <a:moveTo>
                    <a:pt x="2286000" y="0"/>
                  </a:moveTo>
                  <a:lnTo>
                    <a:pt x="6096" y="0"/>
                  </a:lnTo>
                  <a:lnTo>
                    <a:pt x="0" y="0"/>
                  </a:lnTo>
                  <a:lnTo>
                    <a:pt x="0" y="6108"/>
                  </a:lnTo>
                  <a:lnTo>
                    <a:pt x="6096" y="6108"/>
                  </a:lnTo>
                  <a:lnTo>
                    <a:pt x="2286000" y="6108"/>
                  </a:lnTo>
                  <a:lnTo>
                    <a:pt x="2286000" y="0"/>
                  </a:lnTo>
                  <a:close/>
                </a:path>
                <a:path w="5838825" h="363219">
                  <a:moveTo>
                    <a:pt x="5838444" y="7632"/>
                  </a:moveTo>
                  <a:lnTo>
                    <a:pt x="5838444" y="7632"/>
                  </a:lnTo>
                  <a:lnTo>
                    <a:pt x="6096" y="7632"/>
                  </a:lnTo>
                  <a:lnTo>
                    <a:pt x="6096" y="362724"/>
                  </a:lnTo>
                  <a:lnTo>
                    <a:pt x="5838444" y="362724"/>
                  </a:lnTo>
                  <a:lnTo>
                    <a:pt x="5838444" y="7632"/>
                  </a:lnTo>
                  <a:close/>
                </a:path>
              </a:pathLst>
            </a:custGeom>
            <a:solidFill>
              <a:srgbClr val="003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46120" y="1523986"/>
              <a:ext cx="3552825" cy="6350"/>
            </a:xfrm>
            <a:custGeom>
              <a:avLst/>
              <a:gdLst/>
              <a:ahLst/>
              <a:cxnLst/>
              <a:rect l="l" t="t" r="r" b="b"/>
              <a:pathLst>
                <a:path w="3552825" h="6350">
                  <a:moveTo>
                    <a:pt x="800087" y="0"/>
                  </a:moveTo>
                  <a:lnTo>
                    <a:pt x="6083" y="0"/>
                  </a:lnTo>
                  <a:lnTo>
                    <a:pt x="0" y="0"/>
                  </a:lnTo>
                  <a:lnTo>
                    <a:pt x="0" y="6108"/>
                  </a:lnTo>
                  <a:lnTo>
                    <a:pt x="6083" y="6108"/>
                  </a:lnTo>
                  <a:lnTo>
                    <a:pt x="800087" y="6108"/>
                  </a:lnTo>
                  <a:lnTo>
                    <a:pt x="800087" y="0"/>
                  </a:lnTo>
                  <a:close/>
                </a:path>
                <a:path w="3552825" h="6350">
                  <a:moveTo>
                    <a:pt x="2400287" y="0"/>
                  </a:moveTo>
                  <a:lnTo>
                    <a:pt x="2400287" y="0"/>
                  </a:lnTo>
                  <a:lnTo>
                    <a:pt x="800100" y="0"/>
                  </a:lnTo>
                  <a:lnTo>
                    <a:pt x="800100" y="6108"/>
                  </a:lnTo>
                  <a:lnTo>
                    <a:pt x="2400287" y="6108"/>
                  </a:lnTo>
                  <a:lnTo>
                    <a:pt x="2400287" y="0"/>
                  </a:lnTo>
                  <a:close/>
                </a:path>
                <a:path w="3552825" h="6350">
                  <a:moveTo>
                    <a:pt x="3552431" y="0"/>
                  </a:moveTo>
                  <a:lnTo>
                    <a:pt x="3552431" y="0"/>
                  </a:lnTo>
                  <a:lnTo>
                    <a:pt x="2400300" y="0"/>
                  </a:lnTo>
                  <a:lnTo>
                    <a:pt x="2400300" y="6108"/>
                  </a:lnTo>
                  <a:lnTo>
                    <a:pt x="3552431" y="6108"/>
                  </a:lnTo>
                  <a:lnTo>
                    <a:pt x="35524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66215" y="1886712"/>
              <a:ext cx="2277110" cy="6350"/>
            </a:xfrm>
            <a:custGeom>
              <a:avLst/>
              <a:gdLst/>
              <a:ahLst/>
              <a:cxnLst/>
              <a:rect l="l" t="t" r="r" b="b"/>
              <a:pathLst>
                <a:path w="2277110" h="6350">
                  <a:moveTo>
                    <a:pt x="227685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2276856" y="6096"/>
                  </a:lnTo>
                  <a:lnTo>
                    <a:pt x="2276856" y="0"/>
                  </a:lnTo>
                  <a:close/>
                </a:path>
              </a:pathLst>
            </a:custGeom>
            <a:solidFill>
              <a:srgbClr val="003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960119" y="1530096"/>
          <a:ext cx="5845175" cy="4630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8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0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4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69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5661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755650">
                        <a:lnSpc>
                          <a:spcPct val="100000"/>
                        </a:lnSpc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STATEMENT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37795" marR="125730" indent="5080">
                        <a:lnSpc>
                          <a:spcPts val="1190"/>
                        </a:lnSpc>
                        <a:spcBef>
                          <a:spcPts val="114"/>
                        </a:spcBef>
                      </a:pPr>
                      <a:r>
                        <a:rPr sz="1000" b="1" spc="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y  D</a:t>
                      </a:r>
                      <a:r>
                        <a:rPr sz="1000" b="1" spc="-6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5875" algn="ctr">
                        <a:lnSpc>
                          <a:spcPct val="100000"/>
                        </a:lnSpc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Disagree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18745" marR="32384" indent="-29209">
                        <a:lnSpc>
                          <a:spcPts val="1190"/>
                        </a:lnSpc>
                        <a:spcBef>
                          <a:spcPts val="114"/>
                        </a:spcBef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Neither</a:t>
                      </a:r>
                      <a:r>
                        <a:rPr sz="1000" b="1" spc="-5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Agree 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Nor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Disagree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33985" marR="51435" indent="-73025">
                        <a:lnSpc>
                          <a:spcPts val="1190"/>
                        </a:lnSpc>
                        <a:spcBef>
                          <a:spcPts val="114"/>
                        </a:spcBef>
                      </a:pPr>
                      <a:r>
                        <a:rPr sz="1000" b="1" spc="3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y  Agree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236">
                <a:tc>
                  <a:txBody>
                    <a:bodyPr/>
                    <a:lstStyle/>
                    <a:p>
                      <a:pPr marL="73025" marR="125095" indent="-508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18.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Most 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time, I feel I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trust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who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work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63855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908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908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908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908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9080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7511">
                <a:tc>
                  <a:txBody>
                    <a:bodyPr/>
                    <a:lstStyle/>
                    <a:p>
                      <a:pPr marL="63500" marR="173355" indent="4445">
                        <a:lnSpc>
                          <a:spcPct val="997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waiting room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brochures  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handouts that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easily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stand that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tell me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get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36385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3588">
                <a:tc>
                  <a:txBody>
                    <a:bodyPr/>
                    <a:lstStyle/>
                    <a:p>
                      <a:pPr marL="67945" marR="14287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want, my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friends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discussions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help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need.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6385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67512">
                <a:tc>
                  <a:txBody>
                    <a:bodyPr/>
                    <a:lstStyle/>
                    <a:p>
                      <a:pPr marL="67945" marR="131445" algn="just">
                        <a:lnSpc>
                          <a:spcPct val="997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21.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problems that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affect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day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-to-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day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life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such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work,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money,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relationships,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etc.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36385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3581">
                <a:tc>
                  <a:txBody>
                    <a:bodyPr/>
                    <a:lstStyle/>
                    <a:p>
                      <a:pPr marL="63500" marR="263525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22.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Some 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here under-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difference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between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their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mine.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6385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2718">
                <a:tc>
                  <a:txBody>
                    <a:bodyPr/>
                    <a:lstStyle/>
                    <a:p>
                      <a:pPr marL="67945" marR="145415">
                        <a:lnSpc>
                          <a:spcPts val="1190"/>
                        </a:lnSpc>
                        <a:spcBef>
                          <a:spcPts val="14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23.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Some 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counselors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 my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</a:t>
                      </a:r>
                      <a:r>
                        <a:rPr sz="1000" spc="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63855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76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5981">
                <a:tc>
                  <a:txBody>
                    <a:bodyPr/>
                    <a:lstStyle/>
                    <a:p>
                      <a:pPr marL="66040" marR="214629" indent="190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24.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Staff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members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willing to be  flexible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provide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alternative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approaches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services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  cultural/ethnic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needs.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36385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15118">
                <a:tc>
                  <a:txBody>
                    <a:bodyPr/>
                    <a:lstStyle/>
                    <a:p>
                      <a:pPr marL="66040" marR="215265" indent="1905">
                        <a:lnSpc>
                          <a:spcPct val="995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25.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need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there are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translators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interpreters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easily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assist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and/or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my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6385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978500" y="6206744"/>
            <a:ext cx="31927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White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2009.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Reproduced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with</a:t>
            </a:r>
            <a:r>
              <a:rPr sz="1000" i="1" spc="-1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permission.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862085" y="9430012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908050" y="908047"/>
            <a:ext cx="5956300" cy="8289925"/>
            <a:chOff x="908050" y="908047"/>
            <a:chExt cx="5956300" cy="8289925"/>
          </a:xfrm>
        </p:grpSpPr>
        <p:sp>
          <p:nvSpPr>
            <p:cNvPr id="4" name="object 4"/>
            <p:cNvSpPr/>
            <p:nvPr/>
          </p:nvSpPr>
          <p:spPr>
            <a:xfrm>
              <a:off x="914400" y="914397"/>
              <a:ext cx="5943600" cy="8277225"/>
            </a:xfrm>
            <a:custGeom>
              <a:avLst/>
              <a:gdLst/>
              <a:ahLst/>
              <a:cxnLst/>
              <a:rect l="l" t="t" r="r" b="b"/>
              <a:pathLst>
                <a:path w="5943600" h="8277225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112798"/>
                  </a:lnTo>
                  <a:lnTo>
                    <a:pt x="5859" y="8156408"/>
                  </a:lnTo>
                  <a:lnTo>
                    <a:pt x="22396" y="8195595"/>
                  </a:lnTo>
                  <a:lnTo>
                    <a:pt x="48047" y="8228796"/>
                  </a:lnTo>
                  <a:lnTo>
                    <a:pt x="81248" y="8254447"/>
                  </a:lnTo>
                  <a:lnTo>
                    <a:pt x="120435" y="8270984"/>
                  </a:lnTo>
                  <a:lnTo>
                    <a:pt x="164045" y="8276844"/>
                  </a:lnTo>
                  <a:lnTo>
                    <a:pt x="5779554" y="8276844"/>
                  </a:lnTo>
                  <a:lnTo>
                    <a:pt x="5823164" y="8270984"/>
                  </a:lnTo>
                  <a:lnTo>
                    <a:pt x="5862351" y="8254447"/>
                  </a:lnTo>
                  <a:lnTo>
                    <a:pt x="5895552" y="8228796"/>
                  </a:lnTo>
                  <a:lnTo>
                    <a:pt x="5921203" y="8195595"/>
                  </a:lnTo>
                  <a:lnTo>
                    <a:pt x="5937740" y="8156408"/>
                  </a:lnTo>
                  <a:lnTo>
                    <a:pt x="5943600" y="8112798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14400" y="914397"/>
              <a:ext cx="5943600" cy="8277225"/>
            </a:xfrm>
            <a:custGeom>
              <a:avLst/>
              <a:gdLst/>
              <a:ahLst/>
              <a:cxnLst/>
              <a:rect l="l" t="t" r="r" b="b"/>
              <a:pathLst>
                <a:path w="5943600" h="8277225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112798"/>
                  </a:lnTo>
                  <a:lnTo>
                    <a:pt x="5937740" y="8156408"/>
                  </a:lnTo>
                  <a:lnTo>
                    <a:pt x="5921203" y="8195595"/>
                  </a:lnTo>
                  <a:lnTo>
                    <a:pt x="5895552" y="8228796"/>
                  </a:lnTo>
                  <a:lnTo>
                    <a:pt x="5862351" y="8254447"/>
                  </a:lnTo>
                  <a:lnTo>
                    <a:pt x="5823164" y="8270984"/>
                  </a:lnTo>
                  <a:lnTo>
                    <a:pt x="5779554" y="8276844"/>
                  </a:lnTo>
                  <a:lnTo>
                    <a:pt x="164045" y="8276844"/>
                  </a:lnTo>
                  <a:lnTo>
                    <a:pt x="120435" y="8270984"/>
                  </a:lnTo>
                  <a:lnTo>
                    <a:pt x="81248" y="8254447"/>
                  </a:lnTo>
                  <a:lnTo>
                    <a:pt x="48047" y="8228796"/>
                  </a:lnTo>
                  <a:lnTo>
                    <a:pt x="22396" y="8195595"/>
                  </a:lnTo>
                  <a:lnTo>
                    <a:pt x="5859" y="8156408"/>
                  </a:lnTo>
                  <a:lnTo>
                    <a:pt x="0" y="8112798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98017" y="974852"/>
            <a:ext cx="372935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1-2: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Continuum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</a:t>
            </a:r>
            <a:r>
              <a:rPr sz="1200" b="1" spc="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01724" y="1440180"/>
            <a:ext cx="4567428" cy="11414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673100" y="2628350"/>
            <a:ext cx="6075045" cy="697928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35915">
              <a:lnSpc>
                <a:spcPct val="100000"/>
              </a:lnSpc>
              <a:spcBef>
                <a:spcPts val="95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Stage 1: Cultural</a:t>
            </a:r>
            <a:r>
              <a:rPr sz="1000" b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Destructiveness</a:t>
            </a:r>
            <a:endParaRPr sz="1000">
              <a:latin typeface="Arial"/>
              <a:cs typeface="Arial"/>
            </a:endParaRPr>
          </a:p>
          <a:p>
            <a:pPr marL="341630" marR="92710" indent="3175">
              <a:lnSpc>
                <a:spcPct val="99900"/>
              </a:lnSpc>
              <a:spcBef>
                <a:spcPts val="815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best,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health organization negates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relevance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delivery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ethnic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 backgrounds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fit into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existing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program rather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ada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each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congruent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Driving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expectation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mainstream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current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superior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approaches (e.g., Native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traditional  healing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practices)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 considered.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also take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adversarial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role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level—failing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basic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creating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uncomfortable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environment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covertly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discourage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expecting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individual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leave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door.</a:t>
            </a:r>
            <a:endParaRPr sz="1000">
              <a:latin typeface="Arial"/>
              <a:cs typeface="Arial"/>
            </a:endParaRPr>
          </a:p>
          <a:p>
            <a:pPr marL="337185" marR="111125" indent="4445">
              <a:lnSpc>
                <a:spcPct val="98200"/>
              </a:lnSpc>
              <a:spcBef>
                <a:spcPts val="900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operate from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stance,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holding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myopic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“effective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”  treatment.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However,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would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difficult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operate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without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organiza-  tional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endorsement.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project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superiority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stating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authority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conviction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sessions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approach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best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expressing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directly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should be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grateful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receive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these services.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same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time,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filter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interactions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through 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bia sed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lens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without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engaging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self-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reflection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examination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impact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their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prejudice.</a:t>
            </a:r>
            <a:endParaRPr sz="1000">
              <a:latin typeface="Arial"/>
              <a:cs typeface="Arial"/>
            </a:endParaRPr>
          </a:p>
          <a:p>
            <a:pPr marL="335915">
              <a:lnSpc>
                <a:spcPct val="100000"/>
              </a:lnSpc>
              <a:spcBef>
                <a:spcPts val="585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Stage 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2: Cultural</a:t>
            </a:r>
            <a:r>
              <a:rPr sz="1000" b="1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25" dirty="0">
                <a:solidFill>
                  <a:srgbClr val="00395A"/>
                </a:solidFill>
                <a:latin typeface="Arial"/>
                <a:cs typeface="Arial"/>
              </a:rPr>
              <a:t>Incapacity</a:t>
            </a:r>
            <a:endParaRPr sz="1000">
              <a:latin typeface="Arial"/>
              <a:cs typeface="Arial"/>
            </a:endParaRPr>
          </a:p>
          <a:p>
            <a:pPr marL="339090" marR="6985" indent="5715">
              <a:lnSpc>
                <a:spcPct val="98200"/>
              </a:lnSpc>
              <a:spcBef>
                <a:spcPts val="610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Due 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lack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responsiveness, services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biased,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view them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oppressive.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agency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functioning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incapacity  expects 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backgrounds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conform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agency being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flexible 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adapting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needs.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Treatment 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paternalistic,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limiting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their active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participation in treatment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planning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minimizing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 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congruent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346075" marR="62230" indent="-5080">
              <a:lnSpc>
                <a:spcPct val="98400"/>
              </a:lnSpc>
              <a:spcBef>
                <a:spcPts val="605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ignore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relevance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while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dominant 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popula-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norm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assessment,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planning,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determination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counselors 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approach treatment differently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believe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powerless over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circumstances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organizational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system.</a:t>
            </a:r>
            <a:endParaRPr sz="1000">
              <a:latin typeface="Arial"/>
              <a:cs typeface="Arial"/>
            </a:endParaRPr>
          </a:p>
          <a:p>
            <a:pPr marL="3359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Stage 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3: Cultural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25" dirty="0">
                <a:solidFill>
                  <a:srgbClr val="00395A"/>
                </a:solidFill>
                <a:latin typeface="Arial"/>
                <a:cs typeface="Arial"/>
              </a:rPr>
              <a:t>Blindness</a:t>
            </a:r>
            <a:endParaRPr sz="1000">
              <a:latin typeface="Arial"/>
              <a:cs typeface="Arial"/>
            </a:endParaRPr>
          </a:p>
          <a:p>
            <a:pPr marL="337185" marR="280670" indent="7620">
              <a:lnSpc>
                <a:spcPct val="98200"/>
              </a:lnSpc>
              <a:spcBef>
                <a:spcPts val="610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core belief that perpetuates cultural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blindness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assumption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all  cultural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groups are alike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similar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experiences. Taking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position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across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groups 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alike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different,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rationalize that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“good”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treatment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will suffice for all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regardless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ethnicity,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religion,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sexual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orientation,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national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origin, or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class.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Consequently,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operate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will continue developing and  implementing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policies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procedures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propagate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discrimination.</a:t>
            </a:r>
            <a:endParaRPr sz="1000">
              <a:latin typeface="Arial"/>
              <a:cs typeface="Arial"/>
            </a:endParaRPr>
          </a:p>
          <a:p>
            <a:pPr marL="339090" marR="15240" indent="1905">
              <a:lnSpc>
                <a:spcPts val="1180"/>
              </a:lnSpc>
              <a:spcBef>
                <a:spcPts val="645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stage,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uphold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belief that there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essential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differences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among individuals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groups—that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everyone experiences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discrimination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subject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biases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others.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rationalize that approaching all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negate 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  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specifically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competence.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example,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believe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there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</a:t>
            </a:r>
            <a:endParaRPr sz="1000">
              <a:latin typeface="Arial"/>
              <a:cs typeface="Arial"/>
            </a:endParaRPr>
          </a:p>
          <a:p>
            <a:pPr marL="4359910">
              <a:lnSpc>
                <a:spcPct val="100000"/>
              </a:lnSpc>
              <a:spcBef>
                <a:spcPts val="52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880364"/>
            <a:ext cx="4764405" cy="87376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>
              <a:lnSpc>
                <a:spcPts val="3320"/>
              </a:lnSpc>
              <a:spcBef>
                <a:spcPts val="240"/>
              </a:spcBef>
            </a:pPr>
            <a:r>
              <a:rPr spc="-10" dirty="0"/>
              <a:t>Appendix </a:t>
            </a:r>
            <a:r>
              <a:rPr spc="-35" dirty="0"/>
              <a:t>D—Screening </a:t>
            </a:r>
            <a:r>
              <a:rPr spc="-50" dirty="0"/>
              <a:t>and  </a:t>
            </a:r>
            <a:r>
              <a:rPr spc="-70" dirty="0"/>
              <a:t>Assessment</a:t>
            </a:r>
            <a:r>
              <a:rPr spc="40" dirty="0"/>
              <a:t> </a:t>
            </a:r>
            <a:r>
              <a:rPr spc="-40" dirty="0"/>
              <a:t>Instruments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6594" y="2628392"/>
            <a:ext cx="289115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Note: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tables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selected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screen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symptoms.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tables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reviewing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tables,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normative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2628392"/>
            <a:ext cx="284416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appendix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only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starting  point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investigating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within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Citations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testing measurements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modifications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reports testing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discrepancies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22376" y="4837172"/>
            <a:ext cx="6322060" cy="4386580"/>
            <a:chOff x="722376" y="4837172"/>
            <a:chExt cx="6322060" cy="4386580"/>
          </a:xfrm>
        </p:grpSpPr>
        <p:sp>
          <p:nvSpPr>
            <p:cNvPr id="6" name="object 6"/>
            <p:cNvSpPr/>
            <p:nvPr/>
          </p:nvSpPr>
          <p:spPr>
            <a:xfrm>
              <a:off x="728472" y="4843268"/>
              <a:ext cx="6309360" cy="4373880"/>
            </a:xfrm>
            <a:custGeom>
              <a:avLst/>
              <a:gdLst/>
              <a:ahLst/>
              <a:cxnLst/>
              <a:rect l="l" t="t" r="r" b="b"/>
              <a:pathLst>
                <a:path w="6309359" h="4373880">
                  <a:moveTo>
                    <a:pt x="6188633" y="0"/>
                  </a:moveTo>
                  <a:lnTo>
                    <a:pt x="120726" y="0"/>
                  </a:lnTo>
                  <a:lnTo>
                    <a:pt x="73734" y="9487"/>
                  </a:lnTo>
                  <a:lnTo>
                    <a:pt x="35359" y="35359"/>
                  </a:lnTo>
                  <a:lnTo>
                    <a:pt x="9487" y="73734"/>
                  </a:lnTo>
                  <a:lnTo>
                    <a:pt x="0" y="120726"/>
                  </a:lnTo>
                  <a:lnTo>
                    <a:pt x="0" y="4253166"/>
                  </a:lnTo>
                  <a:lnTo>
                    <a:pt x="9487" y="4300151"/>
                  </a:lnTo>
                  <a:lnTo>
                    <a:pt x="35359" y="4338521"/>
                  </a:lnTo>
                  <a:lnTo>
                    <a:pt x="73734" y="4364392"/>
                  </a:lnTo>
                  <a:lnTo>
                    <a:pt x="120726" y="4373880"/>
                  </a:lnTo>
                  <a:lnTo>
                    <a:pt x="6188633" y="4373880"/>
                  </a:lnTo>
                  <a:lnTo>
                    <a:pt x="6235625" y="4364392"/>
                  </a:lnTo>
                  <a:lnTo>
                    <a:pt x="6274000" y="4338521"/>
                  </a:lnTo>
                  <a:lnTo>
                    <a:pt x="6299872" y="4300151"/>
                  </a:lnTo>
                  <a:lnTo>
                    <a:pt x="6309360" y="4253166"/>
                  </a:lnTo>
                  <a:lnTo>
                    <a:pt x="6309360" y="120726"/>
                  </a:lnTo>
                  <a:lnTo>
                    <a:pt x="6299872" y="73734"/>
                  </a:lnTo>
                  <a:lnTo>
                    <a:pt x="6274000" y="35359"/>
                  </a:lnTo>
                  <a:lnTo>
                    <a:pt x="6235625" y="9487"/>
                  </a:lnTo>
                  <a:lnTo>
                    <a:pt x="618863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8472" y="4843268"/>
              <a:ext cx="6309360" cy="4373880"/>
            </a:xfrm>
            <a:custGeom>
              <a:avLst/>
              <a:gdLst/>
              <a:ahLst/>
              <a:cxnLst/>
              <a:rect l="l" t="t" r="r" b="b"/>
              <a:pathLst>
                <a:path w="6309359" h="4373880">
                  <a:moveTo>
                    <a:pt x="0" y="120726"/>
                  </a:moveTo>
                  <a:lnTo>
                    <a:pt x="9487" y="73734"/>
                  </a:lnTo>
                  <a:lnTo>
                    <a:pt x="35359" y="35359"/>
                  </a:lnTo>
                  <a:lnTo>
                    <a:pt x="73734" y="9487"/>
                  </a:lnTo>
                  <a:lnTo>
                    <a:pt x="120726" y="0"/>
                  </a:lnTo>
                  <a:lnTo>
                    <a:pt x="6188633" y="0"/>
                  </a:lnTo>
                  <a:lnTo>
                    <a:pt x="6235625" y="9487"/>
                  </a:lnTo>
                  <a:lnTo>
                    <a:pt x="6274000" y="35359"/>
                  </a:lnTo>
                  <a:lnTo>
                    <a:pt x="6299872" y="73734"/>
                  </a:lnTo>
                  <a:lnTo>
                    <a:pt x="6309360" y="120726"/>
                  </a:lnTo>
                  <a:lnTo>
                    <a:pt x="6309360" y="4253166"/>
                  </a:lnTo>
                  <a:lnTo>
                    <a:pt x="6299872" y="4300151"/>
                  </a:lnTo>
                  <a:lnTo>
                    <a:pt x="6274000" y="4338521"/>
                  </a:lnTo>
                  <a:lnTo>
                    <a:pt x="6235625" y="4364392"/>
                  </a:lnTo>
                  <a:lnTo>
                    <a:pt x="6188633" y="4373880"/>
                  </a:lnTo>
                  <a:lnTo>
                    <a:pt x="120726" y="4373880"/>
                  </a:lnTo>
                  <a:lnTo>
                    <a:pt x="73734" y="4364392"/>
                  </a:lnTo>
                  <a:lnTo>
                    <a:pt x="35359" y="4338521"/>
                  </a:lnTo>
                  <a:lnTo>
                    <a:pt x="9487" y="4300151"/>
                  </a:lnTo>
                  <a:lnTo>
                    <a:pt x="0" y="4253166"/>
                  </a:lnTo>
                  <a:lnTo>
                    <a:pt x="0" y="12072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797077" y="4891532"/>
            <a:ext cx="49009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Screening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Assessment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Instruments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Substance 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Use</a:t>
            </a:r>
            <a:r>
              <a:rPr sz="1200" b="1" spc="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Disorders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71728" y="5204447"/>
            <a:ext cx="6064250" cy="216535"/>
          </a:xfrm>
          <a:custGeom>
            <a:avLst/>
            <a:gdLst/>
            <a:ahLst/>
            <a:cxnLst/>
            <a:rect l="l" t="t" r="r" b="b"/>
            <a:pathLst>
              <a:path w="6064250" h="216535">
                <a:moveTo>
                  <a:pt x="1656588" y="6121"/>
                </a:moveTo>
                <a:lnTo>
                  <a:pt x="4572" y="6121"/>
                </a:lnTo>
                <a:lnTo>
                  <a:pt x="4572" y="210324"/>
                </a:lnTo>
                <a:lnTo>
                  <a:pt x="6096" y="210324"/>
                </a:lnTo>
                <a:lnTo>
                  <a:pt x="6096" y="216420"/>
                </a:lnTo>
                <a:lnTo>
                  <a:pt x="1656588" y="216420"/>
                </a:lnTo>
                <a:lnTo>
                  <a:pt x="1656588" y="210324"/>
                </a:lnTo>
                <a:lnTo>
                  <a:pt x="1656588" y="6121"/>
                </a:lnTo>
                <a:close/>
              </a:path>
              <a:path w="6064250" h="216535">
                <a:moveTo>
                  <a:pt x="2971812" y="210312"/>
                </a:moveTo>
                <a:lnTo>
                  <a:pt x="2970276" y="210312"/>
                </a:lnTo>
                <a:lnTo>
                  <a:pt x="2970276" y="6121"/>
                </a:lnTo>
                <a:lnTo>
                  <a:pt x="1662684" y="6121"/>
                </a:lnTo>
                <a:lnTo>
                  <a:pt x="1662684" y="210312"/>
                </a:lnTo>
                <a:lnTo>
                  <a:pt x="1662684" y="216420"/>
                </a:lnTo>
                <a:lnTo>
                  <a:pt x="2971812" y="216420"/>
                </a:lnTo>
                <a:lnTo>
                  <a:pt x="2971812" y="210312"/>
                </a:lnTo>
                <a:close/>
              </a:path>
              <a:path w="6064250" h="216535">
                <a:moveTo>
                  <a:pt x="6057900" y="210312"/>
                </a:moveTo>
                <a:lnTo>
                  <a:pt x="6056376" y="210312"/>
                </a:lnTo>
                <a:lnTo>
                  <a:pt x="6056376" y="6121"/>
                </a:lnTo>
                <a:lnTo>
                  <a:pt x="2976372" y="6121"/>
                </a:lnTo>
                <a:lnTo>
                  <a:pt x="2976372" y="210324"/>
                </a:lnTo>
                <a:lnTo>
                  <a:pt x="2977896" y="210324"/>
                </a:lnTo>
                <a:lnTo>
                  <a:pt x="2977896" y="216420"/>
                </a:lnTo>
                <a:lnTo>
                  <a:pt x="6057900" y="216420"/>
                </a:lnTo>
                <a:lnTo>
                  <a:pt x="6057900" y="210312"/>
                </a:lnTo>
                <a:close/>
              </a:path>
              <a:path w="6064250" h="216535">
                <a:moveTo>
                  <a:pt x="6063996" y="0"/>
                </a:moveTo>
                <a:lnTo>
                  <a:pt x="6063996" y="0"/>
                </a:lnTo>
                <a:lnTo>
                  <a:pt x="0" y="0"/>
                </a:lnTo>
                <a:lnTo>
                  <a:pt x="0" y="6108"/>
                </a:lnTo>
                <a:lnTo>
                  <a:pt x="6063996" y="6108"/>
                </a:lnTo>
                <a:lnTo>
                  <a:pt x="6063996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871727" y="5210568"/>
          <a:ext cx="6067425" cy="3702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67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5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86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0299">
                <a:tc>
                  <a:txBody>
                    <a:bodyPr/>
                    <a:lstStyle/>
                    <a:p>
                      <a:pPr marL="505459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Instrument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31750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Clinical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Utility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459">
                <a:tc>
                  <a:txBody>
                    <a:bodyPr/>
                    <a:lstStyle/>
                    <a:p>
                      <a:pPr marL="66675">
                        <a:lnSpc>
                          <a:spcPts val="1155"/>
                        </a:lnSpc>
                        <a:spcBef>
                          <a:spcPts val="5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Alcohol,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Smoking,</a:t>
                      </a:r>
                      <a:r>
                        <a:rPr sz="1000" b="1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1155"/>
                        </a:lnSpc>
                        <a:spcBef>
                          <a:spcPts val="5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ASSIST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(version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155"/>
                        </a:lnSpc>
                        <a:spcBef>
                          <a:spcPts val="55"/>
                        </a:spcBef>
                      </a:pP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ASSIST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World</a:t>
                      </a:r>
                      <a:r>
                        <a:rPr sz="1000" spc="1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Health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60960">
                        <a:lnSpc>
                          <a:spcPts val="1100"/>
                        </a:lnSpc>
                      </a:pP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</a:t>
                      </a:r>
                      <a:r>
                        <a:rPr sz="1000" b="1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Involvement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100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3.1)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eight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items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1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Organization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(WHO)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neutral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tool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1637">
                <a:tc>
                  <a:txBody>
                    <a:bodyPr/>
                    <a:lstStyle/>
                    <a:p>
                      <a:pPr marL="60960">
                        <a:lnSpc>
                          <a:spcPts val="1095"/>
                        </a:lnSpc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Screening </a:t>
                      </a:r>
                      <a:r>
                        <a:rPr sz="1000" b="1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Test</a:t>
                      </a:r>
                      <a:r>
                        <a:rPr sz="1000" b="1" spc="-1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(ASSIST;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095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095"/>
                        </a:lnSpc>
                      </a:pP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primary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general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medical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care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settings.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6667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Humeniuk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2010)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tobacco</a:t>
                      </a:r>
                      <a:r>
                        <a:rPr sz="1000" spc="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products,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1100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paper-pencil instrument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takes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10</a:t>
                      </a:r>
                      <a:r>
                        <a:rPr sz="1000" spc="10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minutes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316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1105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alcohol, and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drugs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105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complete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designed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administered</a:t>
                      </a:r>
                      <a:r>
                        <a:rPr sz="1000" spc="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worker. 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ASSIST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determines 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risk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score</a:t>
                      </a:r>
                      <a:r>
                        <a:rPr sz="1000" spc="-1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100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each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score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starts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discussion</a:t>
                      </a:r>
                      <a:r>
                        <a:rPr sz="1000" spc="-8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their substance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information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1100"/>
                        </a:lnSpc>
                      </a:pP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instrument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availability in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163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095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see</a:t>
                      </a:r>
                      <a:r>
                        <a:rPr sz="1000" spc="-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http://www.who.int/substance_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4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ts val="114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abuse/activities/assist/en/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58702">
                <a:tc>
                  <a:txBody>
                    <a:bodyPr/>
                    <a:lstStyle/>
                    <a:p>
                      <a:pPr marL="59690" marR="108585" indent="698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Alcohol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 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Identification </a:t>
                      </a:r>
                      <a:r>
                        <a:rPr sz="1000" b="1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Test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(AUDIT;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Babor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1992;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Saunders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1993)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8580" marR="95885" indent="-254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10-item</a:t>
                      </a:r>
                      <a:r>
                        <a:rPr sz="1000" spc="-9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questionnaire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identify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whose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alcohol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consumption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 hazardous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harm-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ful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their</a:t>
                      </a:r>
                      <a:r>
                        <a:rPr sz="1000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health.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9690" marR="120014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AUDIT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WHO for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multinational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settings—the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original sample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subjects from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Australia, Bulgaria,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Kenya,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Mexico,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Norway,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United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States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(Allen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1997;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Saunders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1993).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1910" marR="20320">
                        <a:lnSpc>
                          <a:spcPct val="99800"/>
                        </a:lnSpc>
                        <a:spcBef>
                          <a:spcPts val="21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(Cherpitel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1999;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Cherpitel 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Bazargan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2003;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Cherpitel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Borges  2000;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Frank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2008;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Reinert and Allen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2007;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Volk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1997),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northern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(Asian) Indians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(Pal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2004);  Vietnamese (Giang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2005);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Brazilians (Lima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 2005),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Nigerians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(Adewuya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214189" y="8957564"/>
            <a:ext cx="1884045" cy="6502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Arial"/>
              <a:cs typeface="Arial"/>
            </a:endParaRPr>
          </a:p>
          <a:p>
            <a:pPr marR="5080" algn="r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17804" y="918968"/>
            <a:ext cx="6322060" cy="7885430"/>
            <a:chOff x="717804" y="918968"/>
            <a:chExt cx="6322060" cy="7885430"/>
          </a:xfrm>
        </p:grpSpPr>
        <p:sp>
          <p:nvSpPr>
            <p:cNvPr id="4" name="object 4"/>
            <p:cNvSpPr/>
            <p:nvPr/>
          </p:nvSpPr>
          <p:spPr>
            <a:xfrm>
              <a:off x="723900" y="925062"/>
              <a:ext cx="6309360" cy="7873365"/>
            </a:xfrm>
            <a:custGeom>
              <a:avLst/>
              <a:gdLst/>
              <a:ahLst/>
              <a:cxnLst/>
              <a:rect l="l" t="t" r="r" b="b"/>
              <a:pathLst>
                <a:path w="6309359" h="7873365">
                  <a:moveTo>
                    <a:pt x="6135217" y="0"/>
                  </a:moveTo>
                  <a:lnTo>
                    <a:pt x="174142" y="0"/>
                  </a:lnTo>
                  <a:lnTo>
                    <a:pt x="127848" y="6220"/>
                  </a:lnTo>
                  <a:lnTo>
                    <a:pt x="86248" y="23775"/>
                  </a:lnTo>
                  <a:lnTo>
                    <a:pt x="51004" y="51004"/>
                  </a:lnTo>
                  <a:lnTo>
                    <a:pt x="23775" y="86248"/>
                  </a:lnTo>
                  <a:lnTo>
                    <a:pt x="6220" y="127848"/>
                  </a:lnTo>
                  <a:lnTo>
                    <a:pt x="0" y="174142"/>
                  </a:lnTo>
                  <a:lnTo>
                    <a:pt x="0" y="7698854"/>
                  </a:lnTo>
                  <a:lnTo>
                    <a:pt x="6220" y="7745143"/>
                  </a:lnTo>
                  <a:lnTo>
                    <a:pt x="23775" y="7786738"/>
                  </a:lnTo>
                  <a:lnTo>
                    <a:pt x="51004" y="7821980"/>
                  </a:lnTo>
                  <a:lnTo>
                    <a:pt x="86248" y="7849209"/>
                  </a:lnTo>
                  <a:lnTo>
                    <a:pt x="127848" y="7866763"/>
                  </a:lnTo>
                  <a:lnTo>
                    <a:pt x="174142" y="7872983"/>
                  </a:lnTo>
                  <a:lnTo>
                    <a:pt x="6135217" y="7872983"/>
                  </a:lnTo>
                  <a:lnTo>
                    <a:pt x="6181511" y="7866763"/>
                  </a:lnTo>
                  <a:lnTo>
                    <a:pt x="6223111" y="7849209"/>
                  </a:lnTo>
                  <a:lnTo>
                    <a:pt x="6258355" y="7821980"/>
                  </a:lnTo>
                  <a:lnTo>
                    <a:pt x="6285584" y="7786738"/>
                  </a:lnTo>
                  <a:lnTo>
                    <a:pt x="6303139" y="7745143"/>
                  </a:lnTo>
                  <a:lnTo>
                    <a:pt x="6309360" y="7698854"/>
                  </a:lnTo>
                  <a:lnTo>
                    <a:pt x="6309360" y="174142"/>
                  </a:lnTo>
                  <a:lnTo>
                    <a:pt x="6303139" y="127848"/>
                  </a:lnTo>
                  <a:lnTo>
                    <a:pt x="6285584" y="86248"/>
                  </a:lnTo>
                  <a:lnTo>
                    <a:pt x="6258355" y="51004"/>
                  </a:lnTo>
                  <a:lnTo>
                    <a:pt x="6223111" y="23775"/>
                  </a:lnTo>
                  <a:lnTo>
                    <a:pt x="6181511" y="6220"/>
                  </a:lnTo>
                  <a:lnTo>
                    <a:pt x="6135217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3900" y="925064"/>
              <a:ext cx="6309360" cy="7873365"/>
            </a:xfrm>
            <a:custGeom>
              <a:avLst/>
              <a:gdLst/>
              <a:ahLst/>
              <a:cxnLst/>
              <a:rect l="l" t="t" r="r" b="b"/>
              <a:pathLst>
                <a:path w="6309359" h="7873365">
                  <a:moveTo>
                    <a:pt x="0" y="174142"/>
                  </a:moveTo>
                  <a:lnTo>
                    <a:pt x="6220" y="127848"/>
                  </a:lnTo>
                  <a:lnTo>
                    <a:pt x="23775" y="86248"/>
                  </a:lnTo>
                  <a:lnTo>
                    <a:pt x="51004" y="51004"/>
                  </a:lnTo>
                  <a:lnTo>
                    <a:pt x="86248" y="23775"/>
                  </a:lnTo>
                  <a:lnTo>
                    <a:pt x="127848" y="6220"/>
                  </a:lnTo>
                  <a:lnTo>
                    <a:pt x="174142" y="0"/>
                  </a:lnTo>
                  <a:lnTo>
                    <a:pt x="6135217" y="0"/>
                  </a:lnTo>
                  <a:lnTo>
                    <a:pt x="6181511" y="6220"/>
                  </a:lnTo>
                  <a:lnTo>
                    <a:pt x="6223111" y="23775"/>
                  </a:lnTo>
                  <a:lnTo>
                    <a:pt x="6258355" y="51004"/>
                  </a:lnTo>
                  <a:lnTo>
                    <a:pt x="6285584" y="86248"/>
                  </a:lnTo>
                  <a:lnTo>
                    <a:pt x="6303139" y="127848"/>
                  </a:lnTo>
                  <a:lnTo>
                    <a:pt x="6309360" y="174142"/>
                  </a:lnTo>
                  <a:lnTo>
                    <a:pt x="6309360" y="7698854"/>
                  </a:lnTo>
                  <a:lnTo>
                    <a:pt x="6303139" y="7745143"/>
                  </a:lnTo>
                  <a:lnTo>
                    <a:pt x="6285584" y="7786738"/>
                  </a:lnTo>
                  <a:lnTo>
                    <a:pt x="6258355" y="7821980"/>
                  </a:lnTo>
                  <a:lnTo>
                    <a:pt x="6223111" y="7849209"/>
                  </a:lnTo>
                  <a:lnTo>
                    <a:pt x="6181511" y="7866763"/>
                  </a:lnTo>
                  <a:lnTo>
                    <a:pt x="6135217" y="7872983"/>
                  </a:lnTo>
                  <a:lnTo>
                    <a:pt x="174142" y="7872983"/>
                  </a:lnTo>
                  <a:lnTo>
                    <a:pt x="127848" y="7866763"/>
                  </a:lnTo>
                  <a:lnTo>
                    <a:pt x="86248" y="7849209"/>
                  </a:lnTo>
                  <a:lnTo>
                    <a:pt x="51004" y="7821980"/>
                  </a:lnTo>
                  <a:lnTo>
                    <a:pt x="23775" y="7786738"/>
                  </a:lnTo>
                  <a:lnTo>
                    <a:pt x="6220" y="7745143"/>
                  </a:lnTo>
                  <a:lnTo>
                    <a:pt x="0" y="7698854"/>
                  </a:lnTo>
                  <a:lnTo>
                    <a:pt x="0" y="174142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807745" y="988568"/>
            <a:ext cx="57194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Screening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Assessment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Instruments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Substance 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Use</a:t>
            </a:r>
            <a:r>
              <a:rPr sz="1200" b="1" spc="8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Disorders(continued)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58012" y="1301495"/>
            <a:ext cx="6041390" cy="216535"/>
          </a:xfrm>
          <a:custGeom>
            <a:avLst/>
            <a:gdLst/>
            <a:ahLst/>
            <a:cxnLst/>
            <a:rect l="l" t="t" r="r" b="b"/>
            <a:pathLst>
              <a:path w="6041390" h="216534">
                <a:moveTo>
                  <a:pt x="1690116" y="0"/>
                </a:moveTo>
                <a:lnTo>
                  <a:pt x="1524" y="0"/>
                </a:lnTo>
                <a:lnTo>
                  <a:pt x="1524" y="6096"/>
                </a:lnTo>
                <a:lnTo>
                  <a:pt x="0" y="6096"/>
                </a:lnTo>
                <a:lnTo>
                  <a:pt x="0" y="210312"/>
                </a:lnTo>
                <a:lnTo>
                  <a:pt x="1524" y="210312"/>
                </a:lnTo>
                <a:lnTo>
                  <a:pt x="1524" y="216408"/>
                </a:lnTo>
                <a:lnTo>
                  <a:pt x="1690116" y="216408"/>
                </a:lnTo>
                <a:lnTo>
                  <a:pt x="1690116" y="210312"/>
                </a:lnTo>
                <a:lnTo>
                  <a:pt x="1688592" y="210312"/>
                </a:lnTo>
                <a:lnTo>
                  <a:pt x="1688592" y="6096"/>
                </a:lnTo>
                <a:lnTo>
                  <a:pt x="1690116" y="6096"/>
                </a:lnTo>
                <a:lnTo>
                  <a:pt x="1690116" y="0"/>
                </a:lnTo>
                <a:close/>
              </a:path>
              <a:path w="6041390" h="216534">
                <a:moveTo>
                  <a:pt x="3005328" y="0"/>
                </a:moveTo>
                <a:lnTo>
                  <a:pt x="1696212" y="0"/>
                </a:lnTo>
                <a:lnTo>
                  <a:pt x="1696212" y="6096"/>
                </a:lnTo>
                <a:lnTo>
                  <a:pt x="1694688" y="6096"/>
                </a:lnTo>
                <a:lnTo>
                  <a:pt x="1694688" y="210312"/>
                </a:lnTo>
                <a:lnTo>
                  <a:pt x="1696212" y="210312"/>
                </a:lnTo>
                <a:lnTo>
                  <a:pt x="1696212" y="216408"/>
                </a:lnTo>
                <a:lnTo>
                  <a:pt x="3005328" y="216408"/>
                </a:lnTo>
                <a:lnTo>
                  <a:pt x="3005328" y="210312"/>
                </a:lnTo>
                <a:lnTo>
                  <a:pt x="3005328" y="6096"/>
                </a:lnTo>
                <a:lnTo>
                  <a:pt x="3005328" y="0"/>
                </a:lnTo>
                <a:close/>
              </a:path>
              <a:path w="6041390" h="216534">
                <a:moveTo>
                  <a:pt x="6041136" y="0"/>
                </a:moveTo>
                <a:lnTo>
                  <a:pt x="3011424" y="0"/>
                </a:lnTo>
                <a:lnTo>
                  <a:pt x="3011424" y="6096"/>
                </a:lnTo>
                <a:lnTo>
                  <a:pt x="3011424" y="210312"/>
                </a:lnTo>
                <a:lnTo>
                  <a:pt x="3011424" y="216408"/>
                </a:lnTo>
                <a:lnTo>
                  <a:pt x="6041136" y="216408"/>
                </a:lnTo>
                <a:lnTo>
                  <a:pt x="6041136" y="210312"/>
                </a:lnTo>
                <a:lnTo>
                  <a:pt x="6041136" y="6096"/>
                </a:lnTo>
                <a:lnTo>
                  <a:pt x="6041136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853439" y="1301496"/>
          <a:ext cx="6055360" cy="71570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948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5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35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6407">
                <a:tc>
                  <a:txBody>
                    <a:bodyPr/>
                    <a:lstStyle/>
                    <a:p>
                      <a:pPr marL="52387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Instrument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31623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Clinical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Utility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77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6990" marR="92075" indent="-635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 languages,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(de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Torres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2009;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Medina-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Mora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1998),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French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(Gache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2005),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Mandarin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Cantonese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(Leung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Arthur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Nigerian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(Adewuya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2005),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Russian,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German,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Korean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(Kim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2008).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6289"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Addiction Severity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Index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350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(McLellan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1980).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online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4135" marR="98425" indent="1905">
                        <a:lnSpc>
                          <a:spcPct val="99500"/>
                        </a:lnSpc>
                        <a:spcBef>
                          <a:spcPts val="5"/>
                        </a:spcBef>
                      </a:pP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http://www.tresearch.org/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index.php/tools/download-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asi-instruments-manuals/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2545" marR="33655" indent="444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Currently in its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5th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edition,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instru-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severity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 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items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distributed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over seven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subscales.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6990" marR="72390" indent="-3810">
                        <a:lnSpc>
                          <a:spcPct val="101000"/>
                        </a:lnSpc>
                        <a:spcBef>
                          <a:spcPts val="6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(Drake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1995;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Leonhard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2000;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McLellan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4450" marR="13335" indent="1905">
                        <a:lnSpc>
                          <a:spcPts val="119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1985),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Northern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Plains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Indians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(Carise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McLellan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1999).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3180" marR="22225" indent="-2540">
                        <a:lnSpc>
                          <a:spcPct val="99800"/>
                        </a:lnSpc>
                        <a:spcBef>
                          <a:spcPts val="18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 languages,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(Sandí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Esquivel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Avila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Corrales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1990;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multimedia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version see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Butler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2009),  French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(Daeppen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1996;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Krenz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2004),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Japanese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(Haraguchi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2009),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Chinese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(Liang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2008).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2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39112">
                <a:tc>
                  <a:txBody>
                    <a:bodyPr/>
                    <a:lstStyle/>
                    <a:p>
                      <a:pPr marL="63500" marR="81915" indent="3175">
                        <a:lnSpc>
                          <a:spcPct val="99900"/>
                        </a:lnSpc>
                        <a:spcBef>
                          <a:spcPts val="9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Alcohol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Associated Disabilities 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Interview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Schedule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(AUDADIS;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Grant and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1990).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 online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3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3"/>
                        </a:rPr>
                        <a:t>http://pubs.niaaa.nih.gov/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publications/audadis.pdf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2545" marR="12700" indent="1905">
                        <a:lnSpc>
                          <a:spcPct val="99900"/>
                        </a:lnSpc>
                        <a:spcBef>
                          <a:spcPts val="90"/>
                        </a:spcBef>
                      </a:pP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structured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inter-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view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administered  by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nonprofessional  interviewers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diag-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nose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co-occurring  mental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disorders.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evaluates</a:t>
                      </a:r>
                      <a:r>
                        <a:rPr sz="1000" spc="-1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acculturation  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racial/ethnic  orientation.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Currently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edition 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(AUDADIS-IV).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6990" marR="78740" indent="-2540">
                        <a:lnSpc>
                          <a:spcPct val="99500"/>
                        </a:lnSpc>
                        <a:spcBef>
                          <a:spcPts val="9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AUDADIS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been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reliable in large  general-population studies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(Grant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1995;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Ruan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2008).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3180" marR="36830">
                        <a:lnSpc>
                          <a:spcPct val="99700"/>
                        </a:lnSpc>
                        <a:spcBef>
                          <a:spcPts val="22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Latinos,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(Canino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1999;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Chatterji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1997;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Grant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1995;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Ruan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2008).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3180" marR="144145" indent="-2540">
                        <a:lnSpc>
                          <a:spcPct val="99500"/>
                        </a:lnSpc>
                        <a:spcBef>
                          <a:spcPts val="22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in: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Chinese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(Canino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1999;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Horton 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2000;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Leung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Arthur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44302">
                <a:tc>
                  <a:txBody>
                    <a:bodyPr/>
                    <a:lstStyle/>
                    <a:p>
                      <a:pPr marL="69215" marR="172720" indent="-50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CAGE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(Ewing 1984;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field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1974)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4450" marR="8763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four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detect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possible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alcohol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3180" marR="136525" indent="-63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(Cherpitel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Frank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2008);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(Saitz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1999).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6990" marR="117475" indent="-6350">
                        <a:lnSpc>
                          <a:spcPts val="1190"/>
                        </a:lnSpc>
                        <a:spcBef>
                          <a:spcPts val="25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Creole,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Chinese,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Japanese.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9803">
                <a:tc>
                  <a:txBody>
                    <a:bodyPr/>
                    <a:lstStyle/>
                    <a:p>
                      <a:pPr marL="60960" marR="103505" indent="317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Composite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International 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Diagnostic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Interview- 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 Abuse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Module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(CIDI-SAM;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Cottler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2000)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2545" marR="10160" indent="190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structured,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detailed interview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diagnoses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abuse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depend-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ence;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expand-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version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substance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</a:t>
                      </a:r>
                      <a:r>
                        <a:rPr sz="1000" spc="-9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section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CIDI.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2545" marR="128905" indent="190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been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well evaluated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national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variety 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nations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found 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have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good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reliability for most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abuse (Ustün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1275" marR="22225" indent="1905">
                        <a:lnSpc>
                          <a:spcPct val="108000"/>
                        </a:lnSpc>
                        <a:spcBef>
                          <a:spcPts val="120"/>
                        </a:spcBef>
                      </a:pPr>
                      <a:r>
                        <a:rPr sz="1000" b="1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(Horton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Brazilians</a:t>
                      </a:r>
                      <a:r>
                        <a:rPr sz="1000" spc="-1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(Quintana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2004;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2007). 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</a:t>
                      </a:r>
                      <a:r>
                        <a:rPr sz="1000" spc="1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languages,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43180" marR="188595" indent="3175">
                        <a:lnSpc>
                          <a:spcPts val="119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Portuguese,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Arabic,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Japanese,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Vietnamese,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Malay.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194377" y="8503411"/>
            <a:ext cx="1727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10" y="9429966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810308" y="435355"/>
            <a:ext cx="30626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D—Screening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Instruments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22376" y="908301"/>
            <a:ext cx="6322060" cy="6739255"/>
            <a:chOff x="722376" y="908301"/>
            <a:chExt cx="6322060" cy="6739255"/>
          </a:xfrm>
        </p:grpSpPr>
        <p:sp>
          <p:nvSpPr>
            <p:cNvPr id="4" name="object 4"/>
            <p:cNvSpPr/>
            <p:nvPr/>
          </p:nvSpPr>
          <p:spPr>
            <a:xfrm>
              <a:off x="728472" y="914397"/>
              <a:ext cx="6309360" cy="6727190"/>
            </a:xfrm>
            <a:custGeom>
              <a:avLst/>
              <a:gdLst/>
              <a:ahLst/>
              <a:cxnLst/>
              <a:rect l="l" t="t" r="r" b="b"/>
              <a:pathLst>
                <a:path w="6309359" h="6727190">
                  <a:moveTo>
                    <a:pt x="6135217" y="0"/>
                  </a:moveTo>
                  <a:lnTo>
                    <a:pt x="174142" y="0"/>
                  </a:lnTo>
                  <a:lnTo>
                    <a:pt x="127848" y="6220"/>
                  </a:lnTo>
                  <a:lnTo>
                    <a:pt x="86248" y="23775"/>
                  </a:lnTo>
                  <a:lnTo>
                    <a:pt x="51004" y="51004"/>
                  </a:lnTo>
                  <a:lnTo>
                    <a:pt x="23775" y="86248"/>
                  </a:lnTo>
                  <a:lnTo>
                    <a:pt x="6220" y="127848"/>
                  </a:lnTo>
                  <a:lnTo>
                    <a:pt x="0" y="174142"/>
                  </a:lnTo>
                  <a:lnTo>
                    <a:pt x="0" y="6552793"/>
                  </a:lnTo>
                  <a:lnTo>
                    <a:pt x="6220" y="6599087"/>
                  </a:lnTo>
                  <a:lnTo>
                    <a:pt x="23775" y="6640687"/>
                  </a:lnTo>
                  <a:lnTo>
                    <a:pt x="51004" y="6675931"/>
                  </a:lnTo>
                  <a:lnTo>
                    <a:pt x="86248" y="6703160"/>
                  </a:lnTo>
                  <a:lnTo>
                    <a:pt x="127848" y="6720715"/>
                  </a:lnTo>
                  <a:lnTo>
                    <a:pt x="174142" y="6726935"/>
                  </a:lnTo>
                  <a:lnTo>
                    <a:pt x="6135217" y="6726935"/>
                  </a:lnTo>
                  <a:lnTo>
                    <a:pt x="6181511" y="6720715"/>
                  </a:lnTo>
                  <a:lnTo>
                    <a:pt x="6223111" y="6703160"/>
                  </a:lnTo>
                  <a:lnTo>
                    <a:pt x="6258355" y="6675931"/>
                  </a:lnTo>
                  <a:lnTo>
                    <a:pt x="6285584" y="6640687"/>
                  </a:lnTo>
                  <a:lnTo>
                    <a:pt x="6303139" y="6599087"/>
                  </a:lnTo>
                  <a:lnTo>
                    <a:pt x="6309360" y="6552793"/>
                  </a:lnTo>
                  <a:lnTo>
                    <a:pt x="6309360" y="174142"/>
                  </a:lnTo>
                  <a:lnTo>
                    <a:pt x="6303139" y="127848"/>
                  </a:lnTo>
                  <a:lnTo>
                    <a:pt x="6285584" y="86248"/>
                  </a:lnTo>
                  <a:lnTo>
                    <a:pt x="6258355" y="51004"/>
                  </a:lnTo>
                  <a:lnTo>
                    <a:pt x="6223111" y="23775"/>
                  </a:lnTo>
                  <a:lnTo>
                    <a:pt x="6181511" y="6220"/>
                  </a:lnTo>
                  <a:lnTo>
                    <a:pt x="6135217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8472" y="914397"/>
              <a:ext cx="6309360" cy="6727190"/>
            </a:xfrm>
            <a:custGeom>
              <a:avLst/>
              <a:gdLst/>
              <a:ahLst/>
              <a:cxnLst/>
              <a:rect l="l" t="t" r="r" b="b"/>
              <a:pathLst>
                <a:path w="6309359" h="6727190">
                  <a:moveTo>
                    <a:pt x="0" y="174142"/>
                  </a:moveTo>
                  <a:lnTo>
                    <a:pt x="6220" y="127848"/>
                  </a:lnTo>
                  <a:lnTo>
                    <a:pt x="23775" y="86248"/>
                  </a:lnTo>
                  <a:lnTo>
                    <a:pt x="51004" y="51004"/>
                  </a:lnTo>
                  <a:lnTo>
                    <a:pt x="86248" y="23775"/>
                  </a:lnTo>
                  <a:lnTo>
                    <a:pt x="127848" y="6220"/>
                  </a:lnTo>
                  <a:lnTo>
                    <a:pt x="174142" y="0"/>
                  </a:lnTo>
                  <a:lnTo>
                    <a:pt x="6135217" y="0"/>
                  </a:lnTo>
                  <a:lnTo>
                    <a:pt x="6181511" y="6220"/>
                  </a:lnTo>
                  <a:lnTo>
                    <a:pt x="6223111" y="23775"/>
                  </a:lnTo>
                  <a:lnTo>
                    <a:pt x="6258355" y="51004"/>
                  </a:lnTo>
                  <a:lnTo>
                    <a:pt x="6285584" y="86248"/>
                  </a:lnTo>
                  <a:lnTo>
                    <a:pt x="6303139" y="127848"/>
                  </a:lnTo>
                  <a:lnTo>
                    <a:pt x="6309360" y="174142"/>
                  </a:lnTo>
                  <a:lnTo>
                    <a:pt x="6309360" y="6552793"/>
                  </a:lnTo>
                  <a:lnTo>
                    <a:pt x="6303139" y="6599087"/>
                  </a:lnTo>
                  <a:lnTo>
                    <a:pt x="6285584" y="6640687"/>
                  </a:lnTo>
                  <a:lnTo>
                    <a:pt x="6258355" y="6675931"/>
                  </a:lnTo>
                  <a:lnTo>
                    <a:pt x="6223111" y="6703160"/>
                  </a:lnTo>
                  <a:lnTo>
                    <a:pt x="6181511" y="6720715"/>
                  </a:lnTo>
                  <a:lnTo>
                    <a:pt x="6135217" y="6726935"/>
                  </a:lnTo>
                  <a:lnTo>
                    <a:pt x="174142" y="6726935"/>
                  </a:lnTo>
                  <a:lnTo>
                    <a:pt x="127848" y="6720715"/>
                  </a:lnTo>
                  <a:lnTo>
                    <a:pt x="86248" y="6703160"/>
                  </a:lnTo>
                  <a:lnTo>
                    <a:pt x="51004" y="6675931"/>
                  </a:lnTo>
                  <a:lnTo>
                    <a:pt x="23775" y="6640687"/>
                  </a:lnTo>
                  <a:lnTo>
                    <a:pt x="6220" y="6599087"/>
                  </a:lnTo>
                  <a:lnTo>
                    <a:pt x="0" y="6552793"/>
                  </a:lnTo>
                  <a:lnTo>
                    <a:pt x="0" y="174142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812318" y="977900"/>
            <a:ext cx="5718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Screening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Assessment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Instruments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Substance 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Use</a:t>
            </a:r>
            <a:r>
              <a:rPr sz="1200" b="1" spc="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Disorders(continued)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46404" y="1290814"/>
            <a:ext cx="5873750" cy="215265"/>
          </a:xfrm>
          <a:custGeom>
            <a:avLst/>
            <a:gdLst/>
            <a:ahLst/>
            <a:cxnLst/>
            <a:rect l="l" t="t" r="r" b="b"/>
            <a:pathLst>
              <a:path w="5873750" h="215265">
                <a:moveTo>
                  <a:pt x="1542275" y="0"/>
                </a:moveTo>
                <a:lnTo>
                  <a:pt x="0" y="0"/>
                </a:lnTo>
                <a:lnTo>
                  <a:pt x="0" y="6108"/>
                </a:lnTo>
                <a:lnTo>
                  <a:pt x="0" y="208800"/>
                </a:lnTo>
                <a:lnTo>
                  <a:pt x="0" y="214896"/>
                </a:lnTo>
                <a:lnTo>
                  <a:pt x="1542275" y="214896"/>
                </a:lnTo>
                <a:lnTo>
                  <a:pt x="1542275" y="208800"/>
                </a:lnTo>
                <a:lnTo>
                  <a:pt x="1542275" y="6108"/>
                </a:lnTo>
                <a:lnTo>
                  <a:pt x="1542275" y="0"/>
                </a:lnTo>
                <a:close/>
              </a:path>
              <a:path w="5873750" h="215265">
                <a:moveTo>
                  <a:pt x="2854452" y="6108"/>
                </a:moveTo>
                <a:lnTo>
                  <a:pt x="2854439" y="0"/>
                </a:lnTo>
                <a:lnTo>
                  <a:pt x="1548384" y="0"/>
                </a:lnTo>
                <a:lnTo>
                  <a:pt x="1548384" y="6108"/>
                </a:lnTo>
                <a:lnTo>
                  <a:pt x="1548384" y="208800"/>
                </a:lnTo>
                <a:lnTo>
                  <a:pt x="1548384" y="214896"/>
                </a:lnTo>
                <a:lnTo>
                  <a:pt x="2854439" y="214896"/>
                </a:lnTo>
                <a:lnTo>
                  <a:pt x="2854439" y="208800"/>
                </a:lnTo>
                <a:lnTo>
                  <a:pt x="2854452" y="6108"/>
                </a:lnTo>
                <a:close/>
              </a:path>
              <a:path w="5873750" h="215265">
                <a:moveTo>
                  <a:pt x="5873496" y="0"/>
                </a:moveTo>
                <a:lnTo>
                  <a:pt x="2860548" y="0"/>
                </a:lnTo>
                <a:lnTo>
                  <a:pt x="2860548" y="6108"/>
                </a:lnTo>
                <a:lnTo>
                  <a:pt x="2860548" y="208800"/>
                </a:lnTo>
                <a:lnTo>
                  <a:pt x="2860548" y="214896"/>
                </a:lnTo>
                <a:lnTo>
                  <a:pt x="5873496" y="214896"/>
                </a:lnTo>
                <a:lnTo>
                  <a:pt x="5873496" y="208800"/>
                </a:lnTo>
                <a:lnTo>
                  <a:pt x="5873496" y="6108"/>
                </a:lnTo>
                <a:lnTo>
                  <a:pt x="5873496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940308" y="1290815"/>
          <a:ext cx="5888990" cy="6158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481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19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187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4896">
                <a:tc>
                  <a:txBody>
                    <a:bodyPr/>
                    <a:lstStyle/>
                    <a:p>
                      <a:pPr marL="45212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Instrument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31623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Clinical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Utility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74057">
                <a:tc>
                  <a:txBody>
                    <a:bodyPr/>
                    <a:lstStyle/>
                    <a:p>
                      <a:pPr marL="66040" marR="127000" indent="444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Drug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Abuse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Screening  Test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(DAST;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Skinner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1982)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2069" marR="9144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self-report  instrument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(10-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20-item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versions)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identifies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</a:t>
                      </a:r>
                      <a:r>
                        <a:rPr sz="1000" spc="-1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who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abusing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psycho-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drugs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degree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related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problems.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18135" indent="698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significant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differences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DAST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reliability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across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background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were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(Yudko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2007).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0960" marR="89535" indent="635">
                        <a:lnSpc>
                          <a:spcPct val="99700"/>
                        </a:lnSpc>
                        <a:spcBef>
                          <a:spcPts val="22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10-item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DAST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(DAST-10;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Bedregal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2006),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Portuguese, Hebrew,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Arabic,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Thai.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1810">
                <a:tc>
                  <a:txBody>
                    <a:bodyPr/>
                    <a:lstStyle/>
                    <a:p>
                      <a:pPr marL="68580" marR="245745" indent="-635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Rapid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Alcohol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Prob- 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lems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(RAPS;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Cherpitel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1995,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2069" marR="8001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RAPS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five-  question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test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(also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newer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four-item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version,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RAPS-4)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combines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optimal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other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67310" indent="63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RAPS has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high sensitivity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across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both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ethnicity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gender (Cherpitel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2002).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also  been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found to work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significantly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better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than the  AUDIT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screening African American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AUDIT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women  (Cherpitel 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Bazargan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2003).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4769" marR="169545" indent="-635">
                        <a:lnSpc>
                          <a:spcPct val="99800"/>
                        </a:lnSpc>
                        <a:spcBef>
                          <a:spcPts val="204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(Borges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Cherpitel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2001);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residents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various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countries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(Argentina,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Belarus,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Brazil,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Canada,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China,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Czech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Republic,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India, Mexico,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Mozambique, Poland,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South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Sweden;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Cherpitel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0960" marR="360680" indent="635">
                        <a:lnSpc>
                          <a:spcPts val="1190"/>
                        </a:lnSpc>
                        <a:spcBef>
                          <a:spcPts val="26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Chinese,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Portuguese.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96696">
                <a:tc>
                  <a:txBody>
                    <a:bodyPr/>
                    <a:lstStyle/>
                    <a:p>
                      <a:pPr marL="62230" marR="6667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Short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Michigan Alcohol  Screening Test 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(S- 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MAST;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Selzer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8580">
                        <a:lnSpc>
                          <a:spcPts val="119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1975)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7150" marR="73660" indent="-5080">
                        <a:lnSpc>
                          <a:spcPct val="99500"/>
                        </a:lnSpc>
                        <a:spcBef>
                          <a:spcPts val="8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S-MAST</a:t>
                      </a:r>
                      <a:r>
                        <a:rPr sz="1000" spc="-1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screens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alcohol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 marR="98425" indent="-1270">
                        <a:lnSpc>
                          <a:spcPct val="99700"/>
                        </a:lnSpc>
                        <a:spcBef>
                          <a:spcPts val="8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Arab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Muslims,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Indians,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Indians,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Thai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(Al-Ansari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Negrete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1990;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Pal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2004;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Nanakorn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2000; Robin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0960" marR="128905" indent="635">
                        <a:lnSpc>
                          <a:spcPts val="1190"/>
                        </a:lnSpc>
                        <a:spcBef>
                          <a:spcPts val="265"/>
                        </a:spcBef>
                      </a:pP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Numerous,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 Spanish,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French,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Thai,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Indian</a:t>
                      </a:r>
                      <a:r>
                        <a:rPr sz="1000" spc="-1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27988"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TWEAK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(Russell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1994)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70485" indent="190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TWEAK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five-item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screening</a:t>
                      </a:r>
                      <a:r>
                        <a:rPr sz="1000" spc="-9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originally created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risky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drinking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during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pregnancy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(but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been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validated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range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female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72110" indent="-63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Mexican Americans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(Borges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Cherpitel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2001)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(Cherpitel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7945" marR="195580" indent="-6350">
                        <a:lnSpc>
                          <a:spcPts val="1190"/>
                        </a:lnSpc>
                        <a:spcBef>
                          <a:spcPts val="25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(Cremonte and  Cherpitel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2008).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453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17804" y="908309"/>
            <a:ext cx="6322060" cy="8395970"/>
            <a:chOff x="717804" y="908309"/>
            <a:chExt cx="6322060" cy="8395970"/>
          </a:xfrm>
        </p:grpSpPr>
        <p:sp>
          <p:nvSpPr>
            <p:cNvPr id="4" name="object 4"/>
            <p:cNvSpPr/>
            <p:nvPr/>
          </p:nvSpPr>
          <p:spPr>
            <a:xfrm>
              <a:off x="723900" y="914405"/>
              <a:ext cx="6309360" cy="8383905"/>
            </a:xfrm>
            <a:custGeom>
              <a:avLst/>
              <a:gdLst/>
              <a:ahLst/>
              <a:cxnLst/>
              <a:rect l="l" t="t" r="r" b="b"/>
              <a:pathLst>
                <a:path w="6309359" h="8383905">
                  <a:moveTo>
                    <a:pt x="6135230" y="0"/>
                  </a:moveTo>
                  <a:lnTo>
                    <a:pt x="174129" y="0"/>
                  </a:lnTo>
                  <a:lnTo>
                    <a:pt x="127840" y="6219"/>
                  </a:lnTo>
                  <a:lnTo>
                    <a:pt x="86245" y="23772"/>
                  </a:lnTo>
                  <a:lnTo>
                    <a:pt x="51003" y="50998"/>
                  </a:lnTo>
                  <a:lnTo>
                    <a:pt x="23774" y="86239"/>
                  </a:lnTo>
                  <a:lnTo>
                    <a:pt x="6220" y="127836"/>
                  </a:lnTo>
                  <a:lnTo>
                    <a:pt x="0" y="174129"/>
                  </a:lnTo>
                  <a:lnTo>
                    <a:pt x="0" y="8209381"/>
                  </a:lnTo>
                  <a:lnTo>
                    <a:pt x="6220" y="8255675"/>
                  </a:lnTo>
                  <a:lnTo>
                    <a:pt x="23774" y="8297275"/>
                  </a:lnTo>
                  <a:lnTo>
                    <a:pt x="51003" y="8332519"/>
                  </a:lnTo>
                  <a:lnTo>
                    <a:pt x="86245" y="8359748"/>
                  </a:lnTo>
                  <a:lnTo>
                    <a:pt x="127840" y="8377303"/>
                  </a:lnTo>
                  <a:lnTo>
                    <a:pt x="174129" y="8383524"/>
                  </a:lnTo>
                  <a:lnTo>
                    <a:pt x="6135230" y="8383524"/>
                  </a:lnTo>
                  <a:lnTo>
                    <a:pt x="6181519" y="8377303"/>
                  </a:lnTo>
                  <a:lnTo>
                    <a:pt x="6223114" y="8359748"/>
                  </a:lnTo>
                  <a:lnTo>
                    <a:pt x="6258356" y="8332519"/>
                  </a:lnTo>
                  <a:lnTo>
                    <a:pt x="6285585" y="8297275"/>
                  </a:lnTo>
                  <a:lnTo>
                    <a:pt x="6303139" y="8255675"/>
                  </a:lnTo>
                  <a:lnTo>
                    <a:pt x="6309360" y="8209381"/>
                  </a:lnTo>
                  <a:lnTo>
                    <a:pt x="6309360" y="174129"/>
                  </a:lnTo>
                  <a:lnTo>
                    <a:pt x="6303139" y="127836"/>
                  </a:lnTo>
                  <a:lnTo>
                    <a:pt x="6285585" y="86239"/>
                  </a:lnTo>
                  <a:lnTo>
                    <a:pt x="6258356" y="50998"/>
                  </a:lnTo>
                  <a:lnTo>
                    <a:pt x="6223114" y="23772"/>
                  </a:lnTo>
                  <a:lnTo>
                    <a:pt x="6181519" y="6219"/>
                  </a:lnTo>
                  <a:lnTo>
                    <a:pt x="6135230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3900" y="914405"/>
              <a:ext cx="6309360" cy="8383905"/>
            </a:xfrm>
            <a:custGeom>
              <a:avLst/>
              <a:gdLst/>
              <a:ahLst/>
              <a:cxnLst/>
              <a:rect l="l" t="t" r="r" b="b"/>
              <a:pathLst>
                <a:path w="6309359" h="8383905">
                  <a:moveTo>
                    <a:pt x="0" y="174129"/>
                  </a:moveTo>
                  <a:lnTo>
                    <a:pt x="6220" y="127836"/>
                  </a:lnTo>
                  <a:lnTo>
                    <a:pt x="23774" y="86239"/>
                  </a:lnTo>
                  <a:lnTo>
                    <a:pt x="51003" y="50998"/>
                  </a:lnTo>
                  <a:lnTo>
                    <a:pt x="86245" y="23772"/>
                  </a:lnTo>
                  <a:lnTo>
                    <a:pt x="127840" y="6219"/>
                  </a:lnTo>
                  <a:lnTo>
                    <a:pt x="174129" y="0"/>
                  </a:lnTo>
                  <a:lnTo>
                    <a:pt x="6135230" y="0"/>
                  </a:lnTo>
                  <a:lnTo>
                    <a:pt x="6181519" y="6219"/>
                  </a:lnTo>
                  <a:lnTo>
                    <a:pt x="6223114" y="23772"/>
                  </a:lnTo>
                  <a:lnTo>
                    <a:pt x="6258356" y="50998"/>
                  </a:lnTo>
                  <a:lnTo>
                    <a:pt x="6285585" y="86239"/>
                  </a:lnTo>
                  <a:lnTo>
                    <a:pt x="6303139" y="127836"/>
                  </a:lnTo>
                  <a:lnTo>
                    <a:pt x="6309360" y="174129"/>
                  </a:lnTo>
                  <a:lnTo>
                    <a:pt x="6309360" y="8209381"/>
                  </a:lnTo>
                  <a:lnTo>
                    <a:pt x="6303139" y="8255675"/>
                  </a:lnTo>
                  <a:lnTo>
                    <a:pt x="6285585" y="8297275"/>
                  </a:lnTo>
                  <a:lnTo>
                    <a:pt x="6258356" y="8332519"/>
                  </a:lnTo>
                  <a:lnTo>
                    <a:pt x="6223114" y="8359748"/>
                  </a:lnTo>
                  <a:lnTo>
                    <a:pt x="6181519" y="8377303"/>
                  </a:lnTo>
                  <a:lnTo>
                    <a:pt x="6135230" y="8383524"/>
                  </a:lnTo>
                  <a:lnTo>
                    <a:pt x="174129" y="8383524"/>
                  </a:lnTo>
                  <a:lnTo>
                    <a:pt x="127840" y="8377303"/>
                  </a:lnTo>
                  <a:lnTo>
                    <a:pt x="86245" y="8359748"/>
                  </a:lnTo>
                  <a:lnTo>
                    <a:pt x="51003" y="8332519"/>
                  </a:lnTo>
                  <a:lnTo>
                    <a:pt x="23774" y="8297275"/>
                  </a:lnTo>
                  <a:lnTo>
                    <a:pt x="6220" y="8255675"/>
                  </a:lnTo>
                  <a:lnTo>
                    <a:pt x="0" y="8209381"/>
                  </a:lnTo>
                  <a:lnTo>
                    <a:pt x="0" y="174129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807745" y="976376"/>
            <a:ext cx="54616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Screening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Assessment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Instruments </a:t>
            </a:r>
            <a:r>
              <a:rPr sz="1200" b="1" spc="5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Mental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Disorders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spc="1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Symptoms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3627" y="1289303"/>
            <a:ext cx="6090285" cy="216535"/>
          </a:xfrm>
          <a:custGeom>
            <a:avLst/>
            <a:gdLst/>
            <a:ahLst/>
            <a:cxnLst/>
            <a:rect l="l" t="t" r="r" b="b"/>
            <a:pathLst>
              <a:path w="6090284" h="216534">
                <a:moveTo>
                  <a:pt x="1441704" y="0"/>
                </a:moveTo>
                <a:lnTo>
                  <a:pt x="1524" y="0"/>
                </a:lnTo>
                <a:lnTo>
                  <a:pt x="1524" y="6096"/>
                </a:lnTo>
                <a:lnTo>
                  <a:pt x="0" y="6096"/>
                </a:lnTo>
                <a:lnTo>
                  <a:pt x="0" y="210312"/>
                </a:lnTo>
                <a:lnTo>
                  <a:pt x="1524" y="210312"/>
                </a:lnTo>
                <a:lnTo>
                  <a:pt x="1524" y="216408"/>
                </a:lnTo>
                <a:lnTo>
                  <a:pt x="1441704" y="216408"/>
                </a:lnTo>
                <a:lnTo>
                  <a:pt x="1441704" y="210312"/>
                </a:lnTo>
                <a:lnTo>
                  <a:pt x="1440180" y="210312"/>
                </a:lnTo>
                <a:lnTo>
                  <a:pt x="1440180" y="6096"/>
                </a:lnTo>
                <a:lnTo>
                  <a:pt x="1441704" y="6096"/>
                </a:lnTo>
                <a:lnTo>
                  <a:pt x="1441704" y="0"/>
                </a:lnTo>
                <a:close/>
              </a:path>
              <a:path w="6090284" h="216534">
                <a:moveTo>
                  <a:pt x="2971800" y="0"/>
                </a:moveTo>
                <a:lnTo>
                  <a:pt x="1447800" y="0"/>
                </a:lnTo>
                <a:lnTo>
                  <a:pt x="1447800" y="6096"/>
                </a:lnTo>
                <a:lnTo>
                  <a:pt x="1446276" y="6096"/>
                </a:lnTo>
                <a:lnTo>
                  <a:pt x="1446276" y="210312"/>
                </a:lnTo>
                <a:lnTo>
                  <a:pt x="1447800" y="210312"/>
                </a:lnTo>
                <a:lnTo>
                  <a:pt x="1447800" y="216408"/>
                </a:lnTo>
                <a:lnTo>
                  <a:pt x="2971800" y="216408"/>
                </a:lnTo>
                <a:lnTo>
                  <a:pt x="2971800" y="210312"/>
                </a:lnTo>
                <a:lnTo>
                  <a:pt x="2971800" y="6096"/>
                </a:lnTo>
                <a:lnTo>
                  <a:pt x="2971800" y="0"/>
                </a:lnTo>
                <a:close/>
              </a:path>
              <a:path w="6090284" h="216534">
                <a:moveTo>
                  <a:pt x="6089904" y="6096"/>
                </a:moveTo>
                <a:lnTo>
                  <a:pt x="6089891" y="0"/>
                </a:lnTo>
                <a:lnTo>
                  <a:pt x="2977896" y="0"/>
                </a:lnTo>
                <a:lnTo>
                  <a:pt x="2977896" y="6096"/>
                </a:lnTo>
                <a:lnTo>
                  <a:pt x="2977896" y="210312"/>
                </a:lnTo>
                <a:lnTo>
                  <a:pt x="2977896" y="216408"/>
                </a:lnTo>
                <a:lnTo>
                  <a:pt x="6089891" y="216408"/>
                </a:lnTo>
                <a:lnTo>
                  <a:pt x="6089891" y="210312"/>
                </a:lnTo>
                <a:lnTo>
                  <a:pt x="6089904" y="6096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829055" y="1289303"/>
          <a:ext cx="6104255" cy="7664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465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0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184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6407">
                <a:tc>
                  <a:txBody>
                    <a:bodyPr/>
                    <a:lstStyle/>
                    <a:p>
                      <a:pPr marL="40068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Instrument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42418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Clinical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Utility With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Specific Racial/Ethnic</a:t>
                      </a:r>
                      <a:r>
                        <a:rPr sz="1000" b="1" spc="-114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Groups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0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1248">
                <a:tc>
                  <a:txBody>
                    <a:bodyPr/>
                    <a:lstStyle/>
                    <a:p>
                      <a:pPr marL="59690" marR="181610" indent="190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Beck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Anxiety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Inven- 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tory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(BAI; Beck 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Steer 1990)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143510" indent="190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BAI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21-item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distinguishes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anxiety from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depres-  sion.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546100" indent="-63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(Chapman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2009).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7945" marR="385445" indent="-6350">
                        <a:lnSpc>
                          <a:spcPct val="99500"/>
                        </a:lnSpc>
                        <a:spcBef>
                          <a:spcPts val="21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 languages,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(Novy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2001),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Arabic,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Chinese,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Farsi,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Korean,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Turkish.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1804">
                <a:tc>
                  <a:txBody>
                    <a:bodyPr/>
                    <a:lstStyle/>
                    <a:p>
                      <a:pPr marL="62230" marR="8826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Beck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Depression 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Inventory (BDI)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Beck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Depression 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Inventory,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2nd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Edi-  tion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(BDI-II;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Beck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 1996)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 marR="220979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BDI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21-item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intensity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depression.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 marR="80010" indent="-50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Several versions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BDI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available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specificity.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7945" marR="85090" indent="-3810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(Dutton  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2004;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Grothe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2005; Joe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2008),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(Carmody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2005; Crocker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al.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4769" marR="156210" indent="3175">
                        <a:lnSpc>
                          <a:spcPct val="99500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1994),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Hmong (Mouanoutoua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1991), Mexican  Americans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(Gatewood-Colwell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1989),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Latinos (Contreras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0960" marR="81915" indent="635">
                        <a:lnSpc>
                          <a:spcPct val="99800"/>
                        </a:lnSpc>
                        <a:spcBef>
                          <a:spcPts val="21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(Azocar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2001; Bonilla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2004;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Carmody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2005;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Wiebe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Penley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2005), Chinese  (Yeung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2002;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Zheng and Lin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1991), French,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Arabic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(Abdel-Khalek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1998;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Alansari 2006),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Hebrew,  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Farsi (Ghassemzadeh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37003">
                <a:tc>
                  <a:txBody>
                    <a:bodyPr/>
                    <a:lstStyle/>
                    <a:p>
                      <a:pPr marL="63500" marR="112395" indent="63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Center for</a:t>
                      </a:r>
                      <a:r>
                        <a:rPr sz="1000" b="1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Epidemio- 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logical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Studies- 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Depression Scale 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(CES-D;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Radloff</a:t>
                      </a:r>
                      <a:r>
                        <a:rPr sz="1000" spc="-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1977)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145415" indent="190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CES-D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20-item  self-report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 de-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signed 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depressive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symptoms.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244475" indent="762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underestimate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symptoms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</a:t>
                      </a:r>
                      <a:r>
                        <a:rPr sz="1000" spc="-1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 (Bardwell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Dimsdale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2001;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2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0960" marR="149225" indent="3175">
                        <a:lnSpc>
                          <a:spcPct val="99800"/>
                        </a:lnSpc>
                        <a:spcBef>
                          <a:spcPts val="204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 (Batistoni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 2007;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Garcia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Marks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1989;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Posner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 2001;  Reuland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2009;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Roberts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al.1990),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Indians (Diwan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2004;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Gupta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2006),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(Chapleski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1997),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Americans (Canady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Makambi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2009;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Nguyen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7945" marR="72390" indent="-6350">
                        <a:lnSpc>
                          <a:spcPct val="99500"/>
                        </a:lnSpc>
                        <a:spcBef>
                          <a:spcPts val="22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(Reuland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2009), Chinese (Lin  1989),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Greek,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Korean,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Portuguese.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9096">
                <a:tc>
                  <a:txBody>
                    <a:bodyPr/>
                    <a:lstStyle/>
                    <a:p>
                      <a:pPr marL="60960" marR="137795" indent="5715">
                        <a:lnSpc>
                          <a:spcPct val="99500"/>
                        </a:lnSpc>
                        <a:spcBef>
                          <a:spcPts val="85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Geriatric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Depression  Scale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(Sheikh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Yesavage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1986)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109220" indent="1905">
                        <a:lnSpc>
                          <a:spcPct val="997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30-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15- 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item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forms,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pression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older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adults.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 marR="225425" indent="-1270">
                        <a:lnSpc>
                          <a:spcPct val="99500"/>
                        </a:lnSpc>
                        <a:spcBef>
                          <a:spcPts val="8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(Reuland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(Broekman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2008;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Nyunt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2009).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6040" marR="152400" indent="-381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30 languages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validated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number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tions (available online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  <a:hlinkClick r:id="rId2"/>
                        </a:rPr>
                        <a:t>http://www.stanford.edu/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3660">
                        <a:lnSpc>
                          <a:spcPts val="119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~yesavage/GDS.html).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75588">
                <a:tc>
                  <a:txBody>
                    <a:bodyPr/>
                    <a:lstStyle/>
                    <a:p>
                      <a:pPr marL="63500" marR="149225" indent="889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Millon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Clinical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Multi-  axial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Inventory-III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(Millon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117475" indent="571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13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personality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(DSM-III-R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Axis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II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disorders)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9  clinical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syndromes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(DSM-III-R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Axis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disor-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ders);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scales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</a:t>
                      </a:r>
                      <a:r>
                        <a:rPr sz="1000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problems.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90170" indent="-63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(Calsyn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al.1991; Craig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Olson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1998)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  (Fernández-Montalvo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2006).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7945" marR="106680" indent="-6350">
                        <a:lnSpc>
                          <a:spcPts val="1190"/>
                        </a:lnSpc>
                        <a:spcBef>
                          <a:spcPts val="25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Multiple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ing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Korean, Cantonese,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Portuguese.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194377" y="8998711"/>
            <a:ext cx="1727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10" y="9430049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280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810308" y="435355"/>
            <a:ext cx="305943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D—Screening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Instruments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17804" y="908300"/>
            <a:ext cx="6322060" cy="6993890"/>
            <a:chOff x="717804" y="908300"/>
            <a:chExt cx="6322060" cy="6993890"/>
          </a:xfrm>
        </p:grpSpPr>
        <p:sp>
          <p:nvSpPr>
            <p:cNvPr id="4" name="object 4"/>
            <p:cNvSpPr/>
            <p:nvPr/>
          </p:nvSpPr>
          <p:spPr>
            <a:xfrm>
              <a:off x="723900" y="914396"/>
              <a:ext cx="6309360" cy="6981825"/>
            </a:xfrm>
            <a:custGeom>
              <a:avLst/>
              <a:gdLst/>
              <a:ahLst/>
              <a:cxnLst/>
              <a:rect l="l" t="t" r="r" b="b"/>
              <a:pathLst>
                <a:path w="6309359" h="6981825">
                  <a:moveTo>
                    <a:pt x="6135217" y="0"/>
                  </a:moveTo>
                  <a:lnTo>
                    <a:pt x="174142" y="0"/>
                  </a:lnTo>
                  <a:lnTo>
                    <a:pt x="127848" y="6220"/>
                  </a:lnTo>
                  <a:lnTo>
                    <a:pt x="86248" y="23775"/>
                  </a:lnTo>
                  <a:lnTo>
                    <a:pt x="51004" y="51004"/>
                  </a:lnTo>
                  <a:lnTo>
                    <a:pt x="23775" y="86248"/>
                  </a:lnTo>
                  <a:lnTo>
                    <a:pt x="6220" y="127848"/>
                  </a:lnTo>
                  <a:lnTo>
                    <a:pt x="0" y="174142"/>
                  </a:lnTo>
                  <a:lnTo>
                    <a:pt x="0" y="6807314"/>
                  </a:lnTo>
                  <a:lnTo>
                    <a:pt x="6220" y="6853603"/>
                  </a:lnTo>
                  <a:lnTo>
                    <a:pt x="23775" y="6895198"/>
                  </a:lnTo>
                  <a:lnTo>
                    <a:pt x="51004" y="6930440"/>
                  </a:lnTo>
                  <a:lnTo>
                    <a:pt x="86248" y="6957669"/>
                  </a:lnTo>
                  <a:lnTo>
                    <a:pt x="127848" y="6975223"/>
                  </a:lnTo>
                  <a:lnTo>
                    <a:pt x="174142" y="6981444"/>
                  </a:lnTo>
                  <a:lnTo>
                    <a:pt x="6135217" y="6981444"/>
                  </a:lnTo>
                  <a:lnTo>
                    <a:pt x="6181511" y="6975223"/>
                  </a:lnTo>
                  <a:lnTo>
                    <a:pt x="6223111" y="6957669"/>
                  </a:lnTo>
                  <a:lnTo>
                    <a:pt x="6258355" y="6930440"/>
                  </a:lnTo>
                  <a:lnTo>
                    <a:pt x="6285584" y="6895198"/>
                  </a:lnTo>
                  <a:lnTo>
                    <a:pt x="6303139" y="6853603"/>
                  </a:lnTo>
                  <a:lnTo>
                    <a:pt x="6309360" y="6807314"/>
                  </a:lnTo>
                  <a:lnTo>
                    <a:pt x="6309360" y="174142"/>
                  </a:lnTo>
                  <a:lnTo>
                    <a:pt x="6303139" y="127848"/>
                  </a:lnTo>
                  <a:lnTo>
                    <a:pt x="6285584" y="86248"/>
                  </a:lnTo>
                  <a:lnTo>
                    <a:pt x="6258355" y="51004"/>
                  </a:lnTo>
                  <a:lnTo>
                    <a:pt x="6223111" y="23775"/>
                  </a:lnTo>
                  <a:lnTo>
                    <a:pt x="6181511" y="6220"/>
                  </a:lnTo>
                  <a:lnTo>
                    <a:pt x="6135217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3900" y="914396"/>
              <a:ext cx="6309360" cy="6981825"/>
            </a:xfrm>
            <a:custGeom>
              <a:avLst/>
              <a:gdLst/>
              <a:ahLst/>
              <a:cxnLst/>
              <a:rect l="l" t="t" r="r" b="b"/>
              <a:pathLst>
                <a:path w="6309359" h="6981825">
                  <a:moveTo>
                    <a:pt x="0" y="174142"/>
                  </a:moveTo>
                  <a:lnTo>
                    <a:pt x="6220" y="127848"/>
                  </a:lnTo>
                  <a:lnTo>
                    <a:pt x="23775" y="86248"/>
                  </a:lnTo>
                  <a:lnTo>
                    <a:pt x="51004" y="51004"/>
                  </a:lnTo>
                  <a:lnTo>
                    <a:pt x="86248" y="23775"/>
                  </a:lnTo>
                  <a:lnTo>
                    <a:pt x="127848" y="6220"/>
                  </a:lnTo>
                  <a:lnTo>
                    <a:pt x="174142" y="0"/>
                  </a:lnTo>
                  <a:lnTo>
                    <a:pt x="6135217" y="0"/>
                  </a:lnTo>
                  <a:lnTo>
                    <a:pt x="6181511" y="6220"/>
                  </a:lnTo>
                  <a:lnTo>
                    <a:pt x="6223111" y="23775"/>
                  </a:lnTo>
                  <a:lnTo>
                    <a:pt x="6258355" y="51004"/>
                  </a:lnTo>
                  <a:lnTo>
                    <a:pt x="6285584" y="86248"/>
                  </a:lnTo>
                  <a:lnTo>
                    <a:pt x="6303139" y="127848"/>
                  </a:lnTo>
                  <a:lnTo>
                    <a:pt x="6309360" y="174142"/>
                  </a:lnTo>
                  <a:lnTo>
                    <a:pt x="6309360" y="6807314"/>
                  </a:lnTo>
                  <a:lnTo>
                    <a:pt x="6303139" y="6853603"/>
                  </a:lnTo>
                  <a:lnTo>
                    <a:pt x="6285584" y="6895198"/>
                  </a:lnTo>
                  <a:lnTo>
                    <a:pt x="6258355" y="6930440"/>
                  </a:lnTo>
                  <a:lnTo>
                    <a:pt x="6223111" y="6957669"/>
                  </a:lnTo>
                  <a:lnTo>
                    <a:pt x="6181511" y="6975223"/>
                  </a:lnTo>
                  <a:lnTo>
                    <a:pt x="6135217" y="6981444"/>
                  </a:lnTo>
                  <a:lnTo>
                    <a:pt x="174142" y="6981444"/>
                  </a:lnTo>
                  <a:lnTo>
                    <a:pt x="127848" y="6975223"/>
                  </a:lnTo>
                  <a:lnTo>
                    <a:pt x="86248" y="6957669"/>
                  </a:lnTo>
                  <a:lnTo>
                    <a:pt x="51004" y="6930440"/>
                  </a:lnTo>
                  <a:lnTo>
                    <a:pt x="23775" y="6895198"/>
                  </a:lnTo>
                  <a:lnTo>
                    <a:pt x="6220" y="6853603"/>
                  </a:lnTo>
                  <a:lnTo>
                    <a:pt x="0" y="6807314"/>
                  </a:lnTo>
                  <a:lnTo>
                    <a:pt x="0" y="174142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814832" y="976376"/>
            <a:ext cx="56476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Instruments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Screen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60" dirty="0">
                <a:solidFill>
                  <a:srgbClr val="33617B"/>
                </a:solidFill>
                <a:latin typeface="Arial"/>
                <a:cs typeface="Arial"/>
              </a:rPr>
              <a:t>Assess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Mental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Disorders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Symptoms</a:t>
            </a:r>
            <a:r>
              <a:rPr sz="1200" b="1" spc="-8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923544" y="1289303"/>
          <a:ext cx="5915025" cy="63569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532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69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35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327397">
                <a:tc>
                  <a:txBody>
                    <a:bodyPr/>
                    <a:lstStyle/>
                    <a:p>
                      <a:pPr marL="64769" marR="123189" indent="889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Minnesota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Multiphasic  Personality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Inventory, 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2nd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Edition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(MMPI-2)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(Butcher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1989)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MMPI-2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3025" marR="112395" indent="-5080">
                        <a:lnSpc>
                          <a:spcPct val="99500"/>
                        </a:lnSpc>
                        <a:spcBef>
                          <a:spcPts val="15"/>
                        </a:spcBef>
                      </a:pP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personali-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traits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symp-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tom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patterns.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91440" indent="698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Normed for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Americans,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Americans,  Latinos,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American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Indians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(Hathaway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1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al.1989).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2230" marR="127000" indent="635">
                        <a:lnSpc>
                          <a:spcPct val="99700"/>
                        </a:lnSpc>
                        <a:spcBef>
                          <a:spcPts val="219"/>
                        </a:spcBef>
                      </a:pPr>
                      <a:r>
                        <a:rPr sz="1000" b="1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(Castro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2008;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McNulty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2003;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Monnot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2009;  Whatley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2003)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Americans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(Tsai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Pike 2000;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Tsushima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Tsushima</a:t>
                      </a:r>
                      <a:r>
                        <a:rPr sz="1000" spc="-1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3500" marR="90805" indent="-2540">
                        <a:lnSpc>
                          <a:spcPts val="1190"/>
                        </a:lnSpc>
                        <a:spcBef>
                          <a:spcPts val="250"/>
                        </a:spcBef>
                      </a:pPr>
                      <a:r>
                        <a:rPr sz="1000" b="1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available in: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Numerous,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French,</a:t>
                      </a:r>
                      <a:r>
                        <a:rPr sz="1000" spc="-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Hmong,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</a:t>
                      </a:r>
                      <a:r>
                        <a:rPr sz="1000" spc="-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(Velasquez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2000).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37010">
                <a:tc>
                  <a:txBody>
                    <a:bodyPr/>
                    <a:lstStyle/>
                    <a:p>
                      <a:pPr marL="66040" marR="93980" indent="762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Mini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International 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Neuropsychiatric </a:t>
                      </a: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Inter- 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view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(M.I.N.I.;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Sheehan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1998)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95885" indent="190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short,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structured,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diagnos-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tic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interview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most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common mental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(including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substance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 marR="86360" indent="-381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(Black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59690" marR="153035" indent="4445">
                        <a:lnSpc>
                          <a:spcPct val="99800"/>
                        </a:lnSpc>
                        <a:spcBef>
                          <a:spcPts val="21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Major Depressive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Episode 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Posttraumatic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(PTSD)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sections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M.I.N.I.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have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been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adapted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screening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PTSD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refugees,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found effective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across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multinational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sample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(Eytan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-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2007).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4135" marR="280670" indent="-3810">
                        <a:lnSpc>
                          <a:spcPct val="99800"/>
                        </a:lnSpc>
                        <a:spcBef>
                          <a:spcPts val="209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Over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43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French,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Italian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(Rossi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2004),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Japanese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(Otsubo et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2005),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Spanish, Italian,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Arabic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(Amorim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1998;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Lecrubier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114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1997;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Sheehan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1997,</a:t>
                      </a:r>
                      <a:r>
                        <a:rPr sz="1000" spc="-9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1998).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6289">
                <a:tc>
                  <a:txBody>
                    <a:bodyPr/>
                    <a:lstStyle/>
                    <a:p>
                      <a:pPr marL="64769" marR="62230" indent="-2540">
                        <a:lnSpc>
                          <a:spcPct val="100299"/>
                        </a:lnSpc>
                        <a:spcBef>
                          <a:spcPts val="75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Schedules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Clinical 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Assessment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Neuro- 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psychiatry,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2nd Version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(SCAN-2;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Wing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7945">
                        <a:lnSpc>
                          <a:spcPts val="119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1998)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107950" indent="-254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SCAN-2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spc="-2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set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instruments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measure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psycho-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pathology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behavior associated 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major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mental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9690" marR="147320" indent="317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SCAN-2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oped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WHO with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international sample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included participants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Turkey, Greece,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India,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United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States, Nigeria,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Romania,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Mexico,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Spain,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South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Korea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intended to be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cross-culturally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appropriate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(Room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</a:t>
                      </a:r>
                      <a:r>
                        <a:rPr sz="1000" spc="1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1996).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4135" marR="267335" indent="-3810">
                        <a:lnSpc>
                          <a:spcPct val="99700"/>
                        </a:lnSpc>
                        <a:spcBef>
                          <a:spcPts val="204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Chinese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(Cheng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2001), Danish,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Dutch,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English,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French,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German,  Greek, Italian,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Kannada,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Portuguese,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Thai, Turkish,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Yoruba.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9810">
                <a:tc>
                  <a:txBody>
                    <a:bodyPr/>
                    <a:lstStyle/>
                    <a:p>
                      <a:pPr marL="62230" marR="111760" indent="-63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Symptom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Checklist-90- 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 </a:t>
                      </a:r>
                      <a:r>
                        <a:rPr sz="1000" b="1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(SCL-90R; 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Derogatis  </a:t>
                      </a:r>
                      <a:r>
                        <a:rPr sz="1000" b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1992)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 marR="9842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90-item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check-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list evaluates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psy-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chiatric symptoms 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their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intensity in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nine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cate-  gories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screens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broad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range of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mental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135" marR="14795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SCL-90R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been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normed for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adult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inpatient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outpatient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psychiatric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patients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adult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adolescent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nonpatients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across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number of ethnic  groups (Derogatis</a:t>
                      </a:r>
                      <a:r>
                        <a:rPr sz="1000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1992).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6675" marR="170180" indent="-3810">
                        <a:lnSpc>
                          <a:spcPct val="99500"/>
                        </a:lnSpc>
                        <a:spcBef>
                          <a:spcPts val="22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researched: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(Martinez 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al.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2005)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African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(Ayalon 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Young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2009).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9215" marR="576580" indent="-8255">
                        <a:lnSpc>
                          <a:spcPts val="1190"/>
                        </a:lnSpc>
                        <a:spcBef>
                          <a:spcPts val="254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Languages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available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in: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Spanish,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French,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Armenian,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Persian.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281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566164"/>
            <a:ext cx="5874385" cy="129603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algn="just">
              <a:lnSpc>
                <a:spcPts val="3320"/>
              </a:lnSpc>
              <a:spcBef>
                <a:spcPts val="240"/>
              </a:spcBef>
            </a:pPr>
            <a:r>
              <a:rPr spc="-10" dirty="0"/>
              <a:t>Appendix E—Cultural </a:t>
            </a:r>
            <a:r>
              <a:rPr spc="-15" dirty="0"/>
              <a:t>Formulation  </a:t>
            </a:r>
            <a:r>
              <a:rPr spc="-40" dirty="0"/>
              <a:t>in </a:t>
            </a:r>
            <a:r>
              <a:rPr spc="-50" dirty="0"/>
              <a:t>Diagnosis and </a:t>
            </a:r>
            <a:r>
              <a:rPr spc="-75" dirty="0"/>
              <a:t>Cultural </a:t>
            </a:r>
            <a:r>
              <a:rPr spc="-25" dirty="0"/>
              <a:t>Concepts  </a:t>
            </a:r>
            <a:r>
              <a:rPr spc="-5" dirty="0"/>
              <a:t>of</a:t>
            </a:r>
            <a:r>
              <a:rPr spc="120" dirty="0"/>
              <a:t> </a:t>
            </a:r>
            <a:r>
              <a:rPr spc="-100" dirty="0"/>
              <a:t>Distress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7451" y="3704335"/>
            <a:ext cx="2907030" cy="537654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20955" marR="413384" indent="-8890">
              <a:lnSpc>
                <a:spcPts val="2140"/>
              </a:lnSpc>
              <a:spcBef>
                <a:spcPts val="185"/>
              </a:spcBef>
            </a:pP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Formulation</a:t>
            </a:r>
            <a:r>
              <a:rPr sz="1800" b="1" spc="-2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in 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Diagnosis</a:t>
            </a:r>
            <a:endParaRPr sz="1800">
              <a:latin typeface="Arial"/>
              <a:cs typeface="Arial"/>
            </a:endParaRPr>
          </a:p>
          <a:p>
            <a:pPr marL="13335" marR="5080" indent="8890">
              <a:lnSpc>
                <a:spcPct val="100000"/>
              </a:lnSpc>
              <a:spcBef>
                <a:spcPts val="56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Clinicians 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diagnosing clients.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following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formulation adopted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Psychiatric Association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(APA)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Diagnostic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Statistical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Fifth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Edition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(DSM-5;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2013,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pp.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749–759)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provides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outline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conducting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axial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diagnostic assessment.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are credentialed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diagnose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disorders,  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main content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listed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guide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interview,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intake,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planning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processes. (For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review,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Mezzich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Caracci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application, specifi-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Lakota,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Heart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2001.)</a:t>
            </a:r>
            <a:endParaRPr sz="1200">
              <a:latin typeface="Times New Roman"/>
              <a:cs typeface="Times New Roman"/>
            </a:endParaRPr>
          </a:p>
          <a:p>
            <a:pPr marL="15240" marR="73660" indent="1270">
              <a:lnSpc>
                <a:spcPct val="100000"/>
              </a:lnSpc>
              <a:spcBef>
                <a:spcPts val="600"/>
              </a:spcBef>
              <a:buAutoNum type="arabicPeriod"/>
              <a:tabLst>
                <a:tab pos="173990" algn="l"/>
              </a:tabLst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person.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person’s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reference groups.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minorities,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degree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involvement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origin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host 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(where applicable).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ability,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use,and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preference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(including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multilingualism).</a:t>
            </a:r>
            <a:endParaRPr sz="1200">
              <a:latin typeface="Times New Roman"/>
              <a:cs typeface="Times New Roman"/>
            </a:endParaRPr>
          </a:p>
          <a:p>
            <a:pPr marL="16510" marR="212090">
              <a:lnSpc>
                <a:spcPct val="100000"/>
              </a:lnSpc>
              <a:spcBef>
                <a:spcPts val="600"/>
              </a:spcBef>
              <a:buAutoNum type="arabicPeriod"/>
              <a:tabLst>
                <a:tab pos="178435" algn="l"/>
              </a:tabLst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explanations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predomi-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1410" y="3686047"/>
            <a:ext cx="2862580" cy="52971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255">
              <a:lnSpc>
                <a:spcPct val="999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idioms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symp-  toms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municated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“nerves,”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possessing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spirits,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somatic complaints,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inexplicable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misfortune),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severity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group, 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category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condition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“Cultural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causes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explanatory  models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reference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sources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endParaRPr sz="1200">
              <a:latin typeface="Times New Roman"/>
              <a:cs typeface="Times New Roman"/>
            </a:endParaRPr>
          </a:p>
          <a:p>
            <a:pPr marL="16510" marR="13335" indent="1905">
              <a:lnSpc>
                <a:spcPct val="100000"/>
              </a:lnSpc>
              <a:spcBef>
                <a:spcPts val="600"/>
              </a:spcBef>
              <a:buAutoNum type="arabicPeriod" startAt="3"/>
              <a:tabLst>
                <a:tab pos="180340" algn="l"/>
              </a:tabLst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psychosocial 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environment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functioning.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stressors,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available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supports,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functioning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disability,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stresses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environment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religion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kin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networks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emo-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tional,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instrumental,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informational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support.</a:t>
            </a:r>
            <a:endParaRPr sz="1200">
              <a:latin typeface="Times New Roman"/>
              <a:cs typeface="Times New Roman"/>
            </a:endParaRPr>
          </a:p>
          <a:p>
            <a:pPr marL="16510" marR="22225" indent="1905">
              <a:lnSpc>
                <a:spcPct val="100000"/>
              </a:lnSpc>
              <a:spcBef>
                <a:spcPts val="600"/>
              </a:spcBef>
              <a:buAutoNum type="arabicPeriod" startAt="3"/>
              <a:tabLst>
                <a:tab pos="180340" algn="l"/>
              </a:tabLst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relationship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clinician.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between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 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283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885440" cy="2139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20014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difficulty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language,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eliciting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symptoms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cultural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significance,</a:t>
            </a:r>
            <a:endParaRPr sz="1200">
              <a:latin typeface="Times New Roman"/>
              <a:cs typeface="Times New Roman"/>
            </a:endParaRPr>
          </a:p>
          <a:p>
            <a:pPr marL="14604" marR="5080" indent="1905" algn="just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negotiating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intimacy,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determining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normative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pathological).</a:t>
            </a:r>
            <a:endParaRPr sz="1200">
              <a:latin typeface="Times New Roman"/>
              <a:cs typeface="Times New Roman"/>
            </a:endParaRPr>
          </a:p>
          <a:p>
            <a:pPr marL="12700" marR="98425" indent="1905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5.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Overall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diagnosis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care. Conclude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formulation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discussing how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considerations specifi-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influence comprehensive diagnosis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7344" y="3126740"/>
            <a:ext cx="2712720" cy="101790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20955" marR="472440" indent="-8890">
              <a:lnSpc>
                <a:spcPts val="2140"/>
              </a:lnSpc>
              <a:spcBef>
                <a:spcPts val="185"/>
              </a:spcBef>
            </a:pP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Concepts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of  </a:t>
            </a:r>
            <a:r>
              <a:rPr sz="1800" b="1" spc="-65" dirty="0">
                <a:solidFill>
                  <a:srgbClr val="33617B"/>
                </a:solidFill>
                <a:latin typeface="Arial"/>
                <a:cs typeface="Arial"/>
              </a:rPr>
              <a:t>Distress</a:t>
            </a:r>
            <a:endParaRPr sz="1800">
              <a:latin typeface="Arial"/>
              <a:cs typeface="Arial"/>
            </a:endParaRPr>
          </a:p>
          <a:p>
            <a:pPr marL="13970" marR="5080" indent="-1905">
              <a:lnSpc>
                <a:spcPct val="100000"/>
              </a:lnSpc>
              <a:spcBef>
                <a:spcPts val="56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Just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standard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instruments can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97" y="868171"/>
            <a:ext cx="2831465" cy="295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populations,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diag-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noses.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Expressions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part,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aberrant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standard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another.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seemingly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paranoid  thoughts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oppressive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governments.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phenomena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construed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illnesses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Western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  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linked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DSM-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(APA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table</a:t>
            </a:r>
            <a:endParaRPr sz="1200">
              <a:latin typeface="Times New Roman"/>
              <a:cs typeface="Times New Roman"/>
            </a:endParaRPr>
          </a:p>
          <a:p>
            <a:pPr marL="14604" marR="46355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follows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lists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DSM-5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DSM-5.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85444" y="4261107"/>
            <a:ext cx="5956300" cy="4892040"/>
            <a:chOff x="885444" y="4261107"/>
            <a:chExt cx="5956300" cy="4892040"/>
          </a:xfrm>
        </p:grpSpPr>
        <p:sp>
          <p:nvSpPr>
            <p:cNvPr id="7" name="object 7"/>
            <p:cNvSpPr/>
            <p:nvPr/>
          </p:nvSpPr>
          <p:spPr>
            <a:xfrm>
              <a:off x="891540" y="4267203"/>
              <a:ext cx="5943600" cy="4879975"/>
            </a:xfrm>
            <a:custGeom>
              <a:avLst/>
              <a:gdLst/>
              <a:ahLst/>
              <a:cxnLst/>
              <a:rect l="l" t="t" r="r" b="b"/>
              <a:pathLst>
                <a:path w="5943600" h="4879975">
                  <a:moveTo>
                    <a:pt x="5808916" y="0"/>
                  </a:moveTo>
                  <a:lnTo>
                    <a:pt x="134683" y="0"/>
                  </a:lnTo>
                  <a:lnTo>
                    <a:pt x="92112" y="6866"/>
                  </a:lnTo>
                  <a:lnTo>
                    <a:pt x="55141" y="25986"/>
                  </a:lnTo>
                  <a:lnTo>
                    <a:pt x="25986" y="55141"/>
                  </a:lnTo>
                  <a:lnTo>
                    <a:pt x="6866" y="92112"/>
                  </a:lnTo>
                  <a:lnTo>
                    <a:pt x="0" y="134683"/>
                  </a:lnTo>
                  <a:lnTo>
                    <a:pt x="0" y="4745151"/>
                  </a:lnTo>
                  <a:lnTo>
                    <a:pt x="6866" y="4787728"/>
                  </a:lnTo>
                  <a:lnTo>
                    <a:pt x="25986" y="4824704"/>
                  </a:lnTo>
                  <a:lnTo>
                    <a:pt x="55141" y="4853861"/>
                  </a:lnTo>
                  <a:lnTo>
                    <a:pt x="92112" y="4872981"/>
                  </a:lnTo>
                  <a:lnTo>
                    <a:pt x="134683" y="4879848"/>
                  </a:lnTo>
                  <a:lnTo>
                    <a:pt x="5808916" y="4879848"/>
                  </a:lnTo>
                  <a:lnTo>
                    <a:pt x="5851487" y="4872981"/>
                  </a:lnTo>
                  <a:lnTo>
                    <a:pt x="5888458" y="4853861"/>
                  </a:lnTo>
                  <a:lnTo>
                    <a:pt x="5917613" y="4824704"/>
                  </a:lnTo>
                  <a:lnTo>
                    <a:pt x="5936733" y="4787728"/>
                  </a:lnTo>
                  <a:lnTo>
                    <a:pt x="5943600" y="4745151"/>
                  </a:lnTo>
                  <a:lnTo>
                    <a:pt x="5943600" y="134683"/>
                  </a:lnTo>
                  <a:lnTo>
                    <a:pt x="5936733" y="92112"/>
                  </a:lnTo>
                  <a:lnTo>
                    <a:pt x="5917613" y="55141"/>
                  </a:lnTo>
                  <a:lnTo>
                    <a:pt x="5888458" y="25986"/>
                  </a:lnTo>
                  <a:lnTo>
                    <a:pt x="5851487" y="6866"/>
                  </a:lnTo>
                  <a:lnTo>
                    <a:pt x="5808916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91540" y="4267203"/>
              <a:ext cx="5943600" cy="4879975"/>
            </a:xfrm>
            <a:custGeom>
              <a:avLst/>
              <a:gdLst/>
              <a:ahLst/>
              <a:cxnLst/>
              <a:rect l="l" t="t" r="r" b="b"/>
              <a:pathLst>
                <a:path w="5943600" h="4879975">
                  <a:moveTo>
                    <a:pt x="0" y="134683"/>
                  </a:moveTo>
                  <a:lnTo>
                    <a:pt x="6866" y="92112"/>
                  </a:lnTo>
                  <a:lnTo>
                    <a:pt x="25986" y="55141"/>
                  </a:lnTo>
                  <a:lnTo>
                    <a:pt x="55141" y="25986"/>
                  </a:lnTo>
                  <a:lnTo>
                    <a:pt x="92112" y="6866"/>
                  </a:lnTo>
                  <a:lnTo>
                    <a:pt x="134683" y="0"/>
                  </a:lnTo>
                  <a:lnTo>
                    <a:pt x="5808916" y="0"/>
                  </a:lnTo>
                  <a:lnTo>
                    <a:pt x="5851487" y="6866"/>
                  </a:lnTo>
                  <a:lnTo>
                    <a:pt x="5888458" y="25986"/>
                  </a:lnTo>
                  <a:lnTo>
                    <a:pt x="5917613" y="55141"/>
                  </a:lnTo>
                  <a:lnTo>
                    <a:pt x="5936733" y="92112"/>
                  </a:lnTo>
                  <a:lnTo>
                    <a:pt x="5943600" y="134683"/>
                  </a:lnTo>
                  <a:lnTo>
                    <a:pt x="5943600" y="4745151"/>
                  </a:lnTo>
                  <a:lnTo>
                    <a:pt x="5936733" y="4787728"/>
                  </a:lnTo>
                  <a:lnTo>
                    <a:pt x="5917613" y="4824704"/>
                  </a:lnTo>
                  <a:lnTo>
                    <a:pt x="5888458" y="4853861"/>
                  </a:lnTo>
                  <a:lnTo>
                    <a:pt x="5851487" y="4872981"/>
                  </a:lnTo>
                  <a:lnTo>
                    <a:pt x="5808916" y="4879848"/>
                  </a:lnTo>
                  <a:lnTo>
                    <a:pt x="134683" y="4879848"/>
                  </a:lnTo>
                  <a:lnTo>
                    <a:pt x="92112" y="4872981"/>
                  </a:lnTo>
                  <a:lnTo>
                    <a:pt x="55141" y="4853861"/>
                  </a:lnTo>
                  <a:lnTo>
                    <a:pt x="25986" y="4824704"/>
                  </a:lnTo>
                  <a:lnTo>
                    <a:pt x="6866" y="4787728"/>
                  </a:lnTo>
                  <a:lnTo>
                    <a:pt x="0" y="4745151"/>
                  </a:lnTo>
                  <a:lnTo>
                    <a:pt x="0" y="134683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73086" y="4318508"/>
            <a:ext cx="26333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DSM-5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Concepts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200" b="1" spc="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Distress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970788" y="4631435"/>
            <a:ext cx="5785485" cy="215265"/>
          </a:xfrm>
          <a:custGeom>
            <a:avLst/>
            <a:gdLst/>
            <a:ahLst/>
            <a:cxnLst/>
            <a:rect l="l" t="t" r="r" b="b"/>
            <a:pathLst>
              <a:path w="5785484" h="215264">
                <a:moveTo>
                  <a:pt x="862584" y="0"/>
                </a:moveTo>
                <a:lnTo>
                  <a:pt x="0" y="0"/>
                </a:lnTo>
                <a:lnTo>
                  <a:pt x="0" y="6096"/>
                </a:lnTo>
                <a:lnTo>
                  <a:pt x="1524" y="6096"/>
                </a:lnTo>
                <a:lnTo>
                  <a:pt x="1524" y="208788"/>
                </a:lnTo>
                <a:lnTo>
                  <a:pt x="0" y="208788"/>
                </a:lnTo>
                <a:lnTo>
                  <a:pt x="0" y="214884"/>
                </a:lnTo>
                <a:lnTo>
                  <a:pt x="862584" y="214884"/>
                </a:lnTo>
                <a:lnTo>
                  <a:pt x="862584" y="208788"/>
                </a:lnTo>
                <a:lnTo>
                  <a:pt x="862584" y="6096"/>
                </a:lnTo>
                <a:lnTo>
                  <a:pt x="862584" y="0"/>
                </a:lnTo>
                <a:close/>
              </a:path>
              <a:path w="5785484" h="215264">
                <a:moveTo>
                  <a:pt x="4805159" y="0"/>
                </a:moveTo>
                <a:lnTo>
                  <a:pt x="868680" y="0"/>
                </a:lnTo>
                <a:lnTo>
                  <a:pt x="868680" y="6096"/>
                </a:lnTo>
                <a:lnTo>
                  <a:pt x="868680" y="208788"/>
                </a:lnTo>
                <a:lnTo>
                  <a:pt x="868680" y="214884"/>
                </a:lnTo>
                <a:lnTo>
                  <a:pt x="4805159" y="214884"/>
                </a:lnTo>
                <a:lnTo>
                  <a:pt x="4805159" y="208788"/>
                </a:lnTo>
                <a:lnTo>
                  <a:pt x="4805159" y="6096"/>
                </a:lnTo>
                <a:lnTo>
                  <a:pt x="4805159" y="0"/>
                </a:lnTo>
                <a:close/>
              </a:path>
              <a:path w="5785484" h="215264">
                <a:moveTo>
                  <a:pt x="5785104" y="0"/>
                </a:moveTo>
                <a:lnTo>
                  <a:pt x="4811268" y="0"/>
                </a:lnTo>
                <a:lnTo>
                  <a:pt x="4811268" y="6096"/>
                </a:lnTo>
                <a:lnTo>
                  <a:pt x="4811268" y="208788"/>
                </a:lnTo>
                <a:lnTo>
                  <a:pt x="4811268" y="214884"/>
                </a:lnTo>
                <a:lnTo>
                  <a:pt x="5785104" y="214884"/>
                </a:lnTo>
                <a:lnTo>
                  <a:pt x="5785104" y="208788"/>
                </a:lnTo>
                <a:lnTo>
                  <a:pt x="5785104" y="6096"/>
                </a:lnTo>
                <a:lnTo>
                  <a:pt x="5785104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964691" y="4631435"/>
          <a:ext cx="5800725" cy="41395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427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98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14884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Syndrome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Description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Populations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459">
                <a:tc>
                  <a:txBody>
                    <a:bodyPr/>
                    <a:lstStyle/>
                    <a:p>
                      <a:pPr marL="68580">
                        <a:lnSpc>
                          <a:spcPts val="1155"/>
                        </a:lnSpc>
                        <a:spcBef>
                          <a:spcPts val="55"/>
                        </a:spcBef>
                      </a:pP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Ataque</a:t>
                      </a:r>
                      <a:r>
                        <a:rPr sz="1000" b="1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55"/>
                        </a:lnSpc>
                        <a:spcBef>
                          <a:spcPts val="5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Commonly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reported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symptoms include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uncontrollable</a:t>
                      </a:r>
                      <a:r>
                        <a:rPr sz="1000" spc="-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shouting,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55"/>
                        </a:lnSpc>
                        <a:spcBef>
                          <a:spcPts val="5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Caribbean,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923">
                <a:tc>
                  <a:txBody>
                    <a:bodyPr/>
                    <a:lstStyle/>
                    <a:p>
                      <a:pPr marL="66040">
                        <a:lnSpc>
                          <a:spcPts val="1110"/>
                        </a:lnSpc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nervios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111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attacks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crying,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trembling,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heat 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chest rising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1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head,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ts val="1110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verbal or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physical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aggression. Dissociative experiences,</a:t>
                      </a:r>
                      <a:r>
                        <a:rPr sz="1000" spc="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sei-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American,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163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ts val="1095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zurelike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fainting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episodes,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suicidal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gestures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prominent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ts val="1095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316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ts val="1105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attacks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but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absent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others.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general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feature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ataque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5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Mediterranean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11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nervios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sense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control.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Ataques de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nervios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frequently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occur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direct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result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a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stressful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event relating to</a:t>
                      </a:r>
                      <a:r>
                        <a:rPr sz="1000" spc="-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1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(e.g.,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death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close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relative,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separation 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divorce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1000" spc="-1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ts val="1100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spouse,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conflict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spouse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children,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witnessing an</a:t>
                      </a:r>
                      <a:r>
                        <a:rPr sz="1000" spc="-1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accident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involving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member).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experience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amnesia</a:t>
                      </a:r>
                      <a:r>
                        <a:rPr sz="1000" spc="-114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what occurred during 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ataque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nervios,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but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they</a:t>
                      </a:r>
                      <a:r>
                        <a:rPr sz="1000" spc="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otherwise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return rapidly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their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usual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level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functioning.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Although</a:t>
                      </a:r>
                      <a:r>
                        <a:rPr sz="1000" spc="1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descrip-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tions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some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ataques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nervios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most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closely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fit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DSM</a:t>
                      </a:r>
                      <a:r>
                        <a:rPr sz="1000" spc="-204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-IV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11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description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panic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attacks, the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association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most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ataques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</a:t>
                      </a:r>
                      <a:r>
                        <a:rPr sz="1000" spc="-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precipitating event 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frequent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absence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hallmark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symp-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toms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acute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fear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prehension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distinguish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1000" spc="-9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panic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1100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disorder.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Ataques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range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normal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expressions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distress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5163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1095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associated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mental disorder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symptom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presentations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associ-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44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1140"/>
                        </a:lnSpc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anxiety,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mood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dissociative,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somatoform</a:t>
                      </a:r>
                      <a:r>
                        <a:rPr sz="1000" spc="-9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0269">
                <a:tc>
                  <a:txBody>
                    <a:bodyPr/>
                    <a:lstStyle/>
                    <a:p>
                      <a:pPr marL="70485">
                        <a:lnSpc>
                          <a:spcPts val="1160"/>
                        </a:lnSpc>
                        <a:spcBef>
                          <a:spcPts val="80"/>
                        </a:spcBef>
                      </a:pPr>
                      <a:r>
                        <a:rPr sz="1000" b="1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Dhat</a:t>
                      </a:r>
                      <a:r>
                        <a:rPr sz="1000" b="1" i="1" spc="-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jiryan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16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folk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diagnosis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severe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anxiety and hypochondriacal</a:t>
                      </a:r>
                      <a:r>
                        <a:rPr sz="1000" spc="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concerns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160"/>
                        </a:lnSpc>
                        <a:spcBef>
                          <a:spcPts val="80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Asian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Indian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68580">
                        <a:lnSpc>
                          <a:spcPts val="1100"/>
                        </a:lnSpc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India,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i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skra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ts val="11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associated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discharge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semen,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whitish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discoloration</a:t>
                      </a:r>
                      <a:r>
                        <a:rPr sz="1000" spc="1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53162">
                <a:tc>
                  <a:txBody>
                    <a:bodyPr/>
                    <a:lstStyle/>
                    <a:p>
                      <a:pPr marL="71755">
                        <a:lnSpc>
                          <a:spcPts val="1105"/>
                        </a:lnSpc>
                      </a:pP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prameha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5"/>
                        </a:lnSpc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urine,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weakness,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exhaustion.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60960">
                        <a:lnSpc>
                          <a:spcPts val="1100"/>
                        </a:lnSpc>
                      </a:pP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Sri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Lanka,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51637">
                <a:tc>
                  <a:txBody>
                    <a:bodyPr/>
                    <a:lstStyle/>
                    <a:p>
                      <a:pPr marL="63500">
                        <a:lnSpc>
                          <a:spcPts val="1095"/>
                        </a:lnSpc>
                      </a:pP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shen-k’uei</a:t>
                      </a:r>
                      <a:r>
                        <a:rPr sz="1000" i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0918">
                <a:tc>
                  <a:txBody>
                    <a:bodyPr/>
                    <a:lstStyle/>
                    <a:p>
                      <a:pPr marL="68580">
                        <a:lnSpc>
                          <a:spcPts val="1140"/>
                        </a:lnSpc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China)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5006925" y="8841740"/>
            <a:ext cx="17278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2993" y="943005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284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214680" y="435355"/>
            <a:ext cx="46335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E—Cultural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Formulation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Diagnosis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Concepts of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Distress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9160" y="908298"/>
            <a:ext cx="5956300" cy="7068820"/>
            <a:chOff x="899160" y="908298"/>
            <a:chExt cx="5956300" cy="7068820"/>
          </a:xfrm>
        </p:grpSpPr>
        <p:sp>
          <p:nvSpPr>
            <p:cNvPr id="4" name="object 4"/>
            <p:cNvSpPr/>
            <p:nvPr/>
          </p:nvSpPr>
          <p:spPr>
            <a:xfrm>
              <a:off x="905256" y="914394"/>
              <a:ext cx="5943600" cy="7056120"/>
            </a:xfrm>
            <a:custGeom>
              <a:avLst/>
              <a:gdLst/>
              <a:ahLst/>
              <a:cxnLst/>
              <a:rect l="l" t="t" r="r" b="b"/>
              <a:pathLst>
                <a:path w="5943600" h="705612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6892086"/>
                  </a:lnTo>
                  <a:lnTo>
                    <a:pt x="5859" y="6935691"/>
                  </a:lnTo>
                  <a:lnTo>
                    <a:pt x="22396" y="6974875"/>
                  </a:lnTo>
                  <a:lnTo>
                    <a:pt x="48047" y="7008074"/>
                  </a:lnTo>
                  <a:lnTo>
                    <a:pt x="81248" y="7033723"/>
                  </a:lnTo>
                  <a:lnTo>
                    <a:pt x="120435" y="7050260"/>
                  </a:lnTo>
                  <a:lnTo>
                    <a:pt x="164045" y="7056120"/>
                  </a:lnTo>
                  <a:lnTo>
                    <a:pt x="5779554" y="7056120"/>
                  </a:lnTo>
                  <a:lnTo>
                    <a:pt x="5823164" y="7050260"/>
                  </a:lnTo>
                  <a:lnTo>
                    <a:pt x="5862351" y="7033723"/>
                  </a:lnTo>
                  <a:lnTo>
                    <a:pt x="5895552" y="7008074"/>
                  </a:lnTo>
                  <a:lnTo>
                    <a:pt x="5921203" y="6974875"/>
                  </a:lnTo>
                  <a:lnTo>
                    <a:pt x="5937740" y="6935691"/>
                  </a:lnTo>
                  <a:lnTo>
                    <a:pt x="5943600" y="6892086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5256" y="914394"/>
              <a:ext cx="5943600" cy="7056120"/>
            </a:xfrm>
            <a:custGeom>
              <a:avLst/>
              <a:gdLst/>
              <a:ahLst/>
              <a:cxnLst/>
              <a:rect l="l" t="t" r="r" b="b"/>
              <a:pathLst>
                <a:path w="5943600" h="705612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6892086"/>
                  </a:lnTo>
                  <a:lnTo>
                    <a:pt x="5937740" y="6935691"/>
                  </a:lnTo>
                  <a:lnTo>
                    <a:pt x="5921203" y="6974875"/>
                  </a:lnTo>
                  <a:lnTo>
                    <a:pt x="5895552" y="7008074"/>
                  </a:lnTo>
                  <a:lnTo>
                    <a:pt x="5862351" y="7033723"/>
                  </a:lnTo>
                  <a:lnTo>
                    <a:pt x="5823164" y="7050260"/>
                  </a:lnTo>
                  <a:lnTo>
                    <a:pt x="5779554" y="7056120"/>
                  </a:lnTo>
                  <a:lnTo>
                    <a:pt x="164045" y="7056120"/>
                  </a:lnTo>
                  <a:lnTo>
                    <a:pt x="120435" y="7050260"/>
                  </a:lnTo>
                  <a:lnTo>
                    <a:pt x="81248" y="7033723"/>
                  </a:lnTo>
                  <a:lnTo>
                    <a:pt x="48047" y="7008074"/>
                  </a:lnTo>
                  <a:lnTo>
                    <a:pt x="22396" y="6974875"/>
                  </a:lnTo>
                  <a:lnTo>
                    <a:pt x="5859" y="6935691"/>
                  </a:lnTo>
                  <a:lnTo>
                    <a:pt x="0" y="6892086"/>
                  </a:lnTo>
                  <a:lnTo>
                    <a:pt x="0" y="164045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95946" y="974852"/>
            <a:ext cx="34747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DSM-5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Concepts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Distress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978408" y="1287780"/>
          <a:ext cx="5800725" cy="63309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439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5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42388"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Nervios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66040" indent="-2540">
                        <a:lnSpc>
                          <a:spcPct val="100099"/>
                        </a:lnSpc>
                        <a:spcBef>
                          <a:spcPts val="7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Refers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both 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general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state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vulnerability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syndrome evoked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difficult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life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circumstances.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Nervios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includes a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wide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range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symptoms 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emotional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distress,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somatic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disturb-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ance,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inability to function.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Common symptoms include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head-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aches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“brain aches,”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irritability,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stomach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disturbances,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sleep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difficulties,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nervousness,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tearfulness,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inability to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concentrate,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trembling,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tingling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sensations,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mareos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(dizziness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occa-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sional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vertigo-like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exacerbations).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Nervios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tends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ongoing  problem, although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variable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degree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disability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mani-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fested.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Nervios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broad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syndrome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ranges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cases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free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mental disorder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presentations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resembling adjustment,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anxie-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ty, depressive,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dissociative,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somatoform,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psychotic</a:t>
                      </a:r>
                      <a:r>
                        <a:rPr sz="1000" spc="1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73025" marR="174625" indent="-5080" algn="just">
                        <a:lnSpc>
                          <a:spcPct val="995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Differential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diagnosis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depends on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constellation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symptoms,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kind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events associated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onset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progress,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level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disability</a:t>
                      </a:r>
                      <a:r>
                        <a:rPr sz="1000" spc="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experienced.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365125" indent="-635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9905">
                <a:tc>
                  <a:txBody>
                    <a:bodyPr/>
                    <a:lstStyle/>
                    <a:p>
                      <a:pPr marL="60960" marR="274955" indent="635">
                        <a:lnSpc>
                          <a:spcPts val="1190"/>
                        </a:lnSpc>
                        <a:spcBef>
                          <a:spcPts val="140"/>
                        </a:spcBef>
                      </a:pPr>
                      <a:r>
                        <a:rPr sz="1000" b="1" i="1" spc="-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sz="1000" b="1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b="1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</a:t>
                      </a:r>
                      <a:r>
                        <a:rPr sz="1000" b="1" i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b="1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b="1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  </a:t>
                      </a:r>
                      <a:r>
                        <a:rPr sz="1000" b="1" i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hu</a:t>
                      </a:r>
                      <a:r>
                        <a:rPr sz="1000" b="1" i="1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00" b="1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b="1" i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000" b="1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1000" b="1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160020" indent="6985">
                        <a:lnSpc>
                          <a:spcPct val="99800"/>
                        </a:lnSpc>
                        <a:spcBef>
                          <a:spcPts val="9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condition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characterized by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physical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mental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fatigue,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head-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aches,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difficulty concentrating,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dizziness,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sleep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disturbance,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memory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loss.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symptoms include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gastrointestinal problems,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sexual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dysfunction, irritability, excitability,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autonomic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nervous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system</a:t>
                      </a:r>
                      <a:r>
                        <a:rPr sz="1000" spc="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disturbances.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Chinese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42394">
                <a:tc>
                  <a:txBody>
                    <a:bodyPr/>
                    <a:lstStyle/>
                    <a:p>
                      <a:pPr marL="64769" marR="89535" indent="-254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b="1" i="1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Susto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espanto,  </a:t>
                      </a:r>
                      <a:r>
                        <a:rPr sz="1000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pasmo,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tripa  ida, </a:t>
                      </a:r>
                      <a:r>
                        <a:rPr sz="1000" i="1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perdida 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del alma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 </a:t>
                      </a:r>
                      <a:r>
                        <a:rPr sz="1000" i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chibih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8580" marR="62230" indent="1905">
                        <a:lnSpc>
                          <a:spcPct val="100499"/>
                        </a:lnSpc>
                        <a:spcBef>
                          <a:spcPts val="75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illness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attributed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frightening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event that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causes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soul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leave the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body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results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unhappiness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sickness.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Individuals 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i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susto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also experience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significant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strains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key social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roles.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3500" marR="168910" indent="-2540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Symptoms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appear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days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years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after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fright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experi-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enced. In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extreme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cases, </a:t>
                      </a:r>
                      <a:r>
                        <a:rPr sz="1000" i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susto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result in death.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Typi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symp-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toms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appetite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disturbances,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inadequate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excessive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sleep,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troubled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sleep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dreams,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sadness,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lack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motivation, 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feelings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low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self-worth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dirtiness.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Somatic symptoms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accom-  panying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susto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muscle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aches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pains,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headache,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stom-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achache,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diarrhea.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Ritual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healings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focus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calling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soul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back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body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cleansing the person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restore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bodily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spiritual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balance. </a:t>
                      </a:r>
                      <a:r>
                        <a:rPr sz="1000" i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Susto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related to major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depressive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disor-  der,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posttraumatic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disorder, and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somatoform</a:t>
                      </a:r>
                      <a:r>
                        <a:rPr sz="1000" spc="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8580" marR="116839" indent="-7620">
                        <a:lnSpc>
                          <a:spcPts val="1190"/>
                        </a:lnSpc>
                        <a:spcBef>
                          <a:spcPts val="45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Similar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etiological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beliefs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symptom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configurations are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found in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many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parts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world.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9690" marR="239395" indent="317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Latino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American,  Mexican,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Central 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South  American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9912">
                <a:tc>
                  <a:txBody>
                    <a:bodyPr/>
                    <a:lstStyle/>
                    <a:p>
                      <a:pPr marL="68580" marR="248285" indent="-2540">
                        <a:lnSpc>
                          <a:spcPts val="1190"/>
                        </a:lnSpc>
                        <a:spcBef>
                          <a:spcPts val="14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Taijin 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</a:t>
                      </a: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</a:t>
                      </a:r>
                      <a:r>
                        <a:rPr sz="1000" b="1" spc="-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144145" indent="1905">
                        <a:lnSpc>
                          <a:spcPct val="99800"/>
                        </a:lnSpc>
                        <a:spcBef>
                          <a:spcPts val="95"/>
                        </a:spcBef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syndrome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refers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individual’s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intense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fear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her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body, its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parts,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its functions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displease, embarrass,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are offen-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sive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appearance,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odor,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facial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expressions,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 movement.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syndrome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included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official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Japanese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diagnostic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system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mental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disorders.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06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Japanese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986120" y="7665211"/>
            <a:ext cx="23710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40" dirty="0">
                <a:solidFill>
                  <a:srgbClr val="00395A"/>
                </a:solidFill>
                <a:latin typeface="Arial"/>
                <a:cs typeface="Arial"/>
              </a:rPr>
              <a:t>APA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2013.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with</a:t>
            </a:r>
            <a:r>
              <a:rPr sz="1000" i="1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permission.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285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566164"/>
            <a:ext cx="545020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10" dirty="0"/>
              <a:t>Appendix </a:t>
            </a:r>
            <a:r>
              <a:rPr spc="-25" dirty="0"/>
              <a:t>F—Cultural</a:t>
            </a:r>
            <a:r>
              <a:rPr spc="-150" dirty="0"/>
              <a:t> </a:t>
            </a:r>
            <a:r>
              <a:rPr spc="-75" dirty="0"/>
              <a:t>Resources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sz="half" idx="2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100"/>
              </a:spcBef>
            </a:pP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General</a:t>
            </a:r>
            <a:r>
              <a:rPr sz="1800" b="1" spc="-8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40" dirty="0">
                <a:solidFill>
                  <a:srgbClr val="33617B"/>
                </a:solidFill>
                <a:latin typeface="Arial"/>
                <a:cs typeface="Arial"/>
              </a:rPr>
              <a:t>Resources</a:t>
            </a:r>
            <a:endParaRPr sz="1800">
              <a:latin typeface="Arial"/>
              <a:cs typeface="Arial"/>
            </a:endParaRPr>
          </a:p>
          <a:p>
            <a:pPr marL="12700" marR="294005" indent="3175">
              <a:lnSpc>
                <a:spcPts val="1660"/>
              </a:lnSpc>
              <a:spcBef>
                <a:spcPts val="108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Addiction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Technology Transfer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Centers</a:t>
            </a:r>
            <a:endParaRPr sz="140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60"/>
              </a:spcBef>
            </a:pPr>
            <a:r>
              <a:rPr spc="5" dirty="0">
                <a:hlinkClick r:id="rId2"/>
              </a:rPr>
              <a:t>http://www.nattc.org</a:t>
            </a:r>
          </a:p>
          <a:p>
            <a:pPr marL="13335" marR="61594" indent="8890">
              <a:lnSpc>
                <a:spcPct val="100000"/>
              </a:lnSpc>
              <a:spcBef>
                <a:spcPts val="800"/>
              </a:spcBef>
            </a:pPr>
            <a:r>
              <a:rPr spc="15" dirty="0"/>
              <a:t>The </a:t>
            </a:r>
            <a:r>
              <a:rPr spc="-10" dirty="0"/>
              <a:t>Addiction </a:t>
            </a:r>
            <a:r>
              <a:rPr spc="-25" dirty="0"/>
              <a:t>Technology </a:t>
            </a:r>
            <a:r>
              <a:rPr spc="-30" dirty="0"/>
              <a:t>Transfer </a:t>
            </a:r>
            <a:r>
              <a:rPr spc="-5" dirty="0"/>
              <a:t>Centers  </a:t>
            </a:r>
            <a:r>
              <a:rPr spc="-15" dirty="0"/>
              <a:t>Network identifies </a:t>
            </a:r>
            <a:r>
              <a:rPr spc="-5" dirty="0"/>
              <a:t>and </a:t>
            </a:r>
            <a:r>
              <a:rPr spc="-20" dirty="0"/>
              <a:t>advances </a:t>
            </a:r>
            <a:r>
              <a:rPr spc="-10" dirty="0"/>
              <a:t>opportunities  </a:t>
            </a:r>
            <a:r>
              <a:rPr spc="-5" dirty="0"/>
              <a:t>for </a:t>
            </a:r>
            <a:r>
              <a:rPr spc="-15" dirty="0"/>
              <a:t>improving substance </a:t>
            </a:r>
            <a:r>
              <a:rPr spc="-20" dirty="0"/>
              <a:t>abuse </a:t>
            </a:r>
            <a:r>
              <a:rPr spc="-5" dirty="0"/>
              <a:t>treatment. </a:t>
            </a:r>
            <a:r>
              <a:rPr dirty="0"/>
              <a:t>The  </a:t>
            </a:r>
            <a:r>
              <a:rPr spc="-15" dirty="0"/>
              <a:t>Network comprises </a:t>
            </a:r>
            <a:r>
              <a:rPr spc="-10" dirty="0"/>
              <a:t>14 </a:t>
            </a:r>
            <a:r>
              <a:rPr spc="-15" dirty="0"/>
              <a:t>regional </a:t>
            </a:r>
            <a:r>
              <a:rPr spc="-10" dirty="0"/>
              <a:t>centers </a:t>
            </a:r>
            <a:r>
              <a:rPr spc="-20" dirty="0"/>
              <a:t>as </a:t>
            </a:r>
            <a:r>
              <a:rPr spc="-15" dirty="0"/>
              <a:t>well  </a:t>
            </a:r>
            <a:r>
              <a:rPr spc="-10" dirty="0"/>
              <a:t>as </a:t>
            </a:r>
            <a:r>
              <a:rPr dirty="0"/>
              <a:t>a </a:t>
            </a:r>
            <a:r>
              <a:rPr spc="-10" dirty="0"/>
              <a:t>national </a:t>
            </a:r>
            <a:r>
              <a:rPr spc="-25" dirty="0"/>
              <a:t>office </a:t>
            </a:r>
            <a:r>
              <a:rPr spc="-10" dirty="0"/>
              <a:t>serving </a:t>
            </a:r>
            <a:r>
              <a:rPr spc="-5" dirty="0"/>
              <a:t>the United </a:t>
            </a:r>
            <a:r>
              <a:rPr spc="-10" dirty="0"/>
              <a:t>States  </a:t>
            </a:r>
            <a:r>
              <a:rPr spc="-5" dirty="0"/>
              <a:t>and </a:t>
            </a:r>
            <a:r>
              <a:rPr spc="-10" dirty="0"/>
              <a:t>its territories. </a:t>
            </a:r>
            <a:r>
              <a:rPr spc="-15" dirty="0"/>
              <a:t>Regional </a:t>
            </a:r>
            <a:r>
              <a:rPr spc="-10" dirty="0"/>
              <a:t>centers cater to  </a:t>
            </a:r>
            <a:r>
              <a:rPr spc="-5" dirty="0"/>
              <a:t>unique </a:t>
            </a:r>
            <a:r>
              <a:rPr spc="-20" dirty="0"/>
              <a:t>needs </a:t>
            </a:r>
            <a:r>
              <a:rPr dirty="0"/>
              <a:t>in </a:t>
            </a:r>
            <a:r>
              <a:rPr spc="-10" dirty="0"/>
              <a:t>their </a:t>
            </a:r>
            <a:r>
              <a:rPr spc="-20" dirty="0"/>
              <a:t>areas while </a:t>
            </a:r>
            <a:r>
              <a:rPr spc="-10" dirty="0"/>
              <a:t>supporting  national </a:t>
            </a:r>
            <a:r>
              <a:rPr spc="-20" dirty="0"/>
              <a:t>initiatives. </a:t>
            </a:r>
            <a:r>
              <a:rPr spc="-15" dirty="0"/>
              <a:t>Improving </a:t>
            </a:r>
            <a:r>
              <a:rPr spc="-10" dirty="0"/>
              <a:t>cultural </a:t>
            </a:r>
            <a:r>
              <a:rPr spc="-5" dirty="0"/>
              <a:t>compe-  </a:t>
            </a:r>
            <a:r>
              <a:rPr spc="-15" dirty="0"/>
              <a:t>tence </a:t>
            </a:r>
            <a:r>
              <a:rPr spc="-20" dirty="0"/>
              <a:t>is </a:t>
            </a:r>
            <a:r>
              <a:rPr dirty="0"/>
              <a:t>a </a:t>
            </a:r>
            <a:r>
              <a:rPr spc="-20" dirty="0"/>
              <a:t>major </a:t>
            </a:r>
            <a:r>
              <a:rPr spc="-15" dirty="0"/>
              <a:t>focus </a:t>
            </a:r>
            <a:r>
              <a:rPr spc="-5" dirty="0"/>
              <a:t>for the </a:t>
            </a:r>
            <a:r>
              <a:rPr spc="-15" dirty="0"/>
              <a:t>Network, </a:t>
            </a:r>
            <a:r>
              <a:rPr spc="-10" dirty="0"/>
              <a:t>which  </a:t>
            </a:r>
            <a:r>
              <a:rPr spc="-25" dirty="0"/>
              <a:t>seeks </a:t>
            </a:r>
            <a:r>
              <a:rPr spc="-10" dirty="0"/>
              <a:t>to </a:t>
            </a:r>
            <a:r>
              <a:rPr spc="-20" dirty="0"/>
              <a:t>improve </a:t>
            </a:r>
            <a:r>
              <a:rPr spc="-15" dirty="0"/>
              <a:t>substance </a:t>
            </a:r>
            <a:r>
              <a:rPr spc="-20" dirty="0"/>
              <a:t>abuse </a:t>
            </a:r>
            <a:r>
              <a:rPr spc="-5" dirty="0"/>
              <a:t>treatment </a:t>
            </a:r>
            <a:r>
              <a:rPr spc="-35" dirty="0"/>
              <a:t>by  </a:t>
            </a:r>
            <a:r>
              <a:rPr spc="-15" dirty="0"/>
              <a:t>identifying standards of culturally </a:t>
            </a:r>
            <a:r>
              <a:rPr spc="-5" dirty="0"/>
              <a:t>competent  treatment and </a:t>
            </a:r>
            <a:r>
              <a:rPr spc="-10" dirty="0"/>
              <a:t>generating </a:t>
            </a:r>
            <a:r>
              <a:rPr spc="-25" dirty="0"/>
              <a:t>ways </a:t>
            </a:r>
            <a:r>
              <a:rPr spc="-10" dirty="0"/>
              <a:t>to </a:t>
            </a:r>
            <a:r>
              <a:rPr spc="-15" dirty="0"/>
              <a:t>foster </a:t>
            </a:r>
            <a:r>
              <a:rPr spc="-10" dirty="0"/>
              <a:t>their  adoption </a:t>
            </a:r>
            <a:r>
              <a:rPr dirty="0"/>
              <a:t>in </a:t>
            </a:r>
            <a:r>
              <a:rPr spc="-5" dirty="0"/>
              <a:t>the</a:t>
            </a:r>
            <a:r>
              <a:rPr spc="-65" dirty="0"/>
              <a:t> </a:t>
            </a:r>
            <a:r>
              <a:rPr spc="-15" dirty="0"/>
              <a:t>field.</a:t>
            </a: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/>
          </a:p>
          <a:p>
            <a:pPr marL="15875" marR="140970">
              <a:lnSpc>
                <a:spcPts val="1660"/>
              </a:lnSpc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Agency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Healthcare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Research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Quality–Minority</a:t>
            </a:r>
            <a:r>
              <a:rPr sz="1400" b="1" spc="10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endParaRPr sz="1400">
              <a:latin typeface="Arial"/>
              <a:cs typeface="Arial"/>
            </a:endParaRPr>
          </a:p>
          <a:p>
            <a:pPr marL="15875" marR="34925" indent="2540">
              <a:lnSpc>
                <a:spcPct val="100000"/>
              </a:lnSpc>
              <a:spcBef>
                <a:spcPts val="60"/>
              </a:spcBef>
            </a:pPr>
            <a:r>
              <a:rPr dirty="0">
                <a:hlinkClick r:id="rId3"/>
              </a:rPr>
              <a:t>http://www.ahrq.gov/research/findings/factsh </a:t>
            </a:r>
            <a:r>
              <a:rPr dirty="0"/>
              <a:t> </a:t>
            </a:r>
            <a:r>
              <a:rPr spc="5" dirty="0"/>
              <a:t>eets/minority/index.html</a:t>
            </a:r>
          </a:p>
          <a:p>
            <a:pPr marL="15875" marR="5080" indent="6350">
              <a:lnSpc>
                <a:spcPct val="100000"/>
              </a:lnSpc>
              <a:spcBef>
                <a:spcPts val="795"/>
              </a:spcBef>
            </a:pPr>
            <a:r>
              <a:rPr spc="5" dirty="0"/>
              <a:t>This</a:t>
            </a:r>
            <a:r>
              <a:rPr spc="-65" dirty="0"/>
              <a:t> </a:t>
            </a:r>
            <a:r>
              <a:rPr spc="-10" dirty="0"/>
              <a:t>site</a:t>
            </a:r>
            <a:r>
              <a:rPr spc="-25" dirty="0"/>
              <a:t> </a:t>
            </a:r>
            <a:r>
              <a:rPr spc="-20" dirty="0"/>
              <a:t>provides research</a:t>
            </a:r>
            <a:r>
              <a:rPr spc="-35" dirty="0"/>
              <a:t> </a:t>
            </a:r>
            <a:r>
              <a:rPr spc="-25" dirty="0"/>
              <a:t>findings,</a:t>
            </a:r>
            <a:r>
              <a:rPr spc="-90" dirty="0"/>
              <a:t> </a:t>
            </a:r>
            <a:r>
              <a:rPr spc="-20" dirty="0"/>
              <a:t>papers,</a:t>
            </a:r>
            <a:r>
              <a:rPr spc="-95" dirty="0"/>
              <a:t> </a:t>
            </a:r>
            <a:r>
              <a:rPr dirty="0"/>
              <a:t>and  </a:t>
            </a:r>
            <a:r>
              <a:rPr spc="-15" dirty="0"/>
              <a:t>press </a:t>
            </a:r>
            <a:r>
              <a:rPr spc="-25" dirty="0"/>
              <a:t>releases </a:t>
            </a:r>
            <a:r>
              <a:rPr spc="-15" dirty="0"/>
              <a:t>related </a:t>
            </a:r>
            <a:r>
              <a:rPr spc="5" dirty="0"/>
              <a:t>to </a:t>
            </a:r>
            <a:r>
              <a:rPr spc="-10" dirty="0"/>
              <a:t>minority</a:t>
            </a:r>
            <a:r>
              <a:rPr spc="-160" dirty="0"/>
              <a:t> </a:t>
            </a:r>
            <a:r>
              <a:rPr spc="-5" dirty="0"/>
              <a:t>health.</a:t>
            </a: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/>
          </a:p>
          <a:p>
            <a:pPr marL="15875">
              <a:lnSpc>
                <a:spcPct val="100000"/>
              </a:lnSpc>
              <a:spcBef>
                <a:spcPts val="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American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Translators</a:t>
            </a:r>
            <a:r>
              <a:rPr sz="14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Association</a:t>
            </a:r>
            <a:endParaRPr sz="140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100"/>
              </a:spcBef>
            </a:pPr>
            <a:r>
              <a:rPr spc="5" dirty="0">
                <a:hlinkClick r:id="rId4"/>
              </a:rPr>
              <a:t>http://www.atanet.org</a:t>
            </a:r>
          </a:p>
          <a:p>
            <a:pPr marL="15875" marR="50165" indent="6350">
              <a:lnSpc>
                <a:spcPct val="100000"/>
              </a:lnSpc>
              <a:spcBef>
                <a:spcPts val="805"/>
              </a:spcBef>
            </a:pPr>
            <a:r>
              <a:rPr spc="25" dirty="0"/>
              <a:t>The </a:t>
            </a:r>
            <a:r>
              <a:rPr dirty="0"/>
              <a:t>American </a:t>
            </a:r>
            <a:r>
              <a:rPr spc="-15" dirty="0"/>
              <a:t>Translators </a:t>
            </a:r>
            <a:r>
              <a:rPr spc="-10" dirty="0"/>
              <a:t>Association </a:t>
            </a:r>
            <a:r>
              <a:rPr spc="-35" dirty="0"/>
              <a:t>(ATA)  </a:t>
            </a:r>
            <a:r>
              <a:rPr spc="-10" dirty="0"/>
              <a:t>offers </a:t>
            </a:r>
            <a:r>
              <a:rPr dirty="0"/>
              <a:t>a </a:t>
            </a:r>
            <a:r>
              <a:rPr spc="-10" dirty="0"/>
              <a:t>certification </a:t>
            </a:r>
            <a:r>
              <a:rPr dirty="0"/>
              <a:t>program </a:t>
            </a:r>
            <a:r>
              <a:rPr spc="5" dirty="0"/>
              <a:t>that </a:t>
            </a:r>
            <a:r>
              <a:rPr spc="-15" dirty="0"/>
              <a:t>evaluates  </a:t>
            </a:r>
            <a:r>
              <a:rPr spc="5" dirty="0"/>
              <a:t>the </a:t>
            </a:r>
            <a:r>
              <a:rPr spc="-5" dirty="0"/>
              <a:t>competence </a:t>
            </a:r>
            <a:r>
              <a:rPr spc="-10" dirty="0"/>
              <a:t>of </a:t>
            </a:r>
            <a:r>
              <a:rPr spc="-5" dirty="0"/>
              <a:t>translators </a:t>
            </a:r>
            <a:r>
              <a:rPr spc="-10" dirty="0"/>
              <a:t>according</a:t>
            </a:r>
            <a:r>
              <a:rPr spc="-5" dirty="0"/>
              <a:t> </a:t>
            </a:r>
            <a:r>
              <a:rPr dirty="0"/>
              <a:t>to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984486" y="2890519"/>
            <a:ext cx="3113405" cy="6717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 marR="27813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ATA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online directories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Translation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Interpreting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online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translators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Companies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companies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interpreting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12700" marR="333375">
              <a:lnSpc>
                <a:spcPct val="102699"/>
              </a:lnSpc>
              <a:spcBef>
                <a:spcPts val="113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Center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Research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on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Ethnicity,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Culture,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5"/>
              </a:rPr>
              <a:t>http://www.crech.org</a:t>
            </a:r>
            <a:endParaRPr sz="1200">
              <a:latin typeface="Times New Roman"/>
              <a:cs typeface="Times New Roman"/>
            </a:endParaRPr>
          </a:p>
          <a:p>
            <a:pPr marL="15875" marR="259715" indent="5715">
              <a:lnSpc>
                <a:spcPct val="100000"/>
              </a:lnSpc>
              <a:spcBef>
                <a:spcPts val="79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Established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1998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Michigan’s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Public Health,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eth-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nicity,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status,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3335" marR="297815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interdisciplinary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frameworks for understanding these relation-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ships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while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collaboration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academicians,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77850">
              <a:lnSpc>
                <a:spcPct val="98900"/>
              </a:lnSpc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Community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Toolbox: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Competence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Multicultural 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World</a:t>
            </a:r>
            <a:endParaRPr sz="1400">
              <a:latin typeface="Arial"/>
              <a:cs typeface="Arial"/>
            </a:endParaRPr>
          </a:p>
          <a:p>
            <a:pPr marL="13335" marR="793115" indent="5080">
              <a:lnSpc>
                <a:spcPct val="100000"/>
              </a:lnSpc>
              <a:spcBef>
                <a:spcPts val="114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6"/>
              </a:rPr>
              <a:t>http://ctb.ku.edu/en/table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-of-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contents/culture/cultural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-competence</a:t>
            </a:r>
            <a:endParaRPr sz="1200">
              <a:latin typeface="Times New Roman"/>
              <a:cs typeface="Times New Roman"/>
            </a:endParaRPr>
          </a:p>
          <a:p>
            <a:pPr marL="13335" marR="247015" indent="889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Web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examples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links)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number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topics,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287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7401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 relationships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prejudice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racism,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build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internalized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oppression.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708" y="1931923"/>
            <a:ext cx="2832735" cy="294259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220979" indent="1270">
              <a:lnSpc>
                <a:spcPts val="1660"/>
              </a:lnSpc>
              <a:spcBef>
                <a:spcPts val="17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Cross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Care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Program</a:t>
            </a:r>
            <a:endParaRPr sz="14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http://www.xculture.org</a:t>
            </a:r>
            <a:endParaRPr sz="1200">
              <a:latin typeface="Times New Roman"/>
              <a:cs typeface="Times New Roman"/>
            </a:endParaRPr>
          </a:p>
          <a:p>
            <a:pPr marL="14604" marR="96520" indent="1905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Since 1992,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(CCHCP)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addressing  broad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ethnic minority  communities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Seattle 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nationwide.</a:t>
            </a:r>
            <a:endParaRPr sz="1200">
              <a:latin typeface="Times New Roman"/>
              <a:cs typeface="Times New Roman"/>
            </a:endParaRPr>
          </a:p>
          <a:p>
            <a:pPr marL="14604" marR="5080" indent="889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a combination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trainings,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trainings,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 projects,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coalition building,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CCHCP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bridge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institu-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full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linguistically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appropriate.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3409" y="4998211"/>
            <a:ext cx="2903855" cy="40703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 indent="4445">
              <a:lnSpc>
                <a:spcPct val="98900"/>
              </a:lnSpc>
              <a:spcBef>
                <a:spcPts val="120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 Competence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Standards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in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Managed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Care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Mental Health 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Services</a:t>
            </a:r>
            <a:endParaRPr sz="1400">
              <a:latin typeface="Arial"/>
              <a:cs typeface="Arial"/>
            </a:endParaRPr>
          </a:p>
          <a:p>
            <a:pPr marL="13335" marR="62230" indent="14604">
              <a:lnSpc>
                <a:spcPct val="100000"/>
              </a:lnSpc>
              <a:spcBef>
                <a:spcPts val="1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Western Interstate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Higher  Education.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Managed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Four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served/Underrepresented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Groups.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Boulder,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Western Interstate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Commission  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Education,</a:t>
            </a:r>
            <a:r>
              <a:rPr sz="1200" spc="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1998.</a:t>
            </a:r>
            <a:endParaRPr sz="1200">
              <a:latin typeface="Times New Roman"/>
              <a:cs typeface="Times New Roman"/>
            </a:endParaRPr>
          </a:p>
          <a:p>
            <a:pPr marL="27305">
              <a:lnSpc>
                <a:spcPct val="100000"/>
              </a:lnSpc>
              <a:spcBef>
                <a:spcPts val="8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Health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8415" marR="35560" indent="190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(CMHS)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presents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ards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managed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high-quality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four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underserved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underrepresented 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groups—African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Asian/Pacific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Interstate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Higher  Education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Program,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CMHS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convened national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panels representing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each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racial/ethnic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7800" y="868171"/>
            <a:ext cx="2708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professionals,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consumers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panels prepared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document.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14596" y="1468147"/>
            <a:ext cx="979805" cy="170815"/>
          </a:xfrm>
          <a:custGeom>
            <a:avLst/>
            <a:gdLst/>
            <a:ahLst/>
            <a:cxnLst/>
            <a:rect l="l" t="t" r="r" b="b"/>
            <a:pathLst>
              <a:path w="979804" h="170814">
                <a:moveTo>
                  <a:pt x="49733" y="1244"/>
                </a:moveTo>
                <a:lnTo>
                  <a:pt x="0" y="1244"/>
                </a:lnTo>
                <a:lnTo>
                  <a:pt x="0" y="127469"/>
                </a:lnTo>
                <a:lnTo>
                  <a:pt x="47053" y="127469"/>
                </a:lnTo>
                <a:lnTo>
                  <a:pt x="54816" y="127060"/>
                </a:lnTo>
                <a:lnTo>
                  <a:pt x="91857" y="112099"/>
                </a:lnTo>
                <a:lnTo>
                  <a:pt x="97143" y="107162"/>
                </a:lnTo>
                <a:lnTo>
                  <a:pt x="22440" y="107162"/>
                </a:lnTo>
                <a:lnTo>
                  <a:pt x="22440" y="21551"/>
                </a:lnTo>
                <a:lnTo>
                  <a:pt x="98962" y="21551"/>
                </a:lnTo>
                <a:lnTo>
                  <a:pt x="94267" y="16749"/>
                </a:lnTo>
                <a:lnTo>
                  <a:pt x="58017" y="1666"/>
                </a:lnTo>
                <a:lnTo>
                  <a:pt x="49733" y="1244"/>
                </a:lnTo>
                <a:close/>
              </a:path>
              <a:path w="979804" h="170814">
                <a:moveTo>
                  <a:pt x="98962" y="21551"/>
                </a:moveTo>
                <a:lnTo>
                  <a:pt x="42951" y="21551"/>
                </a:lnTo>
                <a:lnTo>
                  <a:pt x="52950" y="22097"/>
                </a:lnTo>
                <a:lnTo>
                  <a:pt x="61953" y="23928"/>
                </a:lnTo>
                <a:lnTo>
                  <a:pt x="89417" y="53749"/>
                </a:lnTo>
                <a:lnTo>
                  <a:pt x="90398" y="64363"/>
                </a:lnTo>
                <a:lnTo>
                  <a:pt x="89903" y="71638"/>
                </a:lnTo>
                <a:lnTo>
                  <a:pt x="65011" y="102882"/>
                </a:lnTo>
                <a:lnTo>
                  <a:pt x="39204" y="107162"/>
                </a:lnTo>
                <a:lnTo>
                  <a:pt x="97143" y="107162"/>
                </a:lnTo>
                <a:lnTo>
                  <a:pt x="113919" y="64363"/>
                </a:lnTo>
                <a:lnTo>
                  <a:pt x="113240" y="54128"/>
                </a:lnTo>
                <a:lnTo>
                  <a:pt x="111469" y="44818"/>
                </a:lnTo>
                <a:lnTo>
                  <a:pt x="108605" y="36431"/>
                </a:lnTo>
                <a:lnTo>
                  <a:pt x="104648" y="28968"/>
                </a:lnTo>
                <a:lnTo>
                  <a:pt x="99804" y="22413"/>
                </a:lnTo>
                <a:lnTo>
                  <a:pt x="98962" y="21551"/>
                </a:lnTo>
                <a:close/>
              </a:path>
              <a:path w="979804" h="170814">
                <a:moveTo>
                  <a:pt x="155409" y="41910"/>
                </a:moveTo>
                <a:lnTo>
                  <a:pt x="134035" y="41910"/>
                </a:lnTo>
                <a:lnTo>
                  <a:pt x="134035" y="127469"/>
                </a:lnTo>
                <a:lnTo>
                  <a:pt x="155409" y="127469"/>
                </a:lnTo>
                <a:lnTo>
                  <a:pt x="155409" y="41910"/>
                </a:lnTo>
                <a:close/>
              </a:path>
              <a:path w="979804" h="170814">
                <a:moveTo>
                  <a:pt x="144538" y="0"/>
                </a:moveTo>
                <a:lnTo>
                  <a:pt x="131076" y="16319"/>
                </a:lnTo>
                <a:lnTo>
                  <a:pt x="132346" y="19304"/>
                </a:lnTo>
                <a:lnTo>
                  <a:pt x="137312" y="24257"/>
                </a:lnTo>
                <a:lnTo>
                  <a:pt x="140550" y="25539"/>
                </a:lnTo>
                <a:lnTo>
                  <a:pt x="144538" y="25654"/>
                </a:lnTo>
                <a:lnTo>
                  <a:pt x="148551" y="25577"/>
                </a:lnTo>
                <a:lnTo>
                  <a:pt x="151841" y="24358"/>
                </a:lnTo>
                <a:lnTo>
                  <a:pt x="157010" y="19608"/>
                </a:lnTo>
                <a:lnTo>
                  <a:pt x="158343" y="16560"/>
                </a:lnTo>
                <a:lnTo>
                  <a:pt x="158343" y="9093"/>
                </a:lnTo>
                <a:lnTo>
                  <a:pt x="157010" y="6045"/>
                </a:lnTo>
                <a:lnTo>
                  <a:pt x="151841" y="1308"/>
                </a:lnTo>
                <a:lnTo>
                  <a:pt x="148551" y="76"/>
                </a:lnTo>
                <a:lnTo>
                  <a:pt x="144538" y="0"/>
                </a:lnTo>
                <a:close/>
              </a:path>
              <a:path w="979804" h="170814">
                <a:moveTo>
                  <a:pt x="191160" y="41910"/>
                </a:moveTo>
                <a:lnTo>
                  <a:pt x="167805" y="41910"/>
                </a:lnTo>
                <a:lnTo>
                  <a:pt x="202742" y="127469"/>
                </a:lnTo>
                <a:lnTo>
                  <a:pt x="225564" y="127469"/>
                </a:lnTo>
                <a:lnTo>
                  <a:pt x="235672" y="101803"/>
                </a:lnTo>
                <a:lnTo>
                  <a:pt x="213969" y="101803"/>
                </a:lnTo>
                <a:lnTo>
                  <a:pt x="191160" y="41910"/>
                </a:lnTo>
                <a:close/>
              </a:path>
              <a:path w="979804" h="170814">
                <a:moveTo>
                  <a:pt x="259257" y="41910"/>
                </a:moveTo>
                <a:lnTo>
                  <a:pt x="237324" y="41910"/>
                </a:lnTo>
                <a:lnTo>
                  <a:pt x="214325" y="101803"/>
                </a:lnTo>
                <a:lnTo>
                  <a:pt x="235672" y="101803"/>
                </a:lnTo>
                <a:lnTo>
                  <a:pt x="259257" y="41910"/>
                </a:lnTo>
                <a:close/>
              </a:path>
              <a:path w="979804" h="170814">
                <a:moveTo>
                  <a:pt x="314604" y="39763"/>
                </a:moveTo>
                <a:lnTo>
                  <a:pt x="278511" y="54356"/>
                </a:lnTo>
                <a:lnTo>
                  <a:pt x="268173" y="75653"/>
                </a:lnTo>
                <a:lnTo>
                  <a:pt x="268173" y="93726"/>
                </a:lnTo>
                <a:lnTo>
                  <a:pt x="298030" y="127673"/>
                </a:lnTo>
                <a:lnTo>
                  <a:pt x="321424" y="129667"/>
                </a:lnTo>
                <a:lnTo>
                  <a:pt x="327901" y="128346"/>
                </a:lnTo>
                <a:lnTo>
                  <a:pt x="340182" y="122986"/>
                </a:lnTo>
                <a:lnTo>
                  <a:pt x="345770" y="118605"/>
                </a:lnTo>
                <a:lnTo>
                  <a:pt x="350799" y="112509"/>
                </a:lnTo>
                <a:lnTo>
                  <a:pt x="312470" y="112509"/>
                </a:lnTo>
                <a:lnTo>
                  <a:pt x="306325" y="112445"/>
                </a:lnTo>
                <a:lnTo>
                  <a:pt x="301218" y="110655"/>
                </a:lnTo>
                <a:lnTo>
                  <a:pt x="292811" y="103530"/>
                </a:lnTo>
                <a:lnTo>
                  <a:pt x="290283" y="98552"/>
                </a:lnTo>
                <a:lnTo>
                  <a:pt x="289458" y="92163"/>
                </a:lnTo>
                <a:lnTo>
                  <a:pt x="354711" y="92163"/>
                </a:lnTo>
                <a:lnTo>
                  <a:pt x="354590" y="84683"/>
                </a:lnTo>
                <a:lnTo>
                  <a:pt x="353949" y="76136"/>
                </a:lnTo>
                <a:lnTo>
                  <a:pt x="289458" y="76136"/>
                </a:lnTo>
                <a:lnTo>
                  <a:pt x="290283" y="69900"/>
                </a:lnTo>
                <a:lnTo>
                  <a:pt x="292595" y="64973"/>
                </a:lnTo>
                <a:lnTo>
                  <a:pt x="300139" y="57721"/>
                </a:lnTo>
                <a:lnTo>
                  <a:pt x="305206" y="55867"/>
                </a:lnTo>
                <a:lnTo>
                  <a:pt x="311569" y="55791"/>
                </a:lnTo>
                <a:lnTo>
                  <a:pt x="346438" y="55791"/>
                </a:lnTo>
                <a:lnTo>
                  <a:pt x="343623" y="51854"/>
                </a:lnTo>
                <a:lnTo>
                  <a:pt x="337751" y="46605"/>
                </a:lnTo>
                <a:lnTo>
                  <a:pt x="330957" y="42841"/>
                </a:lnTo>
                <a:lnTo>
                  <a:pt x="323240" y="40561"/>
                </a:lnTo>
                <a:lnTo>
                  <a:pt x="314604" y="39763"/>
                </a:lnTo>
                <a:close/>
              </a:path>
              <a:path w="979804" h="170814">
                <a:moveTo>
                  <a:pt x="335483" y="100914"/>
                </a:moveTo>
                <a:lnTo>
                  <a:pt x="312470" y="112509"/>
                </a:lnTo>
                <a:lnTo>
                  <a:pt x="350799" y="112509"/>
                </a:lnTo>
                <a:lnTo>
                  <a:pt x="335483" y="100914"/>
                </a:lnTo>
                <a:close/>
              </a:path>
              <a:path w="979804" h="170814">
                <a:moveTo>
                  <a:pt x="346438" y="55791"/>
                </a:moveTo>
                <a:lnTo>
                  <a:pt x="311569" y="55791"/>
                </a:lnTo>
                <a:lnTo>
                  <a:pt x="318362" y="55867"/>
                </a:lnTo>
                <a:lnTo>
                  <a:pt x="323596" y="57683"/>
                </a:lnTo>
                <a:lnTo>
                  <a:pt x="331216" y="64871"/>
                </a:lnTo>
                <a:lnTo>
                  <a:pt x="333197" y="69824"/>
                </a:lnTo>
                <a:lnTo>
                  <a:pt x="333336" y="76136"/>
                </a:lnTo>
                <a:lnTo>
                  <a:pt x="353949" y="76136"/>
                </a:lnTo>
                <a:lnTo>
                  <a:pt x="353903" y="75653"/>
                </a:lnTo>
                <a:lnTo>
                  <a:pt x="351805" y="66454"/>
                </a:lnTo>
                <a:lnTo>
                  <a:pt x="348374" y="58499"/>
                </a:lnTo>
                <a:lnTo>
                  <a:pt x="346438" y="55791"/>
                </a:lnTo>
                <a:close/>
              </a:path>
              <a:path w="979804" h="170814">
                <a:moveTo>
                  <a:pt x="395846" y="41910"/>
                </a:moveTo>
                <a:lnTo>
                  <a:pt x="374472" y="41910"/>
                </a:lnTo>
                <a:lnTo>
                  <a:pt x="374472" y="127469"/>
                </a:lnTo>
                <a:lnTo>
                  <a:pt x="395846" y="127469"/>
                </a:lnTo>
                <a:lnTo>
                  <a:pt x="395757" y="79921"/>
                </a:lnTo>
                <a:lnTo>
                  <a:pt x="396252" y="77368"/>
                </a:lnTo>
                <a:lnTo>
                  <a:pt x="418845" y="60071"/>
                </a:lnTo>
                <a:lnTo>
                  <a:pt x="429183" y="60071"/>
                </a:lnTo>
                <a:lnTo>
                  <a:pt x="429183" y="55435"/>
                </a:lnTo>
                <a:lnTo>
                  <a:pt x="395846" y="55435"/>
                </a:lnTo>
                <a:lnTo>
                  <a:pt x="395846" y="41910"/>
                </a:lnTo>
                <a:close/>
              </a:path>
              <a:path w="979804" h="170814">
                <a:moveTo>
                  <a:pt x="429183" y="60071"/>
                </a:moveTo>
                <a:lnTo>
                  <a:pt x="418845" y="60071"/>
                </a:lnTo>
                <a:lnTo>
                  <a:pt x="420535" y="60083"/>
                </a:lnTo>
                <a:lnTo>
                  <a:pt x="422309" y="60248"/>
                </a:lnTo>
                <a:lnTo>
                  <a:pt x="425653" y="60833"/>
                </a:lnTo>
                <a:lnTo>
                  <a:pt x="427405" y="61214"/>
                </a:lnTo>
                <a:lnTo>
                  <a:pt x="429183" y="61671"/>
                </a:lnTo>
                <a:lnTo>
                  <a:pt x="429183" y="60071"/>
                </a:lnTo>
                <a:close/>
              </a:path>
              <a:path w="979804" h="170814">
                <a:moveTo>
                  <a:pt x="421513" y="39763"/>
                </a:moveTo>
                <a:lnTo>
                  <a:pt x="396201" y="55435"/>
                </a:lnTo>
                <a:lnTo>
                  <a:pt x="429183" y="55435"/>
                </a:lnTo>
                <a:lnTo>
                  <a:pt x="429183" y="41008"/>
                </a:lnTo>
                <a:lnTo>
                  <a:pt x="427939" y="40652"/>
                </a:lnTo>
                <a:lnTo>
                  <a:pt x="426681" y="40347"/>
                </a:lnTo>
                <a:lnTo>
                  <a:pt x="424154" y="39890"/>
                </a:lnTo>
                <a:lnTo>
                  <a:pt x="422846" y="39776"/>
                </a:lnTo>
                <a:lnTo>
                  <a:pt x="421513" y="39763"/>
                </a:lnTo>
                <a:close/>
              </a:path>
              <a:path w="979804" h="170814">
                <a:moveTo>
                  <a:pt x="451154" y="103060"/>
                </a:moveTo>
                <a:lnTo>
                  <a:pt x="436905" y="116433"/>
                </a:lnTo>
                <a:lnTo>
                  <a:pt x="441286" y="121272"/>
                </a:lnTo>
                <a:lnTo>
                  <a:pt x="446278" y="124688"/>
                </a:lnTo>
                <a:lnTo>
                  <a:pt x="457504" y="128701"/>
                </a:lnTo>
                <a:lnTo>
                  <a:pt x="463613" y="129667"/>
                </a:lnTo>
                <a:lnTo>
                  <a:pt x="476454" y="129603"/>
                </a:lnTo>
                <a:lnTo>
                  <a:pt x="505345" y="113601"/>
                </a:lnTo>
                <a:lnTo>
                  <a:pt x="471487" y="113588"/>
                </a:lnTo>
                <a:lnTo>
                  <a:pt x="467004" y="113525"/>
                </a:lnTo>
                <a:lnTo>
                  <a:pt x="463169" y="112534"/>
                </a:lnTo>
                <a:lnTo>
                  <a:pt x="456793" y="108661"/>
                </a:lnTo>
                <a:lnTo>
                  <a:pt x="453847" y="106159"/>
                </a:lnTo>
                <a:lnTo>
                  <a:pt x="451154" y="103060"/>
                </a:lnTo>
                <a:close/>
              </a:path>
              <a:path w="979804" h="170814">
                <a:moveTo>
                  <a:pt x="476454" y="129603"/>
                </a:moveTo>
                <a:lnTo>
                  <a:pt x="470230" y="129603"/>
                </a:lnTo>
                <a:lnTo>
                  <a:pt x="476199" y="129641"/>
                </a:lnTo>
                <a:lnTo>
                  <a:pt x="476454" y="129603"/>
                </a:lnTo>
                <a:close/>
              </a:path>
              <a:path w="979804" h="170814">
                <a:moveTo>
                  <a:pt x="479818" y="39712"/>
                </a:moveTo>
                <a:lnTo>
                  <a:pt x="473976" y="39763"/>
                </a:lnTo>
                <a:lnTo>
                  <a:pt x="468037" y="39763"/>
                </a:lnTo>
                <a:lnTo>
                  <a:pt x="462572" y="40728"/>
                </a:lnTo>
                <a:lnTo>
                  <a:pt x="439639" y="69646"/>
                </a:lnTo>
                <a:lnTo>
                  <a:pt x="439813" y="75387"/>
                </a:lnTo>
                <a:lnTo>
                  <a:pt x="442226" y="81038"/>
                </a:lnTo>
                <a:lnTo>
                  <a:pt x="451358" y="87744"/>
                </a:lnTo>
                <a:lnTo>
                  <a:pt x="456653" y="90017"/>
                </a:lnTo>
                <a:lnTo>
                  <a:pt x="468680" y="92417"/>
                </a:lnTo>
                <a:lnTo>
                  <a:pt x="473976" y="93764"/>
                </a:lnTo>
                <a:lnTo>
                  <a:pt x="483108" y="96735"/>
                </a:lnTo>
                <a:lnTo>
                  <a:pt x="485520" y="99580"/>
                </a:lnTo>
                <a:lnTo>
                  <a:pt x="485762" y="103784"/>
                </a:lnTo>
                <a:lnTo>
                  <a:pt x="485559" y="107149"/>
                </a:lnTo>
                <a:lnTo>
                  <a:pt x="483958" y="109626"/>
                </a:lnTo>
                <a:lnTo>
                  <a:pt x="477964" y="112814"/>
                </a:lnTo>
                <a:lnTo>
                  <a:pt x="474814" y="113601"/>
                </a:lnTo>
                <a:lnTo>
                  <a:pt x="505345" y="113601"/>
                </a:lnTo>
                <a:lnTo>
                  <a:pt x="506996" y="108902"/>
                </a:lnTo>
                <a:lnTo>
                  <a:pt x="507117" y="103060"/>
                </a:lnTo>
                <a:lnTo>
                  <a:pt x="507059" y="99580"/>
                </a:lnTo>
                <a:lnTo>
                  <a:pt x="478028" y="76073"/>
                </a:lnTo>
                <a:lnTo>
                  <a:pt x="472744" y="74764"/>
                </a:lnTo>
                <a:lnTo>
                  <a:pt x="463600" y="72136"/>
                </a:lnTo>
                <a:lnTo>
                  <a:pt x="461187" y="69646"/>
                </a:lnTo>
                <a:lnTo>
                  <a:pt x="461041" y="67437"/>
                </a:lnTo>
                <a:lnTo>
                  <a:pt x="460964" y="65646"/>
                </a:lnTo>
                <a:lnTo>
                  <a:pt x="461111" y="62801"/>
                </a:lnTo>
                <a:lnTo>
                  <a:pt x="462483" y="60464"/>
                </a:lnTo>
                <a:lnTo>
                  <a:pt x="467626" y="57556"/>
                </a:lnTo>
                <a:lnTo>
                  <a:pt x="470420" y="56832"/>
                </a:lnTo>
                <a:lnTo>
                  <a:pt x="499959" y="56832"/>
                </a:lnTo>
                <a:lnTo>
                  <a:pt x="504456" y="52768"/>
                </a:lnTo>
                <a:lnTo>
                  <a:pt x="500862" y="48094"/>
                </a:lnTo>
                <a:lnTo>
                  <a:pt x="496341" y="44742"/>
                </a:lnTo>
                <a:lnTo>
                  <a:pt x="485457" y="40703"/>
                </a:lnTo>
                <a:lnTo>
                  <a:pt x="480107" y="39763"/>
                </a:lnTo>
                <a:lnTo>
                  <a:pt x="473976" y="39763"/>
                </a:lnTo>
                <a:lnTo>
                  <a:pt x="480035" y="39751"/>
                </a:lnTo>
                <a:lnTo>
                  <a:pt x="479818" y="39712"/>
                </a:lnTo>
                <a:close/>
              </a:path>
              <a:path w="979804" h="170814">
                <a:moveTo>
                  <a:pt x="499959" y="56832"/>
                </a:moveTo>
                <a:lnTo>
                  <a:pt x="470420" y="56832"/>
                </a:lnTo>
                <a:lnTo>
                  <a:pt x="477088" y="56870"/>
                </a:lnTo>
                <a:lnTo>
                  <a:pt x="480288" y="57619"/>
                </a:lnTo>
                <a:lnTo>
                  <a:pt x="485787" y="60591"/>
                </a:lnTo>
                <a:lnTo>
                  <a:pt x="488202" y="62801"/>
                </a:lnTo>
                <a:lnTo>
                  <a:pt x="490207" y="65646"/>
                </a:lnTo>
                <a:lnTo>
                  <a:pt x="499959" y="56832"/>
                </a:lnTo>
                <a:close/>
              </a:path>
              <a:path w="979804" h="170814">
                <a:moveTo>
                  <a:pt x="545553" y="41910"/>
                </a:moveTo>
                <a:lnTo>
                  <a:pt x="524179" y="41910"/>
                </a:lnTo>
                <a:lnTo>
                  <a:pt x="524179" y="127469"/>
                </a:lnTo>
                <a:lnTo>
                  <a:pt x="545553" y="127469"/>
                </a:lnTo>
                <a:lnTo>
                  <a:pt x="545553" y="41910"/>
                </a:lnTo>
                <a:close/>
              </a:path>
              <a:path w="979804" h="170814">
                <a:moveTo>
                  <a:pt x="534682" y="0"/>
                </a:moveTo>
                <a:lnTo>
                  <a:pt x="521220" y="16319"/>
                </a:lnTo>
                <a:lnTo>
                  <a:pt x="522490" y="19304"/>
                </a:lnTo>
                <a:lnTo>
                  <a:pt x="527456" y="24257"/>
                </a:lnTo>
                <a:lnTo>
                  <a:pt x="530694" y="25539"/>
                </a:lnTo>
                <a:lnTo>
                  <a:pt x="534682" y="25654"/>
                </a:lnTo>
                <a:lnTo>
                  <a:pt x="538695" y="25577"/>
                </a:lnTo>
                <a:lnTo>
                  <a:pt x="541985" y="24358"/>
                </a:lnTo>
                <a:lnTo>
                  <a:pt x="547154" y="19608"/>
                </a:lnTo>
                <a:lnTo>
                  <a:pt x="548487" y="16560"/>
                </a:lnTo>
                <a:lnTo>
                  <a:pt x="548487" y="9093"/>
                </a:lnTo>
                <a:lnTo>
                  <a:pt x="547154" y="6045"/>
                </a:lnTo>
                <a:lnTo>
                  <a:pt x="541985" y="1308"/>
                </a:lnTo>
                <a:lnTo>
                  <a:pt x="538695" y="76"/>
                </a:lnTo>
                <a:lnTo>
                  <a:pt x="534682" y="0"/>
                </a:lnTo>
                <a:close/>
              </a:path>
              <a:path w="979804" h="170814">
                <a:moveTo>
                  <a:pt x="597052" y="60071"/>
                </a:moveTo>
                <a:lnTo>
                  <a:pt x="575678" y="60071"/>
                </a:lnTo>
                <a:lnTo>
                  <a:pt x="575617" y="101854"/>
                </a:lnTo>
                <a:lnTo>
                  <a:pt x="575522" y="109740"/>
                </a:lnTo>
                <a:lnTo>
                  <a:pt x="577265" y="116954"/>
                </a:lnTo>
                <a:lnTo>
                  <a:pt x="585101" y="127076"/>
                </a:lnTo>
                <a:lnTo>
                  <a:pt x="592582" y="129603"/>
                </a:lnTo>
                <a:lnTo>
                  <a:pt x="606259" y="129628"/>
                </a:lnTo>
                <a:lnTo>
                  <a:pt x="609155" y="129413"/>
                </a:lnTo>
                <a:lnTo>
                  <a:pt x="615492" y="128562"/>
                </a:lnTo>
                <a:lnTo>
                  <a:pt x="618248" y="127812"/>
                </a:lnTo>
                <a:lnTo>
                  <a:pt x="620598" y="126758"/>
                </a:lnTo>
                <a:lnTo>
                  <a:pt x="620598" y="111455"/>
                </a:lnTo>
                <a:lnTo>
                  <a:pt x="610958" y="111455"/>
                </a:lnTo>
                <a:lnTo>
                  <a:pt x="604367" y="111404"/>
                </a:lnTo>
                <a:lnTo>
                  <a:pt x="601192" y="110147"/>
                </a:lnTo>
                <a:lnTo>
                  <a:pt x="597776" y="105244"/>
                </a:lnTo>
                <a:lnTo>
                  <a:pt x="596963" y="101854"/>
                </a:lnTo>
                <a:lnTo>
                  <a:pt x="597052" y="60071"/>
                </a:lnTo>
                <a:close/>
              </a:path>
              <a:path w="979804" h="170814">
                <a:moveTo>
                  <a:pt x="620598" y="108762"/>
                </a:moveTo>
                <a:lnTo>
                  <a:pt x="619175" y="109740"/>
                </a:lnTo>
                <a:lnTo>
                  <a:pt x="617372" y="110426"/>
                </a:lnTo>
                <a:lnTo>
                  <a:pt x="613016" y="111252"/>
                </a:lnTo>
                <a:lnTo>
                  <a:pt x="610958" y="111455"/>
                </a:lnTo>
                <a:lnTo>
                  <a:pt x="620598" y="111455"/>
                </a:lnTo>
                <a:lnTo>
                  <a:pt x="620598" y="108762"/>
                </a:lnTo>
                <a:close/>
              </a:path>
              <a:path w="979804" h="170814">
                <a:moveTo>
                  <a:pt x="620598" y="41910"/>
                </a:moveTo>
                <a:lnTo>
                  <a:pt x="558025" y="41910"/>
                </a:lnTo>
                <a:lnTo>
                  <a:pt x="558025" y="60071"/>
                </a:lnTo>
                <a:lnTo>
                  <a:pt x="620598" y="60071"/>
                </a:lnTo>
                <a:lnTo>
                  <a:pt x="620598" y="41910"/>
                </a:lnTo>
                <a:close/>
              </a:path>
              <a:path w="979804" h="170814">
                <a:moveTo>
                  <a:pt x="597052" y="17119"/>
                </a:moveTo>
                <a:lnTo>
                  <a:pt x="575678" y="17119"/>
                </a:lnTo>
                <a:lnTo>
                  <a:pt x="575678" y="41910"/>
                </a:lnTo>
                <a:lnTo>
                  <a:pt x="597052" y="41910"/>
                </a:lnTo>
                <a:lnTo>
                  <a:pt x="597052" y="17119"/>
                </a:lnTo>
                <a:close/>
              </a:path>
              <a:path w="979804" h="170814">
                <a:moveTo>
                  <a:pt x="631164" y="148894"/>
                </a:moveTo>
                <a:lnTo>
                  <a:pt x="628484" y="168122"/>
                </a:lnTo>
                <a:lnTo>
                  <a:pt x="633869" y="169545"/>
                </a:lnTo>
                <a:lnTo>
                  <a:pt x="639330" y="170268"/>
                </a:lnTo>
                <a:lnTo>
                  <a:pt x="654126" y="170243"/>
                </a:lnTo>
                <a:lnTo>
                  <a:pt x="661149" y="168186"/>
                </a:lnTo>
                <a:lnTo>
                  <a:pt x="670750" y="159956"/>
                </a:lnTo>
                <a:lnTo>
                  <a:pt x="674598" y="153885"/>
                </a:lnTo>
                <a:lnTo>
                  <a:pt x="675624" y="151053"/>
                </a:lnTo>
                <a:lnTo>
                  <a:pt x="647115" y="151053"/>
                </a:lnTo>
                <a:lnTo>
                  <a:pt x="640156" y="151015"/>
                </a:lnTo>
                <a:lnTo>
                  <a:pt x="638302" y="150812"/>
                </a:lnTo>
                <a:lnTo>
                  <a:pt x="634631" y="150037"/>
                </a:lnTo>
                <a:lnTo>
                  <a:pt x="632866" y="149529"/>
                </a:lnTo>
                <a:lnTo>
                  <a:pt x="631164" y="148894"/>
                </a:lnTo>
                <a:close/>
              </a:path>
              <a:path w="979804" h="170814">
                <a:moveTo>
                  <a:pt x="650062" y="41910"/>
                </a:moveTo>
                <a:lnTo>
                  <a:pt x="626529" y="41910"/>
                </a:lnTo>
                <a:lnTo>
                  <a:pt x="663067" y="128206"/>
                </a:lnTo>
                <a:lnTo>
                  <a:pt x="658977" y="138366"/>
                </a:lnTo>
                <a:lnTo>
                  <a:pt x="657364" y="142798"/>
                </a:lnTo>
                <a:lnTo>
                  <a:pt x="655408" y="146024"/>
                </a:lnTo>
                <a:lnTo>
                  <a:pt x="650811" y="150063"/>
                </a:lnTo>
                <a:lnTo>
                  <a:pt x="647115" y="151053"/>
                </a:lnTo>
                <a:lnTo>
                  <a:pt x="675624" y="151053"/>
                </a:lnTo>
                <a:lnTo>
                  <a:pt x="677506" y="145859"/>
                </a:lnTo>
                <a:lnTo>
                  <a:pt x="694863" y="101282"/>
                </a:lnTo>
                <a:lnTo>
                  <a:pt x="673950" y="101282"/>
                </a:lnTo>
                <a:lnTo>
                  <a:pt x="650062" y="41910"/>
                </a:lnTo>
                <a:close/>
              </a:path>
              <a:path w="979804" h="170814">
                <a:moveTo>
                  <a:pt x="717981" y="41910"/>
                </a:moveTo>
                <a:lnTo>
                  <a:pt x="695693" y="41910"/>
                </a:lnTo>
                <a:lnTo>
                  <a:pt x="674306" y="101282"/>
                </a:lnTo>
                <a:lnTo>
                  <a:pt x="694863" y="101282"/>
                </a:lnTo>
                <a:lnTo>
                  <a:pt x="717981" y="41910"/>
                </a:lnTo>
                <a:close/>
              </a:path>
              <a:path w="979804" h="170814">
                <a:moveTo>
                  <a:pt x="836930" y="1168"/>
                </a:moveTo>
                <a:lnTo>
                  <a:pt x="828713" y="1244"/>
                </a:lnTo>
                <a:lnTo>
                  <a:pt x="784860" y="1244"/>
                </a:lnTo>
                <a:lnTo>
                  <a:pt x="784860" y="127469"/>
                </a:lnTo>
                <a:lnTo>
                  <a:pt x="807300" y="127469"/>
                </a:lnTo>
                <a:lnTo>
                  <a:pt x="807300" y="73977"/>
                </a:lnTo>
                <a:lnTo>
                  <a:pt x="847944" y="73977"/>
                </a:lnTo>
                <a:lnTo>
                  <a:pt x="846556" y="71666"/>
                </a:lnTo>
                <a:lnTo>
                  <a:pt x="855954" y="70205"/>
                </a:lnTo>
                <a:lnTo>
                  <a:pt x="863168" y="66446"/>
                </a:lnTo>
                <a:lnTo>
                  <a:pt x="872770" y="54825"/>
                </a:lnTo>
                <a:lnTo>
                  <a:pt x="829119" y="54825"/>
                </a:lnTo>
                <a:lnTo>
                  <a:pt x="824788" y="54737"/>
                </a:lnTo>
                <a:lnTo>
                  <a:pt x="807300" y="54737"/>
                </a:lnTo>
                <a:lnTo>
                  <a:pt x="807300" y="20485"/>
                </a:lnTo>
                <a:lnTo>
                  <a:pt x="826744" y="20485"/>
                </a:lnTo>
                <a:lnTo>
                  <a:pt x="830719" y="20408"/>
                </a:lnTo>
                <a:lnTo>
                  <a:pt x="873103" y="20408"/>
                </a:lnTo>
                <a:lnTo>
                  <a:pt x="864552" y="10172"/>
                </a:lnTo>
                <a:lnTo>
                  <a:pt x="858799" y="6464"/>
                </a:lnTo>
                <a:lnTo>
                  <a:pt x="844588" y="2197"/>
                </a:lnTo>
                <a:lnTo>
                  <a:pt x="836930" y="1168"/>
                </a:lnTo>
                <a:close/>
              </a:path>
              <a:path w="979804" h="170814">
                <a:moveTo>
                  <a:pt x="847944" y="73977"/>
                </a:moveTo>
                <a:lnTo>
                  <a:pt x="823722" y="73977"/>
                </a:lnTo>
                <a:lnTo>
                  <a:pt x="852970" y="127469"/>
                </a:lnTo>
                <a:lnTo>
                  <a:pt x="880059" y="127469"/>
                </a:lnTo>
                <a:lnTo>
                  <a:pt x="847944" y="73977"/>
                </a:lnTo>
                <a:close/>
              </a:path>
              <a:path w="979804" h="170814">
                <a:moveTo>
                  <a:pt x="873103" y="20408"/>
                </a:moveTo>
                <a:lnTo>
                  <a:pt x="830719" y="20408"/>
                </a:lnTo>
                <a:lnTo>
                  <a:pt x="834644" y="20751"/>
                </a:lnTo>
                <a:lnTo>
                  <a:pt x="842391" y="22250"/>
                </a:lnTo>
                <a:lnTo>
                  <a:pt x="845629" y="23837"/>
                </a:lnTo>
                <a:lnTo>
                  <a:pt x="850811" y="28663"/>
                </a:lnTo>
                <a:lnTo>
                  <a:pt x="852157" y="32334"/>
                </a:lnTo>
                <a:lnTo>
                  <a:pt x="852157" y="42633"/>
                </a:lnTo>
                <a:lnTo>
                  <a:pt x="829119" y="54825"/>
                </a:lnTo>
                <a:lnTo>
                  <a:pt x="872770" y="54825"/>
                </a:lnTo>
                <a:lnTo>
                  <a:pt x="873201" y="54305"/>
                </a:lnTo>
                <a:lnTo>
                  <a:pt x="875728" y="46659"/>
                </a:lnTo>
                <a:lnTo>
                  <a:pt x="875639" y="28067"/>
                </a:lnTo>
                <a:lnTo>
                  <a:pt x="873379" y="20739"/>
                </a:lnTo>
                <a:lnTo>
                  <a:pt x="873103" y="20408"/>
                </a:lnTo>
                <a:close/>
              </a:path>
              <a:path w="979804" h="170814">
                <a:moveTo>
                  <a:pt x="914209" y="41910"/>
                </a:moveTo>
                <a:lnTo>
                  <a:pt x="888187" y="41910"/>
                </a:lnTo>
                <a:lnTo>
                  <a:pt x="917778" y="81483"/>
                </a:lnTo>
                <a:lnTo>
                  <a:pt x="883373" y="127469"/>
                </a:lnTo>
                <a:lnTo>
                  <a:pt x="908685" y="127469"/>
                </a:lnTo>
                <a:lnTo>
                  <a:pt x="931151" y="96812"/>
                </a:lnTo>
                <a:lnTo>
                  <a:pt x="956525" y="96812"/>
                </a:lnTo>
                <a:lnTo>
                  <a:pt x="945057" y="81483"/>
                </a:lnTo>
                <a:lnTo>
                  <a:pt x="955331" y="67576"/>
                </a:lnTo>
                <a:lnTo>
                  <a:pt x="931329" y="67576"/>
                </a:lnTo>
                <a:lnTo>
                  <a:pt x="914209" y="41910"/>
                </a:lnTo>
                <a:close/>
              </a:path>
              <a:path w="979804" h="170814">
                <a:moveTo>
                  <a:pt x="956525" y="96812"/>
                </a:moveTo>
                <a:lnTo>
                  <a:pt x="931151" y="96812"/>
                </a:lnTo>
                <a:lnTo>
                  <a:pt x="953427" y="127469"/>
                </a:lnTo>
                <a:lnTo>
                  <a:pt x="979462" y="127469"/>
                </a:lnTo>
                <a:lnTo>
                  <a:pt x="956525" y="96812"/>
                </a:lnTo>
                <a:close/>
              </a:path>
              <a:path w="979804" h="170814">
                <a:moveTo>
                  <a:pt x="974293" y="41910"/>
                </a:moveTo>
                <a:lnTo>
                  <a:pt x="949871" y="41910"/>
                </a:lnTo>
                <a:lnTo>
                  <a:pt x="931329" y="67576"/>
                </a:lnTo>
                <a:lnTo>
                  <a:pt x="955331" y="67576"/>
                </a:lnTo>
                <a:lnTo>
                  <a:pt x="974293" y="41910"/>
                </a:lnTo>
                <a:close/>
              </a:path>
            </a:pathLst>
          </a:custGeom>
          <a:solidFill>
            <a:srgbClr val="00385A">
              <a:alpha val="7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985273" y="1573784"/>
            <a:ext cx="2891155" cy="1692910"/>
          </a:xfrm>
          <a:prstGeom prst="rect">
            <a:avLst/>
          </a:prstGeom>
        </p:spPr>
        <p:txBody>
          <a:bodyPr vert="horz" wrap="square" lIns="0" tIns="114935" rIns="0" bIns="0" rtlCol="0">
            <a:spAutoFit/>
          </a:bodyPr>
          <a:lstStyle/>
          <a:p>
            <a:pPr marL="17780">
              <a:lnSpc>
                <a:spcPct val="100000"/>
              </a:lnSpc>
              <a:spcBef>
                <a:spcPts val="9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http://www.diversityrx.org</a:t>
            </a:r>
            <a:endParaRPr sz="1200">
              <a:latin typeface="Times New Roman"/>
              <a:cs typeface="Times New Roman"/>
            </a:endParaRPr>
          </a:p>
          <a:p>
            <a:pPr marL="12700" marR="126364" indent="8890">
              <a:lnSpc>
                <a:spcPct val="100000"/>
              </a:lnSpc>
              <a:spcBef>
                <a:spcPts val="8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settings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information on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</a:t>
            </a:r>
            <a:endParaRPr sz="1200">
              <a:latin typeface="Times New Roman"/>
              <a:cs typeface="Times New Roman"/>
            </a:endParaRPr>
          </a:p>
          <a:p>
            <a:pPr marL="12700" marR="5080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preter practice,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 barriers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85297" y="3390391"/>
            <a:ext cx="2853055" cy="224028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4604" marR="5080">
              <a:lnSpc>
                <a:spcPct val="101299"/>
              </a:lnSpc>
              <a:spcBef>
                <a:spcPts val="80"/>
              </a:spcBef>
            </a:pP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Resources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Services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Administration Culture,</a:t>
            </a:r>
            <a:r>
              <a:rPr sz="1400" b="1" spc="-1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Language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Literacy Page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4"/>
              </a:rPr>
              <a:t>http://www.hrsa.gov/culturalcompetence/</a:t>
            </a:r>
            <a:endParaRPr sz="1200">
              <a:latin typeface="Times New Roman"/>
              <a:cs typeface="Times New Roman"/>
            </a:endParaRPr>
          </a:p>
          <a:p>
            <a:pPr marL="12700" marR="5715" indent="8890">
              <a:lnSpc>
                <a:spcPct val="1000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Culture,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Literacy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online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cultural/ethnic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groups.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84486" y="5754115"/>
            <a:ext cx="2880360" cy="205740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30480" indent="3175">
              <a:lnSpc>
                <a:spcPct val="101000"/>
              </a:lnSpc>
              <a:spcBef>
                <a:spcPts val="8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Instruments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Measuring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Acculturation, University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Calgary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5"/>
              </a:rPr>
              <a:t>http://www.ucalgary.ca/~taras/_private/Accult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uration_Survey_Catalogue.pdf</a:t>
            </a:r>
            <a:endParaRPr sz="1200">
              <a:latin typeface="Times New Roman"/>
              <a:cs typeface="Times New Roman"/>
            </a:endParaRPr>
          </a:p>
          <a:p>
            <a:pPr marL="13335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document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measures,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pre-  senting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full.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always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include  scoring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provides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questions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each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instrument.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90771" y="7919625"/>
            <a:ext cx="1962150" cy="45085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7780">
              <a:lnSpc>
                <a:spcPct val="100000"/>
              </a:lnSpc>
              <a:spcBef>
                <a:spcPts val="22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Minority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Project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6"/>
              </a:rPr>
              <a:t>http://www.minority.unc.edu/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987800" y="8497316"/>
            <a:ext cx="286829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(MHP)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Carolina’s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Gillings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Global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288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3482" y="435355"/>
            <a:ext cx="5905500" cy="68853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032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5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Acknowledgments</a:t>
            </a:r>
            <a:endParaRPr sz="1400">
              <a:latin typeface="Arial"/>
              <a:cs typeface="Arial"/>
            </a:endParaRPr>
          </a:p>
          <a:p>
            <a:pPr marL="20320" marR="77470" indent="6350">
              <a:lnSpc>
                <a:spcPct val="100000"/>
              </a:lnSpc>
              <a:spcBef>
                <a:spcPts val="1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produced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CDM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Application  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(KAP)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contract numbers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270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-99-7072, 270-04-7049,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270-09-0307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(SAMHSA),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(HHS).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Andrea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Kopstein,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Ph.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M.P.H.,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Karl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Ed.D.,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Christina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Currier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Contracting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Officer’s</a:t>
            </a:r>
            <a:r>
              <a:rPr sz="1200" spc="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Representatives.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">
              <a:lnSpc>
                <a:spcPct val="100000"/>
              </a:lnSpc>
              <a:spcBef>
                <a:spcPts val="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Disclaimer</a:t>
            </a:r>
            <a:endParaRPr sz="1400">
              <a:latin typeface="Arial"/>
              <a:cs typeface="Arial"/>
            </a:endParaRPr>
          </a:p>
          <a:p>
            <a:pPr marL="20320" marR="5080" indent="635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opinions,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content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herein are 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views,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opinions,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HHS.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endorsement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these opinions or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software,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intended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inferred.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Public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Domain</a:t>
            </a:r>
            <a:r>
              <a:rPr sz="1400" b="1" spc="1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Notice</a:t>
            </a:r>
            <a:endParaRPr sz="1400">
              <a:latin typeface="Arial"/>
              <a:cs typeface="Arial"/>
            </a:endParaRPr>
          </a:p>
          <a:p>
            <a:pPr marL="20320" marR="78105" indent="1270">
              <a:lnSpc>
                <a:spcPct val="100000"/>
              </a:lnSpc>
              <a:spcBef>
                <a:spcPts val="1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materials appearing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volume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except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taken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copyrighted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domain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reproduced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copied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authors.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Citation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appreciated.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publication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reproduced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distributed for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without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Office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Communications,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SAMHSA,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HHS.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Electronic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Access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Copies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400" b="1" spc="1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Publication</a:t>
            </a:r>
            <a:endParaRPr sz="1400">
              <a:latin typeface="Arial"/>
              <a:cs typeface="Arial"/>
            </a:endParaRPr>
          </a:p>
          <a:p>
            <a:pPr marL="20320" marR="72390" indent="6350" algn="just">
              <a:lnSpc>
                <a:spcPct val="100000"/>
              </a:lnSpc>
              <a:spcBef>
                <a:spcPts val="1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ordered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downloaded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SAMHS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Ordering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Web  page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http://store.samhsa.gov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please call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1-877-SAMHSA-7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(1-877-726-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4727)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(English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Español).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Recommended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Citation</a:t>
            </a:r>
            <a:endParaRPr sz="1400">
              <a:latin typeface="Arial"/>
              <a:cs typeface="Arial"/>
            </a:endParaRPr>
          </a:p>
          <a:p>
            <a:pPr marL="22860" marR="13970" indent="-2540">
              <a:lnSpc>
                <a:spcPct val="100000"/>
              </a:lnSpc>
              <a:spcBef>
                <a:spcPts val="1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ration.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Competence.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Protocol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(TIP)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59.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14-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4849.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20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Originating</a:t>
            </a:r>
            <a:r>
              <a:rPr sz="1400" b="1" spc="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Office</a:t>
            </a:r>
            <a:endParaRPr sz="1400">
              <a:latin typeface="Arial"/>
              <a:cs typeface="Arial"/>
            </a:endParaRPr>
          </a:p>
          <a:p>
            <a:pPr marL="22225" marR="32384" indent="5080">
              <a:lnSpc>
                <a:spcPct val="100000"/>
              </a:lnSpc>
              <a:spcBef>
                <a:spcPts val="1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Branch,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1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Choke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Cherry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Road,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20857.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4888" y="8439404"/>
            <a:ext cx="2409190" cy="38989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 indent="6350">
              <a:lnSpc>
                <a:spcPts val="1430"/>
              </a:lnSpc>
              <a:spcBef>
                <a:spcPts val="15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(SMA)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-4849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Printed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3100" y="9430004"/>
            <a:ext cx="8445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6997700"/>
            <a:ext cx="28771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becoming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along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continuum 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thoughts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one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existing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concurrently.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7959344"/>
            <a:ext cx="2813685" cy="1054100"/>
          </a:xfrm>
          <a:prstGeom prst="rect">
            <a:avLst/>
          </a:prstGeom>
        </p:spPr>
        <p:txBody>
          <a:bodyPr vert="horz" wrap="square" lIns="0" tIns="135890" rIns="0" bIns="0" rtlCol="0">
            <a:spAutoFit/>
          </a:bodyPr>
          <a:lstStyle/>
          <a:p>
            <a:pPr marL="16510" algn="just">
              <a:lnSpc>
                <a:spcPct val="100000"/>
              </a:lnSpc>
              <a:spcBef>
                <a:spcPts val="1070"/>
              </a:spcBef>
            </a:pP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What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Is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Culture?</a:t>
            </a:r>
            <a:endParaRPr sz="1800">
              <a:latin typeface="Arial"/>
              <a:cs typeface="Arial"/>
            </a:endParaRPr>
          </a:p>
          <a:p>
            <a:pPr marL="12700" marR="5080" indent="5715" algn="just">
              <a:lnSpc>
                <a:spcPct val="100000"/>
              </a:lnSpc>
              <a:spcBef>
                <a:spcPts val="6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community 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society.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world.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6997700"/>
            <a:ext cx="2849245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5250" indent="2540" algn="just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concerning the nature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ships,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organize their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environments.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rich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concept.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grasp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elements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compre-  hend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together.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Castro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identified the 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agreed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constitute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as:</a:t>
            </a:r>
            <a:endParaRPr sz="1200">
              <a:latin typeface="Times New Roman"/>
              <a:cs typeface="Times New Roman"/>
            </a:endParaRPr>
          </a:p>
          <a:p>
            <a:pPr marL="243840" marR="182245" indent="-228600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heritage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history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passed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generation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next.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08303" y="908301"/>
            <a:ext cx="5956300" cy="6032500"/>
            <a:chOff x="908303" y="908301"/>
            <a:chExt cx="5956300" cy="6032500"/>
          </a:xfrm>
        </p:grpSpPr>
        <p:sp>
          <p:nvSpPr>
            <p:cNvPr id="7" name="object 7"/>
            <p:cNvSpPr/>
            <p:nvPr/>
          </p:nvSpPr>
          <p:spPr>
            <a:xfrm>
              <a:off x="914399" y="914397"/>
              <a:ext cx="5943600" cy="6019800"/>
            </a:xfrm>
            <a:custGeom>
              <a:avLst/>
              <a:gdLst/>
              <a:ahLst/>
              <a:cxnLst/>
              <a:rect l="l" t="t" r="r" b="b"/>
              <a:pathLst>
                <a:path w="5943600" h="601980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5855754"/>
                  </a:lnTo>
                  <a:lnTo>
                    <a:pt x="5859" y="5899364"/>
                  </a:lnTo>
                  <a:lnTo>
                    <a:pt x="22396" y="5938551"/>
                  </a:lnTo>
                  <a:lnTo>
                    <a:pt x="48047" y="5971752"/>
                  </a:lnTo>
                  <a:lnTo>
                    <a:pt x="81248" y="5997403"/>
                  </a:lnTo>
                  <a:lnTo>
                    <a:pt x="120435" y="6013940"/>
                  </a:lnTo>
                  <a:lnTo>
                    <a:pt x="164045" y="6019800"/>
                  </a:lnTo>
                  <a:lnTo>
                    <a:pt x="5779554" y="6019800"/>
                  </a:lnTo>
                  <a:lnTo>
                    <a:pt x="5823164" y="6013940"/>
                  </a:lnTo>
                  <a:lnTo>
                    <a:pt x="5862351" y="5997403"/>
                  </a:lnTo>
                  <a:lnTo>
                    <a:pt x="5895552" y="5971752"/>
                  </a:lnTo>
                  <a:lnTo>
                    <a:pt x="5921203" y="5938551"/>
                  </a:lnTo>
                  <a:lnTo>
                    <a:pt x="5937740" y="5899364"/>
                  </a:lnTo>
                  <a:lnTo>
                    <a:pt x="5943600" y="5855754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14399" y="914397"/>
              <a:ext cx="5943600" cy="6019800"/>
            </a:xfrm>
            <a:custGeom>
              <a:avLst/>
              <a:gdLst/>
              <a:ahLst/>
              <a:cxnLst/>
              <a:rect l="l" t="t" r="r" b="b"/>
              <a:pathLst>
                <a:path w="5943600" h="601980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5855754"/>
                  </a:lnTo>
                  <a:lnTo>
                    <a:pt x="5937740" y="5899364"/>
                  </a:lnTo>
                  <a:lnTo>
                    <a:pt x="5921203" y="5938551"/>
                  </a:lnTo>
                  <a:lnTo>
                    <a:pt x="5895552" y="5971752"/>
                  </a:lnTo>
                  <a:lnTo>
                    <a:pt x="5862351" y="5997403"/>
                  </a:lnTo>
                  <a:lnTo>
                    <a:pt x="5823164" y="6013940"/>
                  </a:lnTo>
                  <a:lnTo>
                    <a:pt x="5779554" y="6019800"/>
                  </a:lnTo>
                  <a:lnTo>
                    <a:pt x="164045" y="6019800"/>
                  </a:lnTo>
                  <a:lnTo>
                    <a:pt x="120435" y="6013940"/>
                  </a:lnTo>
                  <a:lnTo>
                    <a:pt x="81248" y="5997403"/>
                  </a:lnTo>
                  <a:lnTo>
                    <a:pt x="48047" y="5971752"/>
                  </a:lnTo>
                  <a:lnTo>
                    <a:pt x="22396" y="5938551"/>
                  </a:lnTo>
                  <a:lnTo>
                    <a:pt x="5859" y="5899364"/>
                  </a:lnTo>
                  <a:lnTo>
                    <a:pt x="0" y="5855754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95390" y="974852"/>
            <a:ext cx="5721985" cy="579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1-2: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Continuum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r>
              <a:rPr sz="1200" b="1" spc="204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  <a:p>
            <a:pPr marL="17145" marR="78740" indent="6985">
              <a:lnSpc>
                <a:spcPts val="1180"/>
              </a:lnSpc>
              <a:spcBef>
                <a:spcPts val="90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much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focus 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competence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area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become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“pop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”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field,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feel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good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addressing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needs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would</a:t>
            </a:r>
            <a:r>
              <a:rPr sz="1000" spc="-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suffice.</a:t>
            </a:r>
            <a:endParaRPr sz="1000">
              <a:latin typeface="Arial"/>
              <a:cs typeface="Arial"/>
            </a:endParaRPr>
          </a:p>
          <a:p>
            <a:pPr marL="13335">
              <a:lnSpc>
                <a:spcPct val="100000"/>
              </a:lnSpc>
              <a:spcBef>
                <a:spcPts val="540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Stage 4: Cultural</a:t>
            </a:r>
            <a:r>
              <a:rPr sz="1000" b="1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Precompetence</a:t>
            </a:r>
            <a:endParaRPr sz="1000">
              <a:latin typeface="Arial"/>
              <a:cs typeface="Arial"/>
            </a:endParaRPr>
          </a:p>
          <a:p>
            <a:pPr marL="14604" marR="24130" indent="7620">
              <a:lnSpc>
                <a:spcPct val="98200"/>
              </a:lnSpc>
              <a:spcBef>
                <a:spcPts val="625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stage begin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basic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understanding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appreciation 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importance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sociocultural factors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delivery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care.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Similar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prepara-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tion stage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identified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stages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change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model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(Proch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aska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1992;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Miller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Rollnick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2013),  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involves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recognition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 for more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further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exploration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steps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toward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creating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populations,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general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commitment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characterized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small organizational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changes.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Despite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incomplete knowledge,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stage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evolve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toward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support,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planning,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commitment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governing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advisory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boards, community, and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administrators.</a:t>
            </a:r>
            <a:endParaRPr sz="1000">
              <a:latin typeface="Arial"/>
              <a:cs typeface="Arial"/>
            </a:endParaRPr>
          </a:p>
          <a:p>
            <a:pPr marL="14604" marR="114935" indent="4445">
              <a:lnSpc>
                <a:spcPct val="98200"/>
              </a:lnSpc>
              <a:spcBef>
                <a:spcPts val="610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acknowledge a need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populations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they  serve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development.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acknowledge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 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attend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ethnicity,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provision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probably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lack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information 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skills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necessary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translate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recognition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change. Even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open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training, recognize 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importance of developing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competence, 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taken small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steps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improve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clinical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knowledge.</a:t>
            </a:r>
            <a:endParaRPr sz="1000">
              <a:latin typeface="Arial"/>
              <a:cs typeface="Arial"/>
            </a:endParaRPr>
          </a:p>
          <a:p>
            <a:pPr marL="13335">
              <a:lnSpc>
                <a:spcPct val="100000"/>
              </a:lnSpc>
              <a:spcBef>
                <a:spcPts val="585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Stage 5: Cultural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b="1" spc="-2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b="1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25" dirty="0">
                <a:solidFill>
                  <a:srgbClr val="00395A"/>
                </a:solidFill>
                <a:latin typeface="Arial"/>
                <a:cs typeface="Arial"/>
              </a:rPr>
              <a:t>Proficiency</a:t>
            </a:r>
            <a:endParaRPr sz="1000">
              <a:latin typeface="Arial"/>
              <a:cs typeface="Arial"/>
            </a:endParaRPr>
          </a:p>
          <a:p>
            <a:pPr marL="19050" marR="5080" indent="3175">
              <a:lnSpc>
                <a:spcPct val="98200"/>
              </a:lnSpc>
              <a:spcBef>
                <a:spcPts val="610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aware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importance 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integrating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congruent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populations.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understand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commitment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mpe-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tence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begins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strategic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planning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conduct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self-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adopt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cultural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plan.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There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willingness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transparent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evaluating current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developing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policies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meet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diverse needs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treatment popu-  lation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large. Proficiency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organizational level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characterized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an ongo-  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commitment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 workforce development,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evaluation;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development of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</a:t>
            </a:r>
            <a:endParaRPr sz="1000">
              <a:latin typeface="Arial"/>
              <a:cs typeface="Arial"/>
            </a:endParaRPr>
          </a:p>
          <a:p>
            <a:pPr marL="14604">
              <a:lnSpc>
                <a:spcPts val="1175"/>
              </a:lnSpc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specific and congruent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continual performance evaluation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improvement.</a:t>
            </a:r>
            <a:endParaRPr sz="1000">
              <a:latin typeface="Arial"/>
              <a:cs typeface="Arial"/>
            </a:endParaRPr>
          </a:p>
          <a:p>
            <a:pPr marL="17145" marR="52069" indent="1905">
              <a:lnSpc>
                <a:spcPct val="98300"/>
              </a:lnSpc>
              <a:spcBef>
                <a:spcPts val="610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Level: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Recognition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vital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adopt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responsive practices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present.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acknowledge significant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races,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ethnicitie s, and cultural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groups,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integrated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assessment,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plan-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ning,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stage,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committed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ongoing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becoming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cultur-  ally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competent.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Comas-Diaz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2012;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Cross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1989; 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Sue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Constantine</a:t>
            </a:r>
            <a:r>
              <a:rPr sz="1000" i="1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2005.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932228" y="9430741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991408" y="435355"/>
            <a:ext cx="18834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F—General</a:t>
            </a:r>
            <a:r>
              <a:rPr sz="1000" spc="-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Resources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849880" cy="2219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population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capacity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conducting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statistical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research proposals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foster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health.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MHP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collabo-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Health Statistics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Carolina,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Statistics,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Schools of Public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 conduct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educational programs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minority 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data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sources.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386" y="3212084"/>
            <a:ext cx="2853055" cy="257683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 marR="497840" indent="9525">
              <a:lnSpc>
                <a:spcPct val="102699"/>
              </a:lnSpc>
              <a:spcBef>
                <a:spcPts val="55"/>
              </a:spcBef>
            </a:pP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National Center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  Competence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http://nccc.georgetown.edu</a:t>
            </a:r>
            <a:endParaRPr sz="1200">
              <a:latin typeface="Times New Roman"/>
              <a:cs typeface="Times New Roman"/>
            </a:endParaRPr>
          </a:p>
          <a:p>
            <a:pPr marL="13335" marR="5080" indent="8890">
              <a:lnSpc>
                <a:spcPct val="100000"/>
              </a:lnSpc>
              <a:spcBef>
                <a:spcPts val="79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Cultural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tence’s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(NCCC)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capacity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programs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implement,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systems.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NCCC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conducts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technical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consultation;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linkages,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ex-  change;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prod-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dissemination.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8415" y="5912611"/>
            <a:ext cx="2752090" cy="166370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5875" marR="35560" indent="-3810">
              <a:lnSpc>
                <a:spcPct val="102699"/>
              </a:lnSpc>
              <a:spcBef>
                <a:spcPts val="5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National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Center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on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Minority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Disparities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http://www.ncmhd.nih.gov</a:t>
            </a:r>
            <a:endParaRPr sz="1200">
              <a:latin typeface="Times New Roman"/>
              <a:cs typeface="Times New Roman"/>
            </a:endParaRPr>
          </a:p>
          <a:p>
            <a:pPr marL="15875" marR="5080" indent="635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Center’s mission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 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useful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infor-  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1700" y="7700264"/>
            <a:ext cx="2839720" cy="129667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 marR="622935">
              <a:lnSpc>
                <a:spcPct val="102699"/>
              </a:lnSpc>
              <a:spcBef>
                <a:spcPts val="5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International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MultiCultural 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Institute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4"/>
              </a:rPr>
              <a:t>http://www.imciglobal.org/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79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MultiCultural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(iMCI)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5273" y="868171"/>
            <a:ext cx="2865755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strengthened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empowered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diversity.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iMCI’s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initiatives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aim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communica-  tion, understanding,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society.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accomplishes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conferences,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individualized 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consulting interventions,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leading-edge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projects.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85273" y="2648110"/>
            <a:ext cx="2851150" cy="293052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4604" marR="14604" indent="4445">
              <a:lnSpc>
                <a:spcPct val="103099"/>
              </a:lnSpc>
              <a:spcBef>
                <a:spcPts val="170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Office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Civil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Rights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5"/>
              </a:rPr>
              <a:t>http://www.hhs.gov/ocr/civilrights/resources/s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pecialtopics/lep/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Civil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Rights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investigates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complaints,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enforces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rights,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ops policies,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promulgates regulations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compliance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nondiscrimination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privacy laws.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compliance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laws,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provision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limited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English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proficiency.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79582" y="5700776"/>
            <a:ext cx="2878455" cy="3411854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 marR="770890" indent="12700">
              <a:lnSpc>
                <a:spcPct val="102699"/>
              </a:lnSpc>
              <a:spcBef>
                <a:spcPts val="5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Office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Minority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Resource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Center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6"/>
              </a:rPr>
              <a:t>http://minorityhealth.hhs.gov/</a:t>
            </a:r>
            <a:endParaRPr sz="1200">
              <a:latin typeface="Times New Roman"/>
              <a:cs typeface="Times New Roman"/>
            </a:endParaRPr>
          </a:p>
          <a:p>
            <a:pPr marL="17780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Minority 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(OMH)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established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Human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1985 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advise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Secretary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Science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Americans,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cans, Asian 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 Hawaiians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Pacific Islanders.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mission of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OMH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protect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populations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through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development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eliminate health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disparities.</a:t>
            </a:r>
            <a:endParaRPr sz="1200">
              <a:latin typeface="Times New Roman"/>
              <a:cs typeface="Times New Roman"/>
            </a:endParaRPr>
          </a:p>
          <a:p>
            <a:pPr marL="22860" marR="68580" indent="4445">
              <a:lnSpc>
                <a:spcPct val="100000"/>
              </a:lnSpc>
              <a:spcBef>
                <a:spcPts val="80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OMH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(OMHRC)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referral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289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32100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collects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distrib-  utes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topics,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cancer,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ease,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violence,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diabetes,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HIV/AIDS,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mortality.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OMHRC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facilitates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exchange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customized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database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search-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publications, mailing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lists,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regarding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American, Asian American, Pacific Islander,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3409" y="3029204"/>
            <a:ext cx="2811780" cy="239395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20955" marR="180340" indent="-8890">
              <a:lnSpc>
                <a:spcPct val="102699"/>
              </a:lnSpc>
              <a:spcBef>
                <a:spcPts val="5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Abuse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Mental  Health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Services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Administration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http://store.samhsa.gov/</a:t>
            </a:r>
            <a:endParaRPr sz="1200">
              <a:latin typeface="Times New Roman"/>
              <a:cs typeface="Times New Roman"/>
            </a:endParaRPr>
          </a:p>
          <a:p>
            <a:pPr marL="18415" marR="5080" indent="8890">
              <a:lnSpc>
                <a:spcPct val="100000"/>
              </a:lnSpc>
              <a:spcBef>
                <a:spcPts val="7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(SAMHSA)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Nation’s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one-stop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treatment.  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Store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topics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healthcare-related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laws,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3409" y="5546851"/>
            <a:ext cx="2847340" cy="35217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5875" marR="5080" indent="-3810">
              <a:lnSpc>
                <a:spcPct val="98900"/>
              </a:lnSpc>
              <a:spcBef>
                <a:spcPts val="120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Surgeon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General’s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Report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on 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Mental Health: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Culture,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Race,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 Ethnicity</a:t>
            </a:r>
            <a:endParaRPr sz="1400">
              <a:latin typeface="Arial"/>
              <a:cs typeface="Arial"/>
            </a:endParaRPr>
          </a:p>
          <a:p>
            <a:pPr marL="20955" marR="44450" indent="1270">
              <a:lnSpc>
                <a:spcPct val="100000"/>
              </a:lnSpc>
              <a:spcBef>
                <a:spcPts val="12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Ethnicity.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Supplement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Surgeon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General.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Pub. No . 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SMA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01-3613.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U.S.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2001.</a:t>
            </a:r>
            <a:endParaRPr sz="1200">
              <a:latin typeface="Times New Roman"/>
              <a:cs typeface="Times New Roman"/>
            </a:endParaRPr>
          </a:p>
          <a:p>
            <a:pPr marL="20955" marR="6350" indent="6350">
              <a:lnSpc>
                <a:spcPct val="100000"/>
              </a:lnSpc>
              <a:spcBef>
                <a:spcPts val="8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This report highlights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health, mental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seek.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finds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effective, well-documented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treatments 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available, minorities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5273" y="868171"/>
            <a:ext cx="286702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receive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quality 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population.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articulates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foundation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culture,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society,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describes how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issues  affect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ethnic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79509" y="2114804"/>
            <a:ext cx="2866390" cy="166243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5875" marR="24130" indent="-3810">
              <a:lnSpc>
                <a:spcPct val="102699"/>
              </a:lnSpc>
              <a:spcBef>
                <a:spcPts val="5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Stanford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University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Curriculum in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Ethnogeriatrics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http://www.stanford.edu/group/ethnoger/</a:t>
            </a:r>
            <a:endParaRPr sz="1200">
              <a:latin typeface="Times New Roman"/>
              <a:cs typeface="Times New Roman"/>
            </a:endParaRPr>
          </a:p>
          <a:p>
            <a:pPr marL="18415" marR="5080" indent="8890">
              <a:lnSpc>
                <a:spcPct val="100000"/>
              </a:lnSpc>
              <a:spcBef>
                <a:spcPts val="79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online curriculum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healthcare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modules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84486" y="3922267"/>
            <a:ext cx="2833370" cy="343662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240" marR="619125">
              <a:lnSpc>
                <a:spcPts val="2150"/>
              </a:lnSpc>
              <a:spcBef>
                <a:spcPts val="180"/>
              </a:spcBef>
            </a:pP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African and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Black 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American</a:t>
            </a:r>
            <a:r>
              <a:rPr sz="1800" b="1" spc="-229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40" dirty="0">
                <a:solidFill>
                  <a:srgbClr val="33617B"/>
                </a:solidFill>
                <a:latin typeface="Arial"/>
                <a:cs typeface="Arial"/>
              </a:rPr>
              <a:t>Resources</a:t>
            </a:r>
            <a:endParaRPr sz="1800">
              <a:latin typeface="Arial"/>
              <a:cs typeface="Arial"/>
            </a:endParaRPr>
          </a:p>
          <a:p>
            <a:pPr marL="12700" marR="471170" indent="-635">
              <a:lnSpc>
                <a:spcPct val="101800"/>
              </a:lnSpc>
              <a:spcBef>
                <a:spcPts val="910"/>
              </a:spcBef>
            </a:pP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Congressional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Black</a:t>
            </a:r>
            <a:r>
              <a:rPr sz="1400" b="1" spc="-28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Caucus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Foundation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4"/>
              </a:rPr>
              <a:t>http://www.cbcfinc.org/what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-we-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do/researchandpolicy.html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8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Congressional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Caucus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Foundation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empower people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make better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decisions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communi-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 key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legislation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policy issues,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initiatives,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  events directly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indirectly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people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world-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wide.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85297" y="7482331"/>
            <a:ext cx="2832735" cy="147955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4604" marR="247650" indent="6350">
              <a:lnSpc>
                <a:spcPct val="102400"/>
              </a:lnSpc>
              <a:spcBef>
                <a:spcPts val="60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National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Black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Alcoholism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Addictions Council,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Inc.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5"/>
              </a:rPr>
              <a:t>http://www.nbacinc.org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Black Alcoholism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Addictions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Council,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Inc. (NBAC)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nonprofit, tax-  exempt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Black individuals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concerned 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991408" y="435355"/>
            <a:ext cx="18834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F—General</a:t>
            </a:r>
            <a:r>
              <a:rPr sz="1000" spc="-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Resources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946" y="868171"/>
            <a:ext cx="2883535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985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NBAC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educates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alcoholism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committed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increasing services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dependent upon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families, providing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treat-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ment,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developing research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designed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Blacks. NBAC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helps Blacks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concerned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field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exchange ideas,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facilitate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grams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594" y="3013869"/>
            <a:ext cx="2875915" cy="421068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24130">
              <a:lnSpc>
                <a:spcPct val="100000"/>
              </a:lnSpc>
              <a:spcBef>
                <a:spcPts val="22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National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Medical</a:t>
            </a:r>
            <a:r>
              <a:rPr sz="1400" b="1" spc="9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Association</a:t>
            </a:r>
            <a:endParaRPr sz="14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http://www.nmanet.org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scientific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interests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25,000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their patients,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 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(NMA)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collective  voice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parity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health.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Established in 1895,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NMA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aims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diseases,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disabilities,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adverse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conditions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disproportionately 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differentially 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underserved populations; improve quality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poor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representa-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contributions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NMA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 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scholarly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exchange,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conducts outreach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proved 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national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agendas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patients.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5071" y="7369556"/>
            <a:ext cx="2807335" cy="159385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5080" indent="6350">
              <a:lnSpc>
                <a:spcPts val="2140"/>
              </a:lnSpc>
              <a:spcBef>
                <a:spcPts val="185"/>
              </a:spcBef>
            </a:pP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Asian </a:t>
            </a:r>
            <a:r>
              <a:rPr sz="1800" b="1" spc="-55" dirty="0">
                <a:solidFill>
                  <a:srgbClr val="33617B"/>
                </a:solidFill>
                <a:latin typeface="Arial"/>
                <a:cs typeface="Arial"/>
              </a:rPr>
              <a:t>American, 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Native 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Hawaiian,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Other 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Pacific</a:t>
            </a:r>
            <a:r>
              <a:rPr sz="1800" b="1" spc="-6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IslanderResources</a:t>
            </a:r>
            <a:endParaRPr sz="1800">
              <a:latin typeface="Arial"/>
              <a:cs typeface="Arial"/>
            </a:endParaRPr>
          </a:p>
          <a:p>
            <a:pPr marL="19050" marR="624840">
              <a:lnSpc>
                <a:spcPct val="103099"/>
              </a:lnSpc>
              <a:spcBef>
                <a:spcPts val="88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Asian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Pacific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Islander  American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Forum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http:/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/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www.apiahf.org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5273" y="868171"/>
            <a:ext cx="2884170" cy="3500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890">
              <a:lnSpc>
                <a:spcPct val="100000"/>
              </a:lnSpc>
              <a:spcBef>
                <a:spcPts val="1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Forum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(APIAHF)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advo-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promotes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policy,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gram,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Islander Americans.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APIAHF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</a:t>
            </a:r>
            <a:r>
              <a:rPr sz="1200" spc="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</a:t>
            </a:r>
            <a:endParaRPr sz="1200">
              <a:latin typeface="Times New Roman"/>
              <a:cs typeface="Times New Roman"/>
            </a:endParaRPr>
          </a:p>
          <a:p>
            <a:pPr marL="12700" marR="88900" indent="1905">
              <a:lnSpc>
                <a:spcPct val="100000"/>
              </a:lnSpc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(APIHIN)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APIHIN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 developed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telecommunications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infra-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structure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landers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points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key provider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intermediaries.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supports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lists: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API-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HealthInfo, which concentrates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 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API-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SAMH,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5043" y="4492244"/>
            <a:ext cx="2860040" cy="333756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5240" marR="163830" indent="6350">
              <a:lnSpc>
                <a:spcPct val="98900"/>
              </a:lnSpc>
              <a:spcBef>
                <a:spcPts val="120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National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Asian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American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Pacific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Islander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Mental Health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Association</a:t>
            </a:r>
            <a:endParaRPr sz="140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1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4"/>
              </a:rPr>
              <a:t>http://www.naapimha.org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(NAAPIMHA)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Summit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sponsored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SAMHSA. NAAPIMHA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interrelated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accurate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best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models;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capacity building,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provision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tech-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nical assistance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providers,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paraprofes-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sional;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conducting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evaluation;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engage consumers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84515" y="7953247"/>
            <a:ext cx="2927985" cy="111506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 marR="5080" indent="9525">
              <a:lnSpc>
                <a:spcPct val="102699"/>
              </a:lnSpc>
              <a:spcBef>
                <a:spcPts val="5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National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Asian Pacific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American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Families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Against Substance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Abuse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5"/>
              </a:rPr>
              <a:t>http://www.napafasa.org</a:t>
            </a:r>
            <a:endParaRPr sz="1200">
              <a:latin typeface="Times New Roman"/>
              <a:cs typeface="Times New Roman"/>
            </a:endParaRPr>
          </a:p>
          <a:p>
            <a:pPr marL="17145" marR="100965" indent="508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Against 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nonprofit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83210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membership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tobacco,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 populations;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youth 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reaching 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708" y="2480563"/>
            <a:ext cx="2865120" cy="187452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7145" marR="16510" indent="-5080">
              <a:lnSpc>
                <a:spcPct val="101299"/>
              </a:lnSpc>
              <a:spcBef>
                <a:spcPts val="80"/>
              </a:spcBef>
            </a:pPr>
            <a:r>
              <a:rPr sz="1400" b="1" spc="-40" dirty="0">
                <a:solidFill>
                  <a:srgbClr val="33617B"/>
                </a:solidFill>
                <a:latin typeface="Arial"/>
                <a:cs typeface="Arial"/>
              </a:rPr>
              <a:t>Psychosocial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Measures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Asian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American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Populations: </a:t>
            </a: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Tools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for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Direct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Practice and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Research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http://www.columbia.edu/cu/ssw/projects/pmap</a:t>
            </a:r>
            <a:endParaRPr sz="1200">
              <a:latin typeface="Times New Roman"/>
              <a:cs typeface="Times New Roman"/>
            </a:endParaRPr>
          </a:p>
          <a:p>
            <a:pPr marL="14604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psy-  chosocial measures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(in general 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for 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subgroup).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6594" y="4478527"/>
            <a:ext cx="2844800" cy="202946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7780" marR="245745" indent="-3810">
              <a:lnSpc>
                <a:spcPct val="102699"/>
              </a:lnSpc>
              <a:spcBef>
                <a:spcPts val="5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Vietnamese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Community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Promotion Project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http://www.suckhoelavang.org/main.html</a:t>
            </a:r>
            <a:endParaRPr sz="1200">
              <a:latin typeface="Times New Roman"/>
              <a:cs typeface="Times New Roman"/>
            </a:endParaRPr>
          </a:p>
          <a:p>
            <a:pPr marL="12700" marR="5080" indent="1143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project’s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Vietnamese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versity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California–San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Vietnamese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English,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links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Vietnamese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sites 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91165" y="6653276"/>
            <a:ext cx="2871470" cy="233743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703580" indent="10160">
              <a:lnSpc>
                <a:spcPts val="2140"/>
              </a:lnSpc>
              <a:spcBef>
                <a:spcPts val="185"/>
              </a:spcBef>
            </a:pP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Hispanic and</a:t>
            </a:r>
            <a:r>
              <a:rPr sz="1800" b="1" spc="-8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Latino  </a:t>
            </a:r>
            <a:r>
              <a:rPr sz="1800" b="1" spc="-45" dirty="0">
                <a:solidFill>
                  <a:srgbClr val="33617B"/>
                </a:solidFill>
                <a:latin typeface="Arial"/>
                <a:cs typeface="Arial"/>
              </a:rPr>
              <a:t>Resources</a:t>
            </a:r>
            <a:endParaRPr sz="1800">
              <a:latin typeface="Arial"/>
              <a:cs typeface="Arial"/>
            </a:endParaRPr>
          </a:p>
          <a:p>
            <a:pPr marL="22860" marR="278130">
              <a:lnSpc>
                <a:spcPct val="102699"/>
              </a:lnSpc>
              <a:spcBef>
                <a:spcPts val="894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Hispanic/Latino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Portal to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Drug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Abuse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Prevention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4"/>
              </a:rPr>
              <a:t>http://www.latino.prev.info</a:t>
            </a:r>
            <a:endParaRPr sz="1200">
              <a:latin typeface="Times New Roman"/>
              <a:cs typeface="Times New Roman"/>
            </a:endParaRPr>
          </a:p>
          <a:p>
            <a:pPr marL="20320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trilingual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growing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those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barrier,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many prevention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profes-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5273" y="868171"/>
            <a:ext cx="2868295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sionals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trying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Web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bridge the communication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offering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information 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links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prevention, general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building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pride,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tools,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databases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bibliog-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raphies.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85043" y="2297684"/>
            <a:ext cx="2831465" cy="294259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5240" marR="314960" indent="6350">
              <a:lnSpc>
                <a:spcPts val="1660"/>
              </a:lnSpc>
              <a:spcBef>
                <a:spcPts val="17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National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Alliance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Hispanic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endParaRPr sz="140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5"/>
              </a:rPr>
              <a:t>http://www.hispanichealth.org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Alliance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nation’s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largest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providers.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Alliance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million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annually.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nation’s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well-being,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Alliance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mobilize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consumers,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technology, improve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science base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accurate decisionmaking,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promote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philanthropy.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85043" y="5388355"/>
            <a:ext cx="2881630" cy="3494404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15240" marR="47625" indent="6350">
              <a:lnSpc>
                <a:spcPct val="102099"/>
              </a:lnSpc>
              <a:spcBef>
                <a:spcPts val="65"/>
              </a:spcBef>
            </a:pP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National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Council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La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Raza 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Institute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Hispanic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6"/>
              </a:rPr>
              <a:t>http://www.nclr.or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g/index.php/issues_and_pr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ograms/health_and_nutrition/hispanic_health</a:t>
            </a:r>
            <a:endParaRPr sz="1200">
              <a:latin typeface="Times New Roman"/>
              <a:cs typeface="Times New Roman"/>
            </a:endParaRPr>
          </a:p>
          <a:p>
            <a:pPr marL="12700" marR="109220" indent="952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Institute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(IHH)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closely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Council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  Raza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affiliates,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partners,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private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Latino-serving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 quality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prove 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motion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programs.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</a:pP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IHH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lin-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guistically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science-based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emphasize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health, rather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disease-specific,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themes.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healthy lifestyle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promotion,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quality services,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991408" y="435355"/>
            <a:ext cx="18834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F—General</a:t>
            </a:r>
            <a:r>
              <a:rPr sz="1000" spc="-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Resources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028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increasing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fields.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9173" y="1383284"/>
            <a:ext cx="2869565" cy="3491229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4604" marR="664845" indent="6350">
              <a:lnSpc>
                <a:spcPct val="102699"/>
              </a:lnSpc>
              <a:spcBef>
                <a:spcPts val="5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National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Hispanic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Medical 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Association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http://www.nhmamd.org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Established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(NHMA)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nonprofit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representing 36,000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licensed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His-  panic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Its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Latinos  and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underserved populations.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NHMA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policymakers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strengthening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Nation. Its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agenda  includes expanding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health  care;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medical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education, 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opportunities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Latinos;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policy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 to eliminate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1165" y="5019547"/>
            <a:ext cx="2860040" cy="380237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031240" indent="18415">
              <a:lnSpc>
                <a:spcPts val="2150"/>
              </a:lnSpc>
              <a:spcBef>
                <a:spcPts val="180"/>
              </a:spcBef>
            </a:pP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Native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American  </a:t>
            </a:r>
            <a:r>
              <a:rPr sz="1800" b="1" spc="-45" dirty="0">
                <a:solidFill>
                  <a:srgbClr val="33617B"/>
                </a:solidFill>
                <a:latin typeface="Arial"/>
                <a:cs typeface="Arial"/>
              </a:rPr>
              <a:t>Resources</a:t>
            </a:r>
            <a:endParaRPr sz="1800">
              <a:latin typeface="Arial"/>
              <a:cs typeface="Arial"/>
            </a:endParaRPr>
          </a:p>
          <a:p>
            <a:pPr marL="22860" marR="20955" indent="-3810">
              <a:lnSpc>
                <a:spcPct val="101800"/>
              </a:lnSpc>
              <a:spcBef>
                <a:spcPts val="910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Centers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American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Indian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Alaska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Native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Health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http://www.ucdenver.edu/academics/colleges/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PublicHealth/research/centers/</a:t>
            </a:r>
            <a:endParaRPr sz="1200">
              <a:latin typeface="Times New Roman"/>
              <a:cs typeface="Times New Roman"/>
            </a:endParaRPr>
          </a:p>
          <a:p>
            <a:pPr marL="29209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CAIANH/Pages/caianh.aspx</a:t>
            </a:r>
            <a:endParaRPr sz="1200">
              <a:latin typeface="Times New Roman"/>
              <a:cs typeface="Times New Roman"/>
            </a:endParaRPr>
          </a:p>
          <a:p>
            <a:pPr marL="20320" marR="5080" indent="9525">
              <a:lnSpc>
                <a:spcPct val="100000"/>
              </a:lnSpc>
              <a:spcBef>
                <a:spcPts val="8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 Native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(CAIANH)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Colorado,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Denver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well-being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pursuing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uing education,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dissemination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biopsychosocial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contexts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online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group’s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journal,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7800" y="868171"/>
            <a:ext cx="27451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100"/>
              </a:spcBef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ongoing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projects.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5273" y="1367950"/>
            <a:ext cx="2855595" cy="238188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22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Indian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r>
              <a:rPr sz="1400" b="1" spc="-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Service</a:t>
            </a:r>
            <a:endParaRPr sz="1400">
              <a:latin typeface="Arial"/>
              <a:cs typeface="Arial"/>
            </a:endParaRPr>
          </a:p>
          <a:p>
            <a:pPr marL="177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4"/>
              </a:rPr>
              <a:t>http://www.ihs.gov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(IHS)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prin-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cipal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federal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advocate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ensures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compre-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hensive,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acceptable personal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available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tour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adminis-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trative reports,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legislative news,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IHS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job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portunities,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targeted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85043" y="3873500"/>
            <a:ext cx="2891790" cy="385699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5240" marR="417195" indent="6350">
              <a:lnSpc>
                <a:spcPts val="1660"/>
              </a:lnSpc>
              <a:spcBef>
                <a:spcPts val="17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National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Indian Child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Welfare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Association</a:t>
            </a:r>
            <a:endParaRPr sz="140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5"/>
              </a:rPr>
              <a:t>http://www.nicwa.org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Welfare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(NICWA)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comprehensive source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child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welfare,  works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behalf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children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fami-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public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policy,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advocacy;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welfare;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welfare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zations,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interested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child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welfare.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NIC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WA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neglect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training,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public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policy,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grassroots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development. NICWA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compliance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Welfare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1978, which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seeks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 children with American Indian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85273" y="7838853"/>
            <a:ext cx="2885440" cy="128460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9685">
              <a:lnSpc>
                <a:spcPct val="100000"/>
              </a:lnSpc>
              <a:spcBef>
                <a:spcPts val="22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One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Sky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Center</a:t>
            </a:r>
            <a:endParaRPr sz="1400">
              <a:latin typeface="Arial"/>
              <a:cs typeface="Arial"/>
            </a:endParaRPr>
          </a:p>
          <a:p>
            <a:pPr marL="177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6"/>
              </a:rPr>
              <a:t>http://www.oneskycenter.org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aims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 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prevention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promoting,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seminating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effective, evidence-based,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4734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applica-  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products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capacity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population.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creat-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designed,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funds 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federal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state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3409" y="2870708"/>
            <a:ext cx="2820670" cy="168973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7145" marR="323850" indent="-5080">
              <a:lnSpc>
                <a:spcPct val="103099"/>
              </a:lnSpc>
              <a:spcBef>
                <a:spcPts val="50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SAMHSA’s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Tribal Training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Technical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Assistance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Center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http://beta.samhsa.gov/tribal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-ttac</a:t>
            </a:r>
            <a:endParaRPr sz="1200">
              <a:latin typeface="Times New Roman"/>
              <a:cs typeface="Times New Roman"/>
            </a:endParaRPr>
          </a:p>
          <a:p>
            <a:pPr marL="20955" marR="5080" indent="6350">
              <a:lnSpc>
                <a:spcPct val="100000"/>
              </a:lnSpc>
              <a:spcBef>
                <a:spcPts val="994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Technical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ssistance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(TTA)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relevant, evi-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dence-based,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holistic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self-  determination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infrastructure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852420" cy="2219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capacity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building,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provides TTA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and 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bullying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violence,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suicide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health.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TTA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federally  recognized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tribes,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SAMHSA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Tribal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grantees,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serving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 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topics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7800" y="3196750"/>
            <a:ext cx="2749550" cy="128460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225"/>
              </a:spcBef>
            </a:pP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White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Bison</a:t>
            </a:r>
            <a:endParaRPr sz="14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"/>
              </a:rPr>
              <a:t>http://www.whitebison.org/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resources 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Wellbriety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 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Wellbriety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online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magazine.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749043"/>
            <a:ext cx="382905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10" dirty="0"/>
              <a:t>Appendix</a:t>
            </a:r>
            <a:r>
              <a:rPr spc="-5" dirty="0"/>
              <a:t> </a:t>
            </a:r>
            <a:r>
              <a:rPr spc="-60" dirty="0"/>
              <a:t>G—Glossary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sz="half" idx="2"/>
          </p:nvPr>
        </p:nvSpPr>
        <p:spPr>
          <a:prstGeom prst="rect">
            <a:avLst/>
          </a:prstGeom>
        </p:spPr>
        <p:txBody>
          <a:bodyPr vert="horz" wrap="square" lIns="0" tIns="177292" rIns="0" bIns="0" rtlCol="0">
            <a:spAutoFit/>
          </a:bodyPr>
          <a:lstStyle/>
          <a:p>
            <a:pPr marL="13335" marR="5080" indent="3810">
              <a:lnSpc>
                <a:spcPct val="100000"/>
              </a:lnSpc>
              <a:spcBef>
                <a:spcPts val="100"/>
              </a:spcBef>
            </a:pPr>
            <a:r>
              <a:rPr spc="30" dirty="0"/>
              <a:t>Acculturation </a:t>
            </a:r>
            <a:r>
              <a:rPr spc="-25" dirty="0"/>
              <a:t>typically </a:t>
            </a:r>
            <a:r>
              <a:rPr spc="-10" dirty="0"/>
              <a:t>refers </a:t>
            </a:r>
            <a:r>
              <a:rPr dirty="0"/>
              <a:t>to </a:t>
            </a:r>
            <a:r>
              <a:rPr spc="5" dirty="0"/>
              <a:t>the </a:t>
            </a:r>
            <a:r>
              <a:rPr spc="-10" dirty="0"/>
              <a:t>socializa-  </a:t>
            </a:r>
            <a:r>
              <a:rPr dirty="0"/>
              <a:t>tion </a:t>
            </a:r>
            <a:r>
              <a:rPr spc="-10" dirty="0"/>
              <a:t>process </a:t>
            </a:r>
            <a:r>
              <a:rPr spc="5" dirty="0"/>
              <a:t>through </a:t>
            </a:r>
            <a:r>
              <a:rPr spc="-5" dirty="0"/>
              <a:t>which </a:t>
            </a:r>
            <a:r>
              <a:rPr spc="-10" dirty="0"/>
              <a:t>people </a:t>
            </a:r>
            <a:r>
              <a:rPr dirty="0"/>
              <a:t>from </a:t>
            </a:r>
            <a:r>
              <a:rPr spc="5" dirty="0"/>
              <a:t>one  </a:t>
            </a:r>
            <a:r>
              <a:rPr dirty="0"/>
              <a:t>culture </a:t>
            </a:r>
            <a:r>
              <a:rPr spc="5" dirty="0"/>
              <a:t>adopt </a:t>
            </a:r>
            <a:r>
              <a:rPr dirty="0"/>
              <a:t>certain elements from </a:t>
            </a:r>
            <a:r>
              <a:rPr spc="5" dirty="0"/>
              <a:t>the </a:t>
            </a:r>
            <a:r>
              <a:rPr spc="10" dirty="0"/>
              <a:t>domi-  </a:t>
            </a:r>
            <a:r>
              <a:rPr spc="5" dirty="0"/>
              <a:t>nant </a:t>
            </a:r>
            <a:r>
              <a:rPr dirty="0"/>
              <a:t>culture </a:t>
            </a:r>
            <a:r>
              <a:rPr spc="5" dirty="0"/>
              <a:t>in </a:t>
            </a:r>
            <a:r>
              <a:rPr dirty="0"/>
              <a:t>a</a:t>
            </a:r>
            <a:r>
              <a:rPr spc="-80" dirty="0"/>
              <a:t> </a:t>
            </a:r>
            <a:r>
              <a:rPr spc="-15" dirty="0"/>
              <a:t>society.</a:t>
            </a:r>
          </a:p>
          <a:p>
            <a:pPr marL="15875" marR="50800" indent="1270">
              <a:lnSpc>
                <a:spcPct val="100000"/>
              </a:lnSpc>
              <a:spcBef>
                <a:spcPts val="805"/>
              </a:spcBef>
            </a:pPr>
            <a:r>
              <a:rPr spc="20" dirty="0"/>
              <a:t>American </a:t>
            </a:r>
            <a:r>
              <a:rPr spc="45" dirty="0"/>
              <a:t>Indian </a:t>
            </a:r>
            <a:r>
              <a:rPr spc="40" dirty="0"/>
              <a:t>and </a:t>
            </a:r>
            <a:r>
              <a:rPr spc="5" dirty="0"/>
              <a:t>Alaska </a:t>
            </a:r>
            <a:r>
              <a:rPr spc="20" dirty="0"/>
              <a:t>Native </a:t>
            </a:r>
            <a:r>
              <a:rPr spc="-10" dirty="0"/>
              <a:t>people  </a:t>
            </a:r>
            <a:r>
              <a:rPr spc="-5" dirty="0"/>
              <a:t>include those “having origins </a:t>
            </a:r>
            <a:r>
              <a:rPr spc="5" dirty="0"/>
              <a:t>in </a:t>
            </a:r>
            <a:r>
              <a:rPr spc="-15" dirty="0"/>
              <a:t>any </a:t>
            </a:r>
            <a:r>
              <a:rPr spc="-10" dirty="0"/>
              <a:t>of </a:t>
            </a:r>
            <a:r>
              <a:rPr spc="5" dirty="0"/>
              <a:t>the  </a:t>
            </a:r>
            <a:r>
              <a:rPr spc="-5" dirty="0"/>
              <a:t>original </a:t>
            </a:r>
            <a:r>
              <a:rPr spc="-10" dirty="0"/>
              <a:t>peoples of </a:t>
            </a:r>
            <a:r>
              <a:rPr spc="10" dirty="0"/>
              <a:t>North </a:t>
            </a:r>
            <a:r>
              <a:rPr spc="5" dirty="0"/>
              <a:t>and South </a:t>
            </a:r>
            <a:r>
              <a:rPr spc="-5" dirty="0"/>
              <a:t>America  (including </a:t>
            </a:r>
            <a:r>
              <a:rPr dirty="0"/>
              <a:t>Central </a:t>
            </a:r>
            <a:r>
              <a:rPr spc="-10" dirty="0"/>
              <a:t>America), </a:t>
            </a:r>
            <a:r>
              <a:rPr spc="5" dirty="0"/>
              <a:t>and who main-  </a:t>
            </a:r>
            <a:r>
              <a:rPr dirty="0"/>
              <a:t>tain </a:t>
            </a:r>
            <a:r>
              <a:rPr spc="-5" dirty="0"/>
              <a:t>tribal </a:t>
            </a:r>
            <a:r>
              <a:rPr spc="-10" dirty="0"/>
              <a:t>affiliation </a:t>
            </a:r>
            <a:r>
              <a:rPr dirty="0"/>
              <a:t>or community </a:t>
            </a:r>
            <a:r>
              <a:rPr spc="15" dirty="0"/>
              <a:t>attach-  </a:t>
            </a:r>
            <a:r>
              <a:rPr spc="-5" dirty="0"/>
              <a:t>ment” </a:t>
            </a:r>
            <a:r>
              <a:rPr dirty="0"/>
              <a:t>(Grieco </a:t>
            </a:r>
            <a:r>
              <a:rPr spc="5" dirty="0"/>
              <a:t>and </a:t>
            </a:r>
            <a:r>
              <a:rPr spc="-15" dirty="0"/>
              <a:t>Cassidy </a:t>
            </a:r>
            <a:r>
              <a:rPr dirty="0"/>
              <a:t>2001, </a:t>
            </a:r>
            <a:r>
              <a:rPr spc="5" dirty="0"/>
              <a:t>p.</a:t>
            </a:r>
            <a:r>
              <a:rPr spc="-30" dirty="0"/>
              <a:t> </a:t>
            </a:r>
            <a:r>
              <a:rPr dirty="0"/>
              <a:t>2).</a:t>
            </a:r>
          </a:p>
          <a:p>
            <a:pPr marL="13970" marR="6350" indent="3175">
              <a:lnSpc>
                <a:spcPct val="100000"/>
              </a:lnSpc>
              <a:spcBef>
                <a:spcPts val="790"/>
              </a:spcBef>
            </a:pPr>
            <a:r>
              <a:rPr spc="5" dirty="0"/>
              <a:t>Asians </a:t>
            </a:r>
            <a:r>
              <a:rPr spc="-5" dirty="0"/>
              <a:t>are defined </a:t>
            </a:r>
            <a:r>
              <a:rPr spc="5" dirty="0"/>
              <a:t>in the </a:t>
            </a:r>
            <a:r>
              <a:rPr spc="10" dirty="0"/>
              <a:t>United </a:t>
            </a:r>
            <a:r>
              <a:rPr spc="5" dirty="0"/>
              <a:t>States </a:t>
            </a:r>
            <a:r>
              <a:rPr spc="-5" dirty="0"/>
              <a:t>(U.S.)  Census </a:t>
            </a:r>
            <a:r>
              <a:rPr spc="-15" dirty="0"/>
              <a:t>as </a:t>
            </a:r>
            <a:r>
              <a:rPr spc="-10" dirty="0"/>
              <a:t>“people having </a:t>
            </a:r>
            <a:r>
              <a:rPr spc="-5" dirty="0"/>
              <a:t>origins </a:t>
            </a:r>
            <a:r>
              <a:rPr spc="5" dirty="0"/>
              <a:t>in </a:t>
            </a:r>
            <a:r>
              <a:rPr spc="-15" dirty="0"/>
              <a:t>any </a:t>
            </a:r>
            <a:r>
              <a:rPr spc="-10" dirty="0"/>
              <a:t>of </a:t>
            </a:r>
            <a:r>
              <a:rPr spc="5" dirty="0"/>
              <a:t>the  </a:t>
            </a:r>
            <a:r>
              <a:rPr spc="-5" dirty="0"/>
              <a:t>original </a:t>
            </a:r>
            <a:r>
              <a:rPr spc="-10" dirty="0"/>
              <a:t>peoples of </a:t>
            </a:r>
            <a:r>
              <a:rPr spc="5" dirty="0"/>
              <a:t>the </a:t>
            </a:r>
            <a:r>
              <a:rPr spc="-10" dirty="0"/>
              <a:t>Far </a:t>
            </a:r>
            <a:r>
              <a:rPr spc="-5" dirty="0"/>
              <a:t>East, </a:t>
            </a:r>
            <a:r>
              <a:rPr dirty="0"/>
              <a:t>Southeast  </a:t>
            </a:r>
            <a:r>
              <a:rPr spc="-10" dirty="0"/>
              <a:t>Asia, </a:t>
            </a:r>
            <a:r>
              <a:rPr dirty="0"/>
              <a:t>or </a:t>
            </a:r>
            <a:r>
              <a:rPr spc="5" dirty="0"/>
              <a:t>the Indian subcontinent,” </a:t>
            </a:r>
            <a:r>
              <a:rPr spc="-5" dirty="0"/>
              <a:t>including,  </a:t>
            </a:r>
            <a:r>
              <a:rPr dirty="0"/>
              <a:t>for </a:t>
            </a:r>
            <a:r>
              <a:rPr spc="-10" dirty="0"/>
              <a:t>example, </a:t>
            </a:r>
            <a:r>
              <a:rPr spc="-5" dirty="0"/>
              <a:t>Cambodia, </a:t>
            </a:r>
            <a:r>
              <a:rPr dirty="0"/>
              <a:t>China, India, </a:t>
            </a:r>
            <a:r>
              <a:rPr spc="-5" dirty="0"/>
              <a:t>Japan,  Korea, </a:t>
            </a:r>
            <a:r>
              <a:rPr spc="-15" dirty="0"/>
              <a:t>Malaysia, </a:t>
            </a:r>
            <a:r>
              <a:rPr spc="-5" dirty="0"/>
              <a:t>Pakistan, </a:t>
            </a:r>
            <a:r>
              <a:rPr spc="5" dirty="0"/>
              <a:t>the </a:t>
            </a:r>
            <a:r>
              <a:rPr dirty="0"/>
              <a:t>Philippine  </a:t>
            </a:r>
            <a:r>
              <a:rPr spc="-5" dirty="0"/>
              <a:t>Islands, </a:t>
            </a:r>
            <a:r>
              <a:rPr dirty="0"/>
              <a:t>Thailand, </a:t>
            </a:r>
            <a:r>
              <a:rPr spc="5" dirty="0"/>
              <a:t>and </a:t>
            </a:r>
            <a:r>
              <a:rPr dirty="0"/>
              <a:t>Vietnam (Grieco </a:t>
            </a:r>
            <a:r>
              <a:rPr spc="5" dirty="0"/>
              <a:t>and  </a:t>
            </a:r>
            <a:r>
              <a:rPr spc="-15" dirty="0"/>
              <a:t>Cassidy </a:t>
            </a:r>
            <a:r>
              <a:rPr dirty="0"/>
              <a:t>2001, p.</a:t>
            </a:r>
            <a:r>
              <a:rPr spc="-5" dirty="0"/>
              <a:t> </a:t>
            </a:r>
            <a:r>
              <a:rPr dirty="0"/>
              <a:t>2).</a:t>
            </a:r>
          </a:p>
          <a:p>
            <a:pPr marL="10795" marR="6350" indent="5080">
              <a:lnSpc>
                <a:spcPct val="100000"/>
              </a:lnSpc>
              <a:spcBef>
                <a:spcPts val="805"/>
              </a:spcBef>
            </a:pPr>
            <a:r>
              <a:rPr spc="10" dirty="0"/>
              <a:t>Biculturalism </a:t>
            </a:r>
            <a:r>
              <a:rPr spc="-15" dirty="0"/>
              <a:t>is </a:t>
            </a:r>
            <a:r>
              <a:rPr dirty="0"/>
              <a:t>“a </a:t>
            </a:r>
            <a:r>
              <a:rPr spc="-15" dirty="0"/>
              <a:t>well-developed </a:t>
            </a:r>
            <a:r>
              <a:rPr spc="-10" dirty="0"/>
              <a:t>capacity </a:t>
            </a:r>
            <a:r>
              <a:rPr dirty="0"/>
              <a:t>to  function </a:t>
            </a:r>
            <a:r>
              <a:rPr spc="-20" dirty="0"/>
              <a:t>effectively </a:t>
            </a:r>
            <a:r>
              <a:rPr dirty="0"/>
              <a:t>within </a:t>
            </a:r>
            <a:r>
              <a:rPr spc="-15" dirty="0"/>
              <a:t>two </a:t>
            </a:r>
            <a:r>
              <a:rPr spc="-5" dirty="0"/>
              <a:t>distinct </a:t>
            </a:r>
            <a:r>
              <a:rPr spc="5" dirty="0"/>
              <a:t>cul-  </a:t>
            </a:r>
            <a:r>
              <a:rPr spc="-5" dirty="0"/>
              <a:t>tures </a:t>
            </a:r>
            <a:r>
              <a:rPr spc="-15" dirty="0"/>
              <a:t>based </a:t>
            </a:r>
            <a:r>
              <a:rPr spc="10" dirty="0"/>
              <a:t>on </a:t>
            </a:r>
            <a:r>
              <a:rPr spc="5" dirty="0"/>
              <a:t>the </a:t>
            </a:r>
            <a:r>
              <a:rPr spc="-5" dirty="0"/>
              <a:t>acquisition </a:t>
            </a:r>
            <a:r>
              <a:rPr spc="-10" dirty="0"/>
              <a:t>of </a:t>
            </a:r>
            <a:r>
              <a:rPr spc="5" dirty="0"/>
              <a:t>the </a:t>
            </a:r>
            <a:r>
              <a:rPr spc="-5" dirty="0"/>
              <a:t>norms,  </a:t>
            </a:r>
            <a:r>
              <a:rPr spc="-15" dirty="0"/>
              <a:t>values, </a:t>
            </a:r>
            <a:r>
              <a:rPr spc="5" dirty="0"/>
              <a:t>and </a:t>
            </a:r>
            <a:r>
              <a:rPr spc="-10" dirty="0"/>
              <a:t>behavioral </a:t>
            </a:r>
            <a:r>
              <a:rPr dirty="0"/>
              <a:t>routines </a:t>
            </a:r>
            <a:r>
              <a:rPr spc="-10" dirty="0"/>
              <a:t>of </a:t>
            </a:r>
            <a:r>
              <a:rPr spc="5" dirty="0"/>
              <a:t>the domi-  </a:t>
            </a:r>
            <a:r>
              <a:rPr spc="10" dirty="0"/>
              <a:t>nant </a:t>
            </a:r>
            <a:r>
              <a:rPr spc="-5" dirty="0"/>
              <a:t>culture” </a:t>
            </a:r>
            <a:r>
              <a:rPr spc="5" dirty="0"/>
              <a:t>and </a:t>
            </a:r>
            <a:r>
              <a:rPr spc="-20" dirty="0"/>
              <a:t>one’s </a:t>
            </a:r>
            <a:r>
              <a:rPr spc="-15" dirty="0"/>
              <a:t>own </a:t>
            </a:r>
            <a:r>
              <a:rPr dirty="0"/>
              <a:t>culture </a:t>
            </a:r>
            <a:r>
              <a:rPr spc="10" dirty="0"/>
              <a:t>(Castro  </a:t>
            </a:r>
            <a:r>
              <a:rPr spc="5" dirty="0"/>
              <a:t>and </a:t>
            </a:r>
            <a:r>
              <a:rPr spc="-5" dirty="0"/>
              <a:t>Garfinkle </a:t>
            </a:r>
            <a:r>
              <a:rPr dirty="0"/>
              <a:t>2003, p.</a:t>
            </a:r>
            <a:r>
              <a:rPr spc="20" dirty="0"/>
              <a:t> </a:t>
            </a:r>
            <a:r>
              <a:rPr dirty="0"/>
              <a:t>1385).</a:t>
            </a:r>
          </a:p>
          <a:p>
            <a:pPr marL="15875" marR="86995">
              <a:lnSpc>
                <a:spcPct val="100000"/>
              </a:lnSpc>
              <a:spcBef>
                <a:spcPts val="800"/>
              </a:spcBef>
            </a:pPr>
            <a:r>
              <a:rPr dirty="0"/>
              <a:t>Biracial </a:t>
            </a:r>
            <a:r>
              <a:rPr spc="-10" dirty="0"/>
              <a:t>individuals </a:t>
            </a:r>
            <a:r>
              <a:rPr spc="-15" dirty="0"/>
              <a:t>have </a:t>
            </a:r>
            <a:r>
              <a:rPr spc="-10" dirty="0"/>
              <a:t>two </a:t>
            </a:r>
            <a:r>
              <a:rPr dirty="0"/>
              <a:t>distinct </a:t>
            </a:r>
            <a:r>
              <a:rPr spc="-10" dirty="0"/>
              <a:t>racial  </a:t>
            </a:r>
            <a:r>
              <a:rPr spc="-5" dirty="0"/>
              <a:t>heritages, </a:t>
            </a:r>
            <a:r>
              <a:rPr dirty="0"/>
              <a:t>either </a:t>
            </a:r>
            <a:r>
              <a:rPr spc="5" dirty="0"/>
              <a:t>one </a:t>
            </a:r>
            <a:r>
              <a:rPr dirty="0"/>
              <a:t>from </a:t>
            </a:r>
            <a:r>
              <a:rPr spc="-5" dirty="0"/>
              <a:t>each </a:t>
            </a:r>
            <a:r>
              <a:rPr dirty="0"/>
              <a:t>parent or </a:t>
            </a:r>
            <a:r>
              <a:rPr spc="-15" dirty="0"/>
              <a:t>as </a:t>
            </a:r>
            <a:r>
              <a:rPr dirty="0"/>
              <a:t>a  </a:t>
            </a:r>
            <a:r>
              <a:rPr spc="-5" dirty="0"/>
              <a:t>result </a:t>
            </a:r>
            <a:r>
              <a:rPr spc="-10" dirty="0"/>
              <a:t>of racial </a:t>
            </a:r>
            <a:r>
              <a:rPr spc="-5" dirty="0"/>
              <a:t>blending </a:t>
            </a:r>
            <a:r>
              <a:rPr dirty="0"/>
              <a:t>in </a:t>
            </a:r>
            <a:r>
              <a:rPr spc="5" dirty="0"/>
              <a:t>an </a:t>
            </a:r>
            <a:r>
              <a:rPr spc="-10" dirty="0"/>
              <a:t>earlier </a:t>
            </a:r>
            <a:r>
              <a:rPr dirty="0"/>
              <a:t>genera-  tion </a:t>
            </a:r>
            <a:r>
              <a:rPr spc="5" dirty="0"/>
              <a:t>(Root</a:t>
            </a:r>
            <a:r>
              <a:rPr spc="-10" dirty="0"/>
              <a:t> </a:t>
            </a:r>
            <a:r>
              <a:rPr dirty="0"/>
              <a:t>1992).</a:t>
            </a:r>
          </a:p>
          <a:p>
            <a:pPr marL="18415" marR="72390" indent="-3175">
              <a:lnSpc>
                <a:spcPct val="100000"/>
              </a:lnSpc>
              <a:spcBef>
                <a:spcPts val="795"/>
              </a:spcBef>
            </a:pPr>
            <a:r>
              <a:rPr spc="15" dirty="0"/>
              <a:t>Blacks/African </a:t>
            </a:r>
            <a:r>
              <a:rPr spc="20" dirty="0"/>
              <a:t>Americans </a:t>
            </a:r>
            <a:r>
              <a:rPr spc="-5" dirty="0"/>
              <a:t>are, </a:t>
            </a:r>
            <a:r>
              <a:rPr spc="-10" dirty="0"/>
              <a:t>according </a:t>
            </a:r>
            <a:r>
              <a:rPr dirty="0"/>
              <a:t>to  </a:t>
            </a:r>
            <a:r>
              <a:rPr spc="5" dirty="0"/>
              <a:t>the </a:t>
            </a:r>
            <a:r>
              <a:rPr dirty="0"/>
              <a:t>U.S. Census </a:t>
            </a:r>
            <a:r>
              <a:rPr spc="-5" dirty="0"/>
              <a:t>Bureau (2000)</a:t>
            </a:r>
            <a:r>
              <a:rPr spc="15" dirty="0"/>
              <a:t> </a:t>
            </a:r>
            <a:r>
              <a:rPr dirty="0"/>
              <a:t>definition,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985297" y="3073400"/>
            <a:ext cx="2864485" cy="5999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whose origins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“in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 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Africa”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A-3).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includes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descendants of African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slaves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brought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this country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recent immigrants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Africa,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Caribbean,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Central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regions, if 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Spanish-speaking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iden-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primarily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Latino).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 interchangeably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whose families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19th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century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developed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distinctly 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inclusive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distinct cultural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backgrounds.</a:t>
            </a:r>
            <a:endParaRPr sz="1200">
              <a:latin typeface="Times New Roman"/>
              <a:cs typeface="Times New Roman"/>
            </a:endParaRPr>
          </a:p>
          <a:p>
            <a:pPr marL="14604" marR="187960" indent="5715">
              <a:lnSpc>
                <a:spcPts val="1440"/>
              </a:lnSpc>
              <a:spcBef>
                <a:spcPts val="850"/>
              </a:spcBef>
            </a:pPr>
            <a:r>
              <a:rPr sz="125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Confianza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trust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benevolence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person.</a:t>
            </a:r>
            <a:endParaRPr sz="1200">
              <a:latin typeface="Times New Roman"/>
              <a:cs typeface="Times New Roman"/>
            </a:endParaRPr>
          </a:p>
          <a:p>
            <a:pPr marL="14604" marR="66675" indent="5715">
              <a:lnSpc>
                <a:spcPct val="100000"/>
              </a:lnSpc>
              <a:spcBef>
                <a:spcPts val="745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Conformity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Helms’s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iden-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tity 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tendency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gruence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to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exclusively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exposed.</a:t>
            </a:r>
            <a:endParaRPr sz="1200">
              <a:latin typeface="Times New Roman"/>
              <a:cs typeface="Times New Roman"/>
            </a:endParaRPr>
          </a:p>
          <a:p>
            <a:pPr marL="14604" marR="17780" indent="5715">
              <a:lnSpc>
                <a:spcPct val="100000"/>
              </a:lnSpc>
              <a:spcBef>
                <a:spcPts val="80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congruent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. . . ena-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system, agency,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group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situations”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84170" cy="8235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1115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honor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guages,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interpersonal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styles,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of  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receiving services,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providing such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“Cultural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dynamic,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developmental 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long-term 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achieved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[HHS]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12).</a:t>
            </a:r>
            <a:endParaRPr sz="1200">
              <a:latin typeface="Times New Roman"/>
              <a:cs typeface="Times New Roman"/>
            </a:endParaRPr>
          </a:p>
          <a:p>
            <a:pPr marL="12700" marR="100965" indent="825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plans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strategic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outline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systematic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increasing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organization.</a:t>
            </a:r>
            <a:endParaRPr sz="1200">
              <a:latin typeface="Times New Roman"/>
              <a:cs typeface="Times New Roman"/>
            </a:endParaRPr>
          </a:p>
          <a:p>
            <a:pPr marL="15240" marR="173990" indent="5715">
              <a:lnSpc>
                <a:spcPct val="100000"/>
              </a:lnSpc>
              <a:spcBef>
                <a:spcPts val="79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diffusion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intermingling.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humility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“incorporates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lifelong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critique”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(Tervalon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Murray-García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1998, p. 123)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imbalances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counselor–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relationships.</a:t>
            </a:r>
            <a:endParaRPr sz="1200">
              <a:latin typeface="Times New Roman"/>
              <a:cs typeface="Times New Roman"/>
            </a:endParaRPr>
          </a:p>
          <a:p>
            <a:pPr marL="15240" marR="35560" indent="571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norms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spoken or unspoken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whether a certain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inappro-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priate.</a:t>
            </a:r>
            <a:endParaRPr sz="1200">
              <a:latin typeface="Times New Roman"/>
              <a:cs typeface="Times New Roman"/>
            </a:endParaRPr>
          </a:p>
          <a:p>
            <a:pPr marL="15240" marR="46355" indent="5715">
              <a:lnSpc>
                <a:spcPct val="100000"/>
              </a:lnSpc>
              <a:spcBef>
                <a:spcPts val="79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proficiency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deep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rich  knowledge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culture—an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insider’s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view—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allows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accurately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subtle meanings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(Kim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1992).</a:t>
            </a:r>
            <a:endParaRPr sz="1200">
              <a:latin typeface="Times New Roman"/>
              <a:cs typeface="Times New Roman"/>
            </a:endParaRPr>
          </a:p>
          <a:p>
            <a:pPr marL="12700" marR="21590" indent="8255">
              <a:lnSpc>
                <a:spcPct val="100000"/>
              </a:lnSpc>
              <a:spcBef>
                <a:spcPts val="805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conceptual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world—it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 nature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ships,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organize their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world.</a:t>
            </a:r>
            <a:endParaRPr sz="1200">
              <a:latin typeface="Times New Roman"/>
              <a:cs typeface="Times New Roman"/>
            </a:endParaRPr>
          </a:p>
          <a:p>
            <a:pPr marL="17145" marR="116205" indent="3810">
              <a:lnSpc>
                <a:spcPct val="100000"/>
              </a:lnSpc>
              <a:spcBef>
                <a:spcPts val="805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belongingness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86710" cy="813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3429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origins,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shared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(culture).</a:t>
            </a:r>
            <a:endParaRPr sz="1200">
              <a:latin typeface="Times New Roman"/>
              <a:cs typeface="Times New Roman"/>
            </a:endParaRPr>
          </a:p>
          <a:p>
            <a:pPr marL="14604" marR="37465" indent="5715">
              <a:lnSpc>
                <a:spcPct val="100000"/>
              </a:lnSpc>
              <a:spcBef>
                <a:spcPts val="800"/>
              </a:spcBef>
            </a:pP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Ethnocentrism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“the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tendency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view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one’s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own standards”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(Kottak 1991, p.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47).</a:t>
            </a:r>
            <a:endParaRPr sz="1200">
              <a:latin typeface="Times New Roman"/>
              <a:cs typeface="Times New Roman"/>
            </a:endParaRPr>
          </a:p>
          <a:p>
            <a:pPr marL="12700" marR="5080" indent="12065">
              <a:lnSpc>
                <a:spcPct val="100000"/>
              </a:lnSpc>
              <a:spcBef>
                <a:spcPts val="795"/>
              </a:spcBef>
            </a:pP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disparity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type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closely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economic,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disadvantage.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adversely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systematically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obstacles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group; religion;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status; gender;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health; cognitive,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sensory,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disability;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orienta-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or gender identity;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 location;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historically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linked to  discrimination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exclusion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(HHS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2011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4604" marR="153035" indent="9525">
              <a:lnSpc>
                <a:spcPts val="1440"/>
              </a:lnSpc>
              <a:spcBef>
                <a:spcPts val="850"/>
              </a:spcBef>
            </a:pPr>
            <a:r>
              <a:rPr sz="125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Hembrismo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female strength,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endur-  ance,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courage,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perseverance,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bravery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(Falicov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1998).</a:t>
            </a:r>
            <a:endParaRPr sz="1200">
              <a:latin typeface="Times New Roman"/>
              <a:cs typeface="Times New Roman"/>
            </a:endParaRPr>
          </a:p>
          <a:p>
            <a:pPr marL="12700" marR="65405" indent="6350">
              <a:lnSpc>
                <a:spcPct val="100000"/>
              </a:lnSpc>
              <a:spcBef>
                <a:spcPts val="76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Latino Census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categories—Mexican,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Cuban—as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Spanish,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Latino.”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viewed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nation-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group, lineage,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birth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parents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ancestors  before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arrival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States.</a:t>
            </a:r>
            <a:endParaRPr sz="1200">
              <a:latin typeface="Times New Roman"/>
              <a:cs typeface="Times New Roman"/>
            </a:endParaRPr>
          </a:p>
          <a:p>
            <a:pPr marL="13335" marR="59055" indent="4445">
              <a:lnSpc>
                <a:spcPct val="100000"/>
              </a:lnSpc>
              <a:spcBef>
                <a:spcPts val="79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Immersion–emersion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models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which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takes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satisfaction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commit-  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change: from immersion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to emerging with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 mature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(Cross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1995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4604" marR="118745" indent="2540" algn="just">
              <a:lnSpc>
                <a:spcPct val="100000"/>
              </a:lnSpc>
              <a:spcBef>
                <a:spcPts val="805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Indigenous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peoples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particular country or region.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case 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States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territories,</a:t>
            </a:r>
            <a:r>
              <a:rPr sz="1200" spc="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544620" y="435355"/>
            <a:ext cx="13315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Appendix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G—Glossary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60040" cy="7869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159385" indent="-444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Hawaiians, Alaska Natives,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Indians.</a:t>
            </a:r>
            <a:endParaRPr sz="1200">
              <a:latin typeface="Times New Roman"/>
              <a:cs typeface="Times New Roman"/>
            </a:endParaRPr>
          </a:p>
          <a:p>
            <a:pPr marL="12700" marR="11430" indent="5080">
              <a:lnSpc>
                <a:spcPct val="100000"/>
              </a:lnSpc>
              <a:spcBef>
                <a:spcPts val="805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Institutional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racism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“refers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policies, practices,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incidentally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inevitably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perpetuate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inequality,”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“significant economic,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legal, political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restrictions”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(Thompson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Neville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167).</a:t>
            </a:r>
            <a:endParaRPr sz="1200">
              <a:latin typeface="Times New Roman"/>
              <a:cs typeface="Times New Roman"/>
            </a:endParaRPr>
          </a:p>
          <a:p>
            <a:pPr marL="14604" marR="17780" indent="3810">
              <a:lnSpc>
                <a:spcPct val="100000"/>
              </a:lnSpc>
              <a:spcBef>
                <a:spcPts val="79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vehicle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aspects of  race,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communicated.</a:t>
            </a:r>
            <a:endParaRPr sz="1200">
              <a:latin typeface="Times New Roman"/>
              <a:cs typeface="Times New Roman"/>
            </a:endParaRPr>
          </a:p>
          <a:p>
            <a:pPr marL="14604" marR="64769" indent="6985">
              <a:lnSpc>
                <a:spcPts val="1440"/>
              </a:lnSpc>
              <a:spcBef>
                <a:spcPts val="850"/>
              </a:spcBef>
            </a:pPr>
            <a:r>
              <a:rPr sz="125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Machismo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responsi-  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 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welfare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protection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families.</a:t>
            </a:r>
            <a:endParaRPr sz="1200">
              <a:latin typeface="Times New Roman"/>
              <a:cs typeface="Times New Roman"/>
            </a:endParaRPr>
          </a:p>
          <a:p>
            <a:pPr marL="12700" marR="60960" indent="9525">
              <a:lnSpc>
                <a:spcPts val="1440"/>
              </a:lnSpc>
              <a:spcBef>
                <a:spcPts val="805"/>
              </a:spcBef>
            </a:pPr>
            <a:r>
              <a:rPr sz="125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Marianismo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Latinas 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self-sacrificing,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endure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suffering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sake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husbands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matters.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Virgin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Mary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to which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aspire.</a:t>
            </a:r>
            <a:endParaRPr sz="1200">
              <a:latin typeface="Times New Roman"/>
              <a:cs typeface="Times New Roman"/>
            </a:endParaRPr>
          </a:p>
          <a:p>
            <a:pPr marL="12700" marR="16510" indent="9525">
              <a:lnSpc>
                <a:spcPct val="100000"/>
              </a:lnSpc>
              <a:spcBef>
                <a:spcPts val="74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interviewing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style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characterized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strategic therapeutic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of expressing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empathy,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discrepancy,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argument,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rolling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self-efficacy.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counselor’s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reflective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listening.</a:t>
            </a:r>
            <a:endParaRPr sz="1200">
              <a:latin typeface="Times New Roman"/>
              <a:cs typeface="Times New Roman"/>
            </a:endParaRPr>
          </a:p>
          <a:p>
            <a:pPr marL="14604" marR="27940" indent="6985">
              <a:lnSpc>
                <a:spcPct val="100000"/>
              </a:lnSpc>
              <a:spcBef>
                <a:spcPts val="80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Multiracial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racially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mixed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biracial people,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endParaRPr sz="1200">
              <a:latin typeface="Times New Roman"/>
              <a:cs typeface="Times New Roman"/>
            </a:endParaRPr>
          </a:p>
          <a:p>
            <a:pPr marL="14604" marR="5080" indent="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 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distinct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herit-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(Root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1992).</a:t>
            </a:r>
            <a:endParaRPr sz="1200">
              <a:latin typeface="Times New Roman"/>
              <a:cs typeface="Times New Roman"/>
            </a:endParaRPr>
          </a:p>
          <a:p>
            <a:pPr marL="13335" marR="5080" indent="6985">
              <a:lnSpc>
                <a:spcPct val="1000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Hawaiians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Is-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landers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“origins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of Hawaii,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Guam,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Samoa,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Islands”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(Grieco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Cassidy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Islanders include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Tahitians;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Northern Mariana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Islanders;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Palauans;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Fijians;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groups like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Melanesians, Micronesians,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Polynesians.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59928"/>
            <a:ext cx="2706370" cy="399415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15"/>
              </a:spcBef>
            </a:pPr>
            <a:r>
              <a:rPr sz="1250" i="1" spc="20" dirty="0">
                <a:solidFill>
                  <a:srgbClr val="00395A"/>
                </a:solidFill>
                <a:latin typeface="Times New Roman"/>
                <a:cs typeface="Times New Roman"/>
              </a:rPr>
              <a:t>Nguzo </a:t>
            </a:r>
            <a:r>
              <a:rPr sz="125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saba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 principles celebrated during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Kwanzaa: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1233931"/>
            <a:ext cx="2921635" cy="3683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3204" marR="258445" indent="-231140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Umoja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unity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community,  nation,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6695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Kujichagulia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self-determination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collective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selves,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create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collective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selves,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collective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selves.</a:t>
            </a:r>
            <a:endParaRPr sz="1200">
              <a:latin typeface="Times New Roman"/>
              <a:cs typeface="Times New Roman"/>
            </a:endParaRPr>
          </a:p>
          <a:p>
            <a:pPr marL="241300" marR="133985" indent="-228600" algn="just">
              <a:lnSpc>
                <a:spcPct val="100000"/>
              </a:lnSpc>
              <a:buFont typeface="Symbol"/>
              <a:buChar char=""/>
              <a:tabLst>
                <a:tab pos="241300" algn="l"/>
              </a:tabLst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Ujima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collective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responsibility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maintain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solve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together.</a:t>
            </a:r>
            <a:endParaRPr sz="1200">
              <a:latin typeface="Times New Roman"/>
              <a:cs typeface="Times New Roman"/>
            </a:endParaRPr>
          </a:p>
          <a:p>
            <a:pPr marL="241300" marR="70485" indent="-228600" algn="just">
              <a:lnSpc>
                <a:spcPct val="100000"/>
              </a:lnSpc>
              <a:buFont typeface="Symbol"/>
              <a:buChar char=""/>
              <a:tabLst>
                <a:tab pos="241300" algn="l"/>
              </a:tabLst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Ujamaa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cooperative economics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maintain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businesses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prof-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them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together.</a:t>
            </a:r>
            <a:endParaRPr sz="1200">
              <a:latin typeface="Times New Roman"/>
              <a:cs typeface="Times New Roman"/>
            </a:endParaRPr>
          </a:p>
          <a:p>
            <a:pPr marL="241300" marR="239395" indent="-22860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sense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purpose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collectively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restore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greatness.</a:t>
            </a:r>
            <a:endParaRPr sz="1200">
              <a:latin typeface="Times New Roman"/>
              <a:cs typeface="Times New Roman"/>
            </a:endParaRPr>
          </a:p>
          <a:p>
            <a:pPr marL="241300" marR="109855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Kuumba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creativity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always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possible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beautiful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beneficial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was.</a:t>
            </a:r>
            <a:endParaRPr sz="1200">
              <a:latin typeface="Times New Roman"/>
              <a:cs typeface="Times New Roman"/>
            </a:endParaRPr>
          </a:p>
          <a:p>
            <a:pPr marL="241300" marR="174625" indent="-22860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Imani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teachers,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righteousness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victory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struggle.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5043" y="4993640"/>
            <a:ext cx="2877820" cy="4008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5244" indent="10160">
              <a:lnSpc>
                <a:spcPct val="100000"/>
              </a:lnSpc>
              <a:spcBef>
                <a:spcPts val="10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congruent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agency,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professionals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situations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(Cross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1989).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dynamic,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  <a:spcBef>
                <a:spcPts val="740"/>
              </a:spcBef>
            </a:pPr>
            <a:r>
              <a:rPr sz="125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Orgullo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pride and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dignity.</a:t>
            </a:r>
            <a:endParaRPr sz="1200">
              <a:latin typeface="Times New Roman"/>
              <a:cs typeface="Times New Roman"/>
            </a:endParaRPr>
          </a:p>
          <a:p>
            <a:pPr marL="15240" marR="228600" indent="3810">
              <a:lnSpc>
                <a:spcPts val="1440"/>
              </a:lnSpc>
              <a:spcBef>
                <a:spcPts val="840"/>
              </a:spcBef>
            </a:pPr>
            <a:r>
              <a:rPr sz="125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Personalismo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positive personal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accomplish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task.</a:t>
            </a:r>
            <a:endParaRPr sz="1200">
              <a:latin typeface="Times New Roman"/>
              <a:cs typeface="Times New Roman"/>
            </a:endParaRPr>
          </a:p>
          <a:p>
            <a:pPr marL="12700" marR="5080" indent="4445">
              <a:lnSpc>
                <a:spcPct val="100000"/>
              </a:lnSpc>
              <a:spcBef>
                <a:spcPts val="7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construct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describes people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physical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characteristics.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79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Racism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attitude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endParaRPr sz="1200">
              <a:latin typeface="Times New Roman"/>
              <a:cs typeface="Times New Roman"/>
            </a:endParaRPr>
          </a:p>
          <a:p>
            <a:pPr marL="15240" marR="36830" indent="-317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others.</a:t>
            </a:r>
            <a:endParaRPr sz="1200">
              <a:latin typeface="Times New Roman"/>
              <a:cs typeface="Times New Roman"/>
            </a:endParaRPr>
          </a:p>
          <a:p>
            <a:pPr marL="15240" marR="49530" indent="1905">
              <a:lnSpc>
                <a:spcPct val="100000"/>
              </a:lnSpc>
              <a:spcBef>
                <a:spcPts val="80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Reculturation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occurs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return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countries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prolonged  period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countries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readapt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dominant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59928"/>
            <a:ext cx="2877185" cy="3081655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marL="15240" marR="102870" indent="1905">
              <a:lnSpc>
                <a:spcPct val="100000"/>
              </a:lnSpc>
              <a:spcBef>
                <a:spcPts val="115"/>
              </a:spcBef>
            </a:pPr>
            <a:r>
              <a:rPr sz="125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Respeto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translated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depend-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dutifulness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(Barón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</a:t>
            </a:r>
            <a:endParaRPr sz="1200">
              <a:latin typeface="Times New Roman"/>
              <a:cs typeface="Times New Roman"/>
            </a:endParaRPr>
          </a:p>
          <a:p>
            <a:pPr marL="15240" marR="90805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Selective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perception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Helms’s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identity development,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tendency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people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observe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environment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generally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confirm  their pre-existing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beliefs.</a:t>
            </a:r>
            <a:endParaRPr sz="1200">
              <a:latin typeface="Times New Roman"/>
              <a:cs typeface="Times New Roman"/>
            </a:endParaRPr>
          </a:p>
          <a:p>
            <a:pPr marL="12700" marR="123825" indent="2540">
              <a:lnSpc>
                <a:spcPts val="1440"/>
              </a:lnSpc>
              <a:spcBef>
                <a:spcPts val="840"/>
              </a:spcBef>
            </a:pPr>
            <a:r>
              <a:rPr sz="125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Simpatía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approach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avoids conflict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confrontation.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One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simpático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agreeable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maintain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harmony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group.</a:t>
            </a:r>
            <a:endParaRPr sz="1200">
              <a:latin typeface="Times New Roman"/>
              <a:cs typeface="Times New Roman"/>
            </a:endParaRPr>
          </a:p>
          <a:p>
            <a:pPr marL="12700" marR="5080" indent="1905">
              <a:lnSpc>
                <a:spcPct val="100000"/>
              </a:lnSpc>
              <a:spcBef>
                <a:spcPts val="76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Syncretism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combining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790825" cy="2606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8419" indent="6350" algn="just">
              <a:lnSpc>
                <a:spcPct val="100000"/>
              </a:lnSpc>
              <a:spcBef>
                <a:spcPts val="10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Transculturation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part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culture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into another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4604" marR="93345" indent="7620" algn="just">
              <a:lnSpc>
                <a:spcPct val="100000"/>
              </a:lnSpc>
              <a:spcBef>
                <a:spcPts val="805"/>
              </a:spcBef>
            </a:pP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privilege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ethnocentrism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position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entitlement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presumed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superior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status.</a:t>
            </a:r>
            <a:endParaRPr sz="1200">
              <a:latin typeface="Times New Roman"/>
              <a:cs typeface="Times New Roman"/>
            </a:endParaRPr>
          </a:p>
          <a:p>
            <a:pPr marL="12700" marR="5080" indent="10160">
              <a:lnSpc>
                <a:spcPct val="100000"/>
              </a:lnSpc>
              <a:spcBef>
                <a:spcPts val="79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Whites/Caucasians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people “having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original peoples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Middle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East,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Africa.”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category includes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report entries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Irish,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German,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Italian,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Lebanese,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Near Easterner,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Arab,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Polish”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(Grieco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Cassidy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2001,  p.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61310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9395" marR="56515" indent="-227329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Shared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customs,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traditions, institutions, arts,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folklore,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lifestyle.</a:t>
            </a:r>
            <a:endParaRPr sz="1200">
              <a:latin typeface="Times New Roman"/>
              <a:cs typeface="Times New Roman"/>
            </a:endParaRPr>
          </a:p>
          <a:p>
            <a:pPr marL="241300" marR="337820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socialization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patterns.</a:t>
            </a:r>
            <a:endParaRPr sz="1200">
              <a:latin typeface="Times New Roman"/>
              <a:cs typeface="Times New Roman"/>
            </a:endParaRPr>
          </a:p>
          <a:p>
            <a:pPr marL="243840" marR="5080" indent="-231775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pattern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style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communica-  tion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language.</a:t>
            </a:r>
            <a:endParaRPr sz="1200">
              <a:latin typeface="Times New Roman"/>
              <a:cs typeface="Times New Roman"/>
            </a:endParaRPr>
          </a:p>
          <a:p>
            <a:pPr marL="238760" marR="119380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Geographic location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residence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(e.g.,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country;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community;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suburban,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rural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location).</a:t>
            </a:r>
            <a:endParaRPr sz="1200">
              <a:latin typeface="Times New Roman"/>
              <a:cs typeface="Times New Roman"/>
            </a:endParaRPr>
          </a:p>
          <a:p>
            <a:pPr marL="245110" indent="-23304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diet.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9197" y="2956052"/>
            <a:ext cx="286131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strictly  applied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do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suffi-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ciently define 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are  distinguishable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others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(Castro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criteria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54960" cy="297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47625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equally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nationality,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Southern,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Midwestern),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profession,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interests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(Exhibit 1-3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acteristics of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culture).</a:t>
            </a:r>
            <a:endParaRPr sz="1200">
              <a:latin typeface="Times New Roman"/>
              <a:cs typeface="Times New Roman"/>
            </a:endParaRPr>
          </a:p>
          <a:p>
            <a:pPr marL="12700" marR="5080" indent="12700">
              <a:lnSpc>
                <a:spcPct val="100000"/>
              </a:lnSpc>
              <a:spcBef>
                <a:spcPts val="8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definable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entity to 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belong.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nation,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 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norms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spoken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unspoken  rules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certain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inappropriate).</a:t>
            </a:r>
            <a:endParaRPr sz="1200">
              <a:latin typeface="Times New Roman"/>
              <a:cs typeface="Times New Roman"/>
            </a:endParaRPr>
          </a:p>
          <a:p>
            <a:pPr marL="18415" marR="19685" indent="3810">
              <a:lnSpc>
                <a:spcPct val="100000"/>
              </a:lnSpc>
              <a:spcBef>
                <a:spcPts val="79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“culture”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applied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life of 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formed 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bases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6111" y="4008118"/>
            <a:ext cx="5956300" cy="5165090"/>
            <a:chOff x="896111" y="4008118"/>
            <a:chExt cx="5956300" cy="5165090"/>
          </a:xfrm>
        </p:grpSpPr>
        <p:sp>
          <p:nvSpPr>
            <p:cNvPr id="7" name="object 7"/>
            <p:cNvSpPr/>
            <p:nvPr/>
          </p:nvSpPr>
          <p:spPr>
            <a:xfrm>
              <a:off x="902207" y="4014214"/>
              <a:ext cx="5943600" cy="5153025"/>
            </a:xfrm>
            <a:custGeom>
              <a:avLst/>
              <a:gdLst/>
              <a:ahLst/>
              <a:cxnLst/>
              <a:rect l="l" t="t" r="r" b="b"/>
              <a:pathLst>
                <a:path w="5943600" h="5153025">
                  <a:moveTo>
                    <a:pt x="5801385" y="0"/>
                  </a:moveTo>
                  <a:lnTo>
                    <a:pt x="142214" y="0"/>
                  </a:lnTo>
                  <a:lnTo>
                    <a:pt x="97261" y="7250"/>
                  </a:lnTo>
                  <a:lnTo>
                    <a:pt x="58221" y="27440"/>
                  </a:lnTo>
                  <a:lnTo>
                    <a:pt x="27437" y="58227"/>
                  </a:lnTo>
                  <a:lnTo>
                    <a:pt x="7249" y="97266"/>
                  </a:lnTo>
                  <a:lnTo>
                    <a:pt x="0" y="142214"/>
                  </a:lnTo>
                  <a:lnTo>
                    <a:pt x="0" y="5010429"/>
                  </a:lnTo>
                  <a:lnTo>
                    <a:pt x="7249" y="5055382"/>
                  </a:lnTo>
                  <a:lnTo>
                    <a:pt x="27437" y="5094422"/>
                  </a:lnTo>
                  <a:lnTo>
                    <a:pt x="58221" y="5125206"/>
                  </a:lnTo>
                  <a:lnTo>
                    <a:pt x="97261" y="5145394"/>
                  </a:lnTo>
                  <a:lnTo>
                    <a:pt x="142214" y="5152644"/>
                  </a:lnTo>
                  <a:lnTo>
                    <a:pt x="5801385" y="5152644"/>
                  </a:lnTo>
                  <a:lnTo>
                    <a:pt x="5846338" y="5145394"/>
                  </a:lnTo>
                  <a:lnTo>
                    <a:pt x="5885378" y="5125206"/>
                  </a:lnTo>
                  <a:lnTo>
                    <a:pt x="5916162" y="5094422"/>
                  </a:lnTo>
                  <a:lnTo>
                    <a:pt x="5936350" y="5055382"/>
                  </a:lnTo>
                  <a:lnTo>
                    <a:pt x="5943600" y="5010429"/>
                  </a:lnTo>
                  <a:lnTo>
                    <a:pt x="5943600" y="142214"/>
                  </a:lnTo>
                  <a:lnTo>
                    <a:pt x="5936350" y="97266"/>
                  </a:lnTo>
                  <a:lnTo>
                    <a:pt x="5916162" y="58227"/>
                  </a:lnTo>
                  <a:lnTo>
                    <a:pt x="5885378" y="27440"/>
                  </a:lnTo>
                  <a:lnTo>
                    <a:pt x="5846338" y="7250"/>
                  </a:lnTo>
                  <a:lnTo>
                    <a:pt x="5801385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2207" y="4014214"/>
              <a:ext cx="5943600" cy="5153025"/>
            </a:xfrm>
            <a:custGeom>
              <a:avLst/>
              <a:gdLst/>
              <a:ahLst/>
              <a:cxnLst/>
              <a:rect l="l" t="t" r="r" b="b"/>
              <a:pathLst>
                <a:path w="5943600" h="5153025">
                  <a:moveTo>
                    <a:pt x="0" y="142214"/>
                  </a:moveTo>
                  <a:lnTo>
                    <a:pt x="7249" y="97266"/>
                  </a:lnTo>
                  <a:lnTo>
                    <a:pt x="27437" y="58227"/>
                  </a:lnTo>
                  <a:lnTo>
                    <a:pt x="58221" y="27440"/>
                  </a:lnTo>
                  <a:lnTo>
                    <a:pt x="97261" y="7250"/>
                  </a:lnTo>
                  <a:lnTo>
                    <a:pt x="142214" y="0"/>
                  </a:lnTo>
                  <a:lnTo>
                    <a:pt x="5801385" y="0"/>
                  </a:lnTo>
                  <a:lnTo>
                    <a:pt x="5846338" y="7250"/>
                  </a:lnTo>
                  <a:lnTo>
                    <a:pt x="5885378" y="27440"/>
                  </a:lnTo>
                  <a:lnTo>
                    <a:pt x="5916162" y="58227"/>
                  </a:lnTo>
                  <a:lnTo>
                    <a:pt x="5936350" y="97266"/>
                  </a:lnTo>
                  <a:lnTo>
                    <a:pt x="5943600" y="142214"/>
                  </a:lnTo>
                  <a:lnTo>
                    <a:pt x="5943600" y="5010429"/>
                  </a:lnTo>
                  <a:lnTo>
                    <a:pt x="5936350" y="5055382"/>
                  </a:lnTo>
                  <a:lnTo>
                    <a:pt x="5916162" y="5094422"/>
                  </a:lnTo>
                  <a:lnTo>
                    <a:pt x="5885378" y="5125206"/>
                  </a:lnTo>
                  <a:lnTo>
                    <a:pt x="5846338" y="5145394"/>
                  </a:lnTo>
                  <a:lnTo>
                    <a:pt x="5801385" y="5152644"/>
                  </a:lnTo>
                  <a:lnTo>
                    <a:pt x="142214" y="5152644"/>
                  </a:lnTo>
                  <a:lnTo>
                    <a:pt x="97261" y="5145394"/>
                  </a:lnTo>
                  <a:lnTo>
                    <a:pt x="58221" y="5125206"/>
                  </a:lnTo>
                  <a:lnTo>
                    <a:pt x="27437" y="5094422"/>
                  </a:lnTo>
                  <a:lnTo>
                    <a:pt x="7249" y="5055382"/>
                  </a:lnTo>
                  <a:lnTo>
                    <a:pt x="0" y="5010429"/>
                  </a:lnTo>
                  <a:lnTo>
                    <a:pt x="0" y="142214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76343" y="4067047"/>
            <a:ext cx="5611495" cy="4975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1-3: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Common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Characteristics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2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Culture</a:t>
            </a:r>
            <a:endParaRPr sz="1200">
              <a:latin typeface="Arial"/>
              <a:cs typeface="Arial"/>
            </a:endParaRPr>
          </a:p>
          <a:p>
            <a:pPr marL="20320" marR="30480" indent="-2540">
              <a:lnSpc>
                <a:spcPts val="1180"/>
              </a:lnSpc>
              <a:spcBef>
                <a:spcPts val="91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following list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provides exampl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elements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distinguish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from another.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every 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group will define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endorse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every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item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list,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groups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will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uphold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most common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characteristics,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which</a:t>
            </a:r>
            <a:r>
              <a:rPr sz="1000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include:</a:t>
            </a:r>
            <a:endParaRPr sz="1000">
              <a:latin typeface="Arial"/>
              <a:cs typeface="Arial"/>
            </a:endParaRPr>
          </a:p>
          <a:p>
            <a:pPr marL="248920" indent="-228600">
              <a:lnSpc>
                <a:spcPts val="107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Identity development (multiple identities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self-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concept).</a:t>
            </a:r>
            <a:endParaRPr sz="1000">
              <a:latin typeface="Arial"/>
              <a:cs typeface="Arial"/>
            </a:endParaRPr>
          </a:p>
          <a:p>
            <a:pPr marL="241300" indent="-22161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Rites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passage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(rituals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rites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mark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developmental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milestones).</a:t>
            </a:r>
            <a:endParaRPr sz="1000">
              <a:latin typeface="Arial"/>
              <a:cs typeface="Arial"/>
            </a:endParaRPr>
          </a:p>
          <a:p>
            <a:pPr marL="246379" indent="-226695">
              <a:lnSpc>
                <a:spcPct val="100000"/>
              </a:lnSpc>
              <a:buFont typeface="Symbol"/>
              <a:buChar char=""/>
              <a:tabLst>
                <a:tab pos="246379" algn="l"/>
                <a:tab pos="24701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Broad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sexuality.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Images,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symbols,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myths.</a:t>
            </a:r>
            <a:endParaRPr sz="1000">
              <a:latin typeface="Arial"/>
              <a:cs typeface="Arial"/>
            </a:endParaRPr>
          </a:p>
          <a:p>
            <a:pPr marL="241300" indent="-22225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Religion and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spirituality.</a:t>
            </a:r>
            <a:endParaRPr sz="1000">
              <a:latin typeface="Arial"/>
              <a:cs typeface="Arial"/>
            </a:endParaRPr>
          </a:p>
          <a:p>
            <a:pPr marL="245110" indent="-226060">
              <a:lnSpc>
                <a:spcPct val="100000"/>
              </a:lnSpc>
              <a:buFont typeface="Symbol"/>
              <a:buChar char=""/>
              <a:tabLst>
                <a:tab pos="244475" algn="l"/>
                <a:tab pos="2457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View,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sources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power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authority.</a:t>
            </a:r>
            <a:endParaRPr sz="1000">
              <a:latin typeface="Arial"/>
              <a:cs typeface="Arial"/>
            </a:endParaRPr>
          </a:p>
          <a:p>
            <a:pPr marL="241300" indent="-22225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(direct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implied).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Ceremonies,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celebrations, and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traditions.</a:t>
            </a:r>
            <a:endParaRPr sz="1000">
              <a:latin typeface="Arial"/>
              <a:cs typeface="Arial"/>
            </a:endParaRPr>
          </a:p>
          <a:p>
            <a:pPr marL="244475" indent="-225425">
              <a:lnSpc>
                <a:spcPct val="100000"/>
              </a:lnSpc>
              <a:buFont typeface="Symbol"/>
              <a:buChar char=""/>
              <a:tabLst>
                <a:tab pos="244475" algn="l"/>
                <a:tab pos="24511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Learning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modalities, acquisition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and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skills.</a:t>
            </a:r>
            <a:endParaRPr sz="1000">
              <a:latin typeface="Arial"/>
              <a:cs typeface="Arial"/>
            </a:endParaRPr>
          </a:p>
          <a:p>
            <a:pPr marL="243840" indent="-224790">
              <a:lnSpc>
                <a:spcPct val="100000"/>
              </a:lnSpc>
              <a:buFont typeface="Symbol"/>
              <a:buChar char=""/>
              <a:tabLst>
                <a:tab pos="243204" algn="l"/>
                <a:tab pos="24447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Patterns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interpersonal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interaction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(culturally idiosyncratic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behaviors).</a:t>
            </a:r>
            <a:endParaRPr sz="1000">
              <a:latin typeface="Arial"/>
              <a:cs typeface="Arial"/>
            </a:endParaRPr>
          </a:p>
          <a:p>
            <a:pPr marL="250825" indent="-231775">
              <a:lnSpc>
                <a:spcPct val="100000"/>
              </a:lnSpc>
              <a:buFont typeface="Symbol"/>
              <a:buChar char=""/>
              <a:tabLst>
                <a:tab pos="250825" algn="l"/>
                <a:tab pos="25146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Assumptions, prejudices,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stereotypes,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expectations of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others.</a:t>
            </a:r>
            <a:endParaRPr sz="1000">
              <a:latin typeface="Arial"/>
              <a:cs typeface="Arial"/>
            </a:endParaRPr>
          </a:p>
          <a:p>
            <a:pPr marL="241300" indent="-22225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Reward or status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systems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(meaning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success,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role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models,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heroes).</a:t>
            </a:r>
            <a:endParaRPr sz="1000">
              <a:latin typeface="Arial"/>
              <a:cs typeface="Arial"/>
            </a:endParaRPr>
          </a:p>
          <a:p>
            <a:pPr marL="252729" indent="-233679">
              <a:lnSpc>
                <a:spcPct val="100000"/>
              </a:lnSpc>
              <a:buFont typeface="Symbol"/>
              <a:buChar char=""/>
              <a:tabLst>
                <a:tab pos="252729" algn="l"/>
                <a:tab pos="253365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Migration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patterns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geographic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location.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Concepts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sanction and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punishment.</a:t>
            </a:r>
            <a:endParaRPr sz="1000">
              <a:latin typeface="Arial"/>
              <a:cs typeface="Arial"/>
            </a:endParaRPr>
          </a:p>
          <a:p>
            <a:pPr marL="241300" indent="-22225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groupings (support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networks, external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relationships,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s</a:t>
            </a:r>
            <a:r>
              <a:rPr sz="1000" spc="1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tructures).</a:t>
            </a:r>
            <a:endParaRPr sz="1000">
              <a:latin typeface="Arial"/>
              <a:cs typeface="Arial"/>
            </a:endParaRPr>
          </a:p>
          <a:p>
            <a:pPr marL="243204" indent="-224154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Perspectives on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status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children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families.</a:t>
            </a:r>
            <a:endParaRPr sz="1000">
              <a:latin typeface="Arial"/>
              <a:cs typeface="Arial"/>
            </a:endParaRPr>
          </a:p>
          <a:p>
            <a:pPr marL="243204" indent="-224154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Patterns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perspectives 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roles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relationships.</a:t>
            </a:r>
            <a:endParaRPr sz="1000">
              <a:latin typeface="Arial"/>
              <a:cs typeface="Arial"/>
            </a:endParaRPr>
          </a:p>
          <a:p>
            <a:pPr marL="252729" indent="-233679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52729" algn="l"/>
                <a:tab pos="253365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establishing trust,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credibility,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legitimacy (appropriate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protocols).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Coping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strategies for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med iating conflict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solving</a:t>
            </a:r>
            <a:r>
              <a:rPr sz="1000" spc="-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problems.</a:t>
            </a:r>
            <a:endParaRPr sz="1000">
              <a:latin typeface="Arial"/>
              <a:cs typeface="Arial"/>
            </a:endParaRPr>
          </a:p>
          <a:p>
            <a:pPr marL="241300" indent="-22225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Sources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acquiring and validating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information, attitudes, and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beliefs.</a:t>
            </a:r>
            <a:endParaRPr sz="1000">
              <a:latin typeface="Arial"/>
              <a:cs typeface="Arial"/>
            </a:endParaRPr>
          </a:p>
          <a:p>
            <a:pPr marL="248285" marR="118745" indent="-228600">
              <a:lnSpc>
                <a:spcPct val="100000"/>
              </a:lnSpc>
              <a:buFont typeface="Symbol"/>
              <a:buChar char=""/>
              <a:tabLst>
                <a:tab pos="244475" algn="l"/>
                <a:tab pos="24511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future,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individual’s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sense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society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world.</a:t>
            </a:r>
            <a:endParaRPr sz="1000">
              <a:latin typeface="Arial"/>
              <a:cs typeface="Arial"/>
            </a:endParaRPr>
          </a:p>
          <a:p>
            <a:pPr marL="243204" marR="5080" indent="-224154">
              <a:lnSpc>
                <a:spcPct val="99500"/>
              </a:lnSpc>
              <a:spcBef>
                <a:spcPts val="5"/>
              </a:spcBef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History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circumstances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contributed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current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economic,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political status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broader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experiences 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certain beliefs, norms,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values.</a:t>
            </a:r>
            <a:endParaRPr sz="1000">
              <a:latin typeface="Arial"/>
              <a:cs typeface="Arial"/>
            </a:endParaRPr>
          </a:p>
          <a:p>
            <a:pPr marL="19685" marR="52069" indent="-7620">
              <a:lnSpc>
                <a:spcPct val="100000"/>
              </a:lnSpc>
              <a:spcBef>
                <a:spcPts val="81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American Psychological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Association </a:t>
            </a:r>
            <a:r>
              <a:rPr sz="1000" i="1" spc="-30" dirty="0">
                <a:solidFill>
                  <a:srgbClr val="00395A"/>
                </a:solidFill>
                <a:latin typeface="Arial"/>
                <a:cs typeface="Arial"/>
              </a:rPr>
              <a:t>(APA)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1990;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Center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Prevention 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1994;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Charon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2004;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Dogra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Karim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2010.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2572" y="943059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566164"/>
            <a:ext cx="494474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10" dirty="0"/>
              <a:t>Appendix </a:t>
            </a:r>
            <a:r>
              <a:rPr spc="-60" dirty="0"/>
              <a:t>H—Resource</a:t>
            </a:r>
            <a:r>
              <a:rPr spc="20" dirty="0"/>
              <a:t> </a:t>
            </a:r>
            <a:r>
              <a:rPr spc="-25" dirty="0"/>
              <a:t>Panel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9197" y="2890519"/>
            <a:ext cx="5696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Note: 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each participant’s affiliation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longer 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3372104"/>
            <a:ext cx="2844800" cy="55518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78205" indent="1270">
              <a:lnSpc>
                <a:spcPct val="100000"/>
              </a:lnSpc>
              <a:spcBef>
                <a:spcPts val="10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Ana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Anders,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M.S.W.,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LICSW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Advisor</a:t>
            </a:r>
            <a:endParaRPr sz="1200">
              <a:latin typeface="Times New Roman"/>
              <a:cs typeface="Times New Roman"/>
            </a:endParaRPr>
          </a:p>
          <a:p>
            <a:pPr marL="12700" marR="7708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Populations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Bethesda,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8415" marR="1290320">
              <a:lnSpc>
                <a:spcPts val="1430"/>
              </a:lnSpc>
              <a:spcBef>
                <a:spcPts val="86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Candace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Baker,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Affairs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</a:t>
            </a:r>
            <a:endParaRPr sz="1200">
              <a:latin typeface="Times New Roman"/>
              <a:cs typeface="Times New Roman"/>
            </a:endParaRPr>
          </a:p>
          <a:p>
            <a:pPr marL="131445" marR="367665" indent="-115570">
              <a:lnSpc>
                <a:spcPts val="144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Lesbian,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Gay,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Bisexual,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Transgender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Interest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endParaRPr sz="1200">
              <a:latin typeface="Times New Roman"/>
              <a:cs typeface="Times New Roman"/>
            </a:endParaRPr>
          </a:p>
          <a:p>
            <a:pPr marL="132715" marR="5080" indent="-114935">
              <a:lnSpc>
                <a:spcPts val="144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Drug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ts val="139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Alexandria,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VA</a:t>
            </a:r>
            <a:endParaRPr sz="1200">
              <a:latin typeface="Times New Roman"/>
              <a:cs typeface="Times New Roman"/>
            </a:endParaRPr>
          </a:p>
          <a:p>
            <a:pPr marL="12700" marR="1372235" indent="5715">
              <a:lnSpc>
                <a:spcPct val="100000"/>
              </a:lnSpc>
              <a:spcBef>
                <a:spcPts val="80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Carole Chrvala,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Officer</a:t>
            </a:r>
            <a:endParaRPr sz="1200">
              <a:latin typeface="Times New Roman"/>
              <a:cs typeface="Times New Roman"/>
            </a:endParaRPr>
          </a:p>
          <a:p>
            <a:pPr marL="15240" marR="83820" indent="-3175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Neuroscience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19050" marR="1566545" indent="-1270">
              <a:lnSpc>
                <a:spcPct val="100000"/>
              </a:lnSpc>
              <a:spcBef>
                <a:spcPts val="800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Christine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Cichetti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Policy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</a:t>
            </a:r>
            <a:endParaRPr sz="1200">
              <a:latin typeface="Times New Roman"/>
              <a:cs typeface="Times New Roman"/>
            </a:endParaRPr>
          </a:p>
          <a:p>
            <a:pPr marL="140970" marR="340995" indent="-12763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Services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ts val="1435"/>
              </a:lnSpc>
              <a:spcBef>
                <a:spcPts val="805"/>
              </a:spcBef>
            </a:pP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Cathi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Coridan,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M.A.</a:t>
            </a:r>
            <a:endParaRPr sz="1200">
              <a:latin typeface="Times New Roman"/>
              <a:cs typeface="Times New Roman"/>
            </a:endParaRPr>
          </a:p>
          <a:p>
            <a:pPr marL="135255" marR="576580" indent="-123189">
              <a:lnSpc>
                <a:spcPts val="1440"/>
              </a:lnSpc>
              <a:spcBef>
                <a:spcPts val="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</a:t>
            </a:r>
            <a:endParaRPr sz="1200">
              <a:latin typeface="Times New Roman"/>
              <a:cs typeface="Times New Roman"/>
            </a:endParaRPr>
          </a:p>
          <a:p>
            <a:pPr marL="13970" marR="611505" indent="3810">
              <a:lnSpc>
                <a:spcPts val="144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Mental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Alexandria,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3444" y="3372104"/>
            <a:ext cx="2980055" cy="5450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320" marR="1337310" indent="1905">
              <a:lnSpc>
                <a:spcPct val="100000"/>
              </a:lnSpc>
              <a:spcBef>
                <a:spcPts val="10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Edwin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Cr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aft,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Dr.P.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H.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Analyst</a:t>
            </a:r>
            <a:endParaRPr sz="1200">
              <a:latin typeface="Times New Roman"/>
              <a:cs typeface="Times New Roman"/>
            </a:endParaRPr>
          </a:p>
          <a:p>
            <a:pPr marL="22860" marR="581660" indent="-254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Branch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200">
              <a:latin typeface="Times New Roman"/>
              <a:cs typeface="Times New Roman"/>
            </a:endParaRPr>
          </a:p>
          <a:p>
            <a:pPr marL="137160" marR="172085" indent="-1206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0320" marR="1598295" indent="1905">
              <a:lnSpc>
                <a:spcPts val="1430"/>
              </a:lnSpc>
              <a:spcBef>
                <a:spcPts val="860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Christina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Currier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Analyst</a:t>
            </a:r>
            <a:endParaRPr sz="1200">
              <a:latin typeface="Times New Roman"/>
              <a:cs typeface="Times New Roman"/>
            </a:endParaRPr>
          </a:p>
          <a:p>
            <a:pPr marL="22860" marR="581660" indent="-2540">
              <a:lnSpc>
                <a:spcPts val="144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Branch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200">
              <a:latin typeface="Times New Roman"/>
              <a:cs typeface="Times New Roman"/>
            </a:endParaRPr>
          </a:p>
          <a:p>
            <a:pPr marL="137160" marR="172085" indent="-120650">
              <a:lnSpc>
                <a:spcPts val="144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ts val="139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3495" marR="1127125" indent="-635">
              <a:lnSpc>
                <a:spcPct val="100000"/>
              </a:lnSpc>
              <a:spcBef>
                <a:spcPts val="800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Dorynne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Czechowicz,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M.D.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Medical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Officer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Branch</a:t>
            </a:r>
            <a:endParaRPr sz="1200">
              <a:latin typeface="Times New Roman"/>
              <a:cs typeface="Times New Roman"/>
            </a:endParaRPr>
          </a:p>
          <a:p>
            <a:pPr marL="22225" marR="5080" indent="1270">
              <a:lnSpc>
                <a:spcPct val="100000"/>
              </a:lnSpc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Treatment 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16510" marR="1182370" indent="50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Bethesda,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6510" marR="1630045" indent="-444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Janie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Dargan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Policy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Analyst</a:t>
            </a:r>
            <a:endParaRPr sz="1200">
              <a:latin typeface="Times New Roman"/>
              <a:cs typeface="Times New Roman"/>
            </a:endParaRPr>
          </a:p>
          <a:p>
            <a:pPr marL="22860" marR="542925" indent="127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Control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Policy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 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President  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7344" y="881888"/>
            <a:ext cx="2812415" cy="675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495" marR="1283335" indent="-1143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James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(Gil)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Hill,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8415" marR="62230" indent="571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Rural 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18415" marR="786130" indent="8255">
              <a:lnSpc>
                <a:spcPct val="100000"/>
              </a:lnSpc>
              <a:spcBef>
                <a:spcPts val="800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Hendree 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Jones,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M.A.,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5890" marR="255270" indent="-11239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Sciences</a:t>
            </a:r>
            <a:endParaRPr sz="1200">
              <a:latin typeface="Times New Roman"/>
              <a:cs typeface="Times New Roman"/>
            </a:endParaRPr>
          </a:p>
          <a:p>
            <a:pPr marL="16510" marR="750570" indent="-44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Johns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Hopkins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4130">
              <a:lnSpc>
                <a:spcPts val="1435"/>
              </a:lnSpc>
              <a:spcBef>
                <a:spcPts val="80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Guadelupe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Pacheco,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M.P.A.</a:t>
            </a:r>
            <a:endParaRPr sz="1200">
              <a:latin typeface="Times New Roman"/>
              <a:cs typeface="Times New Roman"/>
            </a:endParaRPr>
          </a:p>
          <a:p>
            <a:pPr marL="135890" marR="275590" indent="-119380">
              <a:lnSpc>
                <a:spcPts val="1440"/>
              </a:lnSpc>
              <a:spcBef>
                <a:spcPts val="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Assistant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Deputy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Secretary</a:t>
            </a:r>
            <a:endParaRPr sz="1200">
              <a:latin typeface="Times New Roman"/>
              <a:cs typeface="Times New Roman"/>
            </a:endParaRPr>
          </a:p>
          <a:p>
            <a:pPr marL="24130">
              <a:lnSpc>
                <a:spcPts val="139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19050" marR="112395" indent="444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6510" marR="924560" indent="5715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Cecilia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Rivera-Casale,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Officer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37160" marR="5080" indent="-1206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  <a:spcBef>
                <a:spcPts val="80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Deidra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Roach,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M.D.</a:t>
            </a:r>
            <a:endParaRPr sz="1200">
              <a:latin typeface="Times New Roman"/>
              <a:cs typeface="Times New Roman"/>
            </a:endParaRPr>
          </a:p>
          <a:p>
            <a:pPr marL="266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</a:t>
            </a:r>
            <a:endParaRPr sz="1200">
              <a:latin typeface="Times New Roman"/>
              <a:cs typeface="Times New Roman"/>
            </a:endParaRPr>
          </a:p>
          <a:p>
            <a:pPr marL="137160" marR="308610" indent="-1149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Bethesda,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3495" marR="845185" indent="-6985">
              <a:lnSpc>
                <a:spcPts val="1430"/>
              </a:lnSpc>
              <a:spcBef>
                <a:spcPts val="86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Kevin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Shipman,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H.S.,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LPC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Deputy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Chief</a:t>
            </a:r>
            <a:endParaRPr sz="1200">
              <a:latin typeface="Times New Roman"/>
              <a:cs typeface="Times New Roman"/>
            </a:endParaRPr>
          </a:p>
          <a:p>
            <a:pPr marL="16510" marR="136525" indent="6985">
              <a:lnSpc>
                <a:spcPts val="144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Division  Special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24130">
              <a:lnSpc>
                <a:spcPts val="139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3444" y="881888"/>
            <a:ext cx="2812415" cy="5918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Richard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Suchinsky,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M.D.</a:t>
            </a:r>
            <a:endParaRPr sz="1200">
              <a:latin typeface="Times New Roman"/>
              <a:cs typeface="Times New Roman"/>
            </a:endParaRPr>
          </a:p>
          <a:p>
            <a:pPr marL="139700" marR="74930" indent="-12128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Chief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Addictive 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Rehabilitation</a:t>
            </a:r>
            <a:endParaRPr sz="1200">
              <a:latin typeface="Times New Roman"/>
              <a:cs typeface="Times New Roman"/>
            </a:endParaRPr>
          </a:p>
          <a:p>
            <a:pPr marL="135890" marR="353695" indent="-1123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Sciences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24130" marR="857250" indent="-127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Veterans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Affairs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23495" marR="1622425" indent="-1143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Jan Towers,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66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Policy</a:t>
            </a:r>
            <a:endParaRPr sz="1200">
              <a:latin typeface="Times New Roman"/>
              <a:cs typeface="Times New Roman"/>
            </a:endParaRPr>
          </a:p>
          <a:p>
            <a:pPr marL="24130" marR="191770" indent="-635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Academy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Nurse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Practitioners  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20320" marR="1657350" indent="-8255">
              <a:lnSpc>
                <a:spcPts val="1430"/>
              </a:lnSpc>
              <a:spcBef>
                <a:spcPts val="86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Jose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Luis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Velasco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4130" marR="531495" indent="-2540">
              <a:lnSpc>
                <a:spcPts val="144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Council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20320" marR="1397000" indent="-4445">
              <a:lnSpc>
                <a:spcPct val="100000"/>
              </a:lnSpc>
              <a:spcBef>
                <a:spcPts val="75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Karl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Ed.D.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Analyst</a:t>
            </a:r>
            <a:endParaRPr sz="1200">
              <a:latin typeface="Times New Roman"/>
              <a:cs typeface="Times New Roman"/>
            </a:endParaRPr>
          </a:p>
          <a:p>
            <a:pPr marL="22860" marR="414020" indent="-254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Branch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200">
              <a:latin typeface="Times New Roman"/>
              <a:cs typeface="Times New Roman"/>
            </a:endParaRPr>
          </a:p>
          <a:p>
            <a:pPr marL="137160" marR="5080" indent="-1206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0320" marR="300355" indent="-8255">
              <a:lnSpc>
                <a:spcPct val="100000"/>
              </a:lnSpc>
              <a:spcBef>
                <a:spcPts val="8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Jeanean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Willis,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D.P.M., 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CDR,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USPHS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Analyst</a:t>
            </a:r>
            <a:endParaRPr sz="1200">
              <a:latin typeface="Times New Roman"/>
              <a:cs typeface="Times New Roman"/>
            </a:endParaRPr>
          </a:p>
          <a:p>
            <a:pPr marL="26670" marR="906144" indent="-2540">
              <a:lnSpc>
                <a:spcPct val="100000"/>
              </a:lnSpc>
              <a:spcBef>
                <a:spcPts val="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9050" marR="1735455" indent="1181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06680" rIns="0" bIns="0" rtlCol="0">
            <a:spAutoFit/>
          </a:bodyPr>
          <a:lstStyle/>
          <a:p>
            <a:pPr marL="93345" marR="5080">
              <a:lnSpc>
                <a:spcPts val="3320"/>
              </a:lnSpc>
              <a:spcBef>
                <a:spcPts val="240"/>
              </a:spcBef>
            </a:pPr>
            <a:r>
              <a:rPr spc="-10" dirty="0"/>
              <a:t>Appendix </a:t>
            </a:r>
            <a:r>
              <a:rPr spc="-20" dirty="0"/>
              <a:t>I—Cultural </a:t>
            </a:r>
            <a:r>
              <a:rPr spc="-5" dirty="0"/>
              <a:t>Competence  </a:t>
            </a:r>
            <a:r>
              <a:rPr spc="-30" dirty="0"/>
              <a:t>and </a:t>
            </a:r>
            <a:r>
              <a:rPr spc="-15" dirty="0"/>
              <a:t>Diversity </a:t>
            </a:r>
            <a:r>
              <a:rPr spc="10" dirty="0"/>
              <a:t>Network</a:t>
            </a:r>
            <a:r>
              <a:rPr spc="270" dirty="0"/>
              <a:t> </a:t>
            </a:r>
            <a:r>
              <a:rPr spc="-10" dirty="0"/>
              <a:t>Participants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9197" y="3312668"/>
            <a:ext cx="58693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Note: 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each participant’s affiliation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longer 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3794252"/>
            <a:ext cx="2478405" cy="41706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 marR="141605" indent="1905">
              <a:lnSpc>
                <a:spcPct val="100000"/>
              </a:lnSpc>
              <a:spcBef>
                <a:spcPts val="10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Elmore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Briggs, </a:t>
            </a:r>
            <a:r>
              <a:rPr sz="1200" spc="135" dirty="0">
                <a:solidFill>
                  <a:srgbClr val="00395A"/>
                </a:solidFill>
                <a:latin typeface="Times New Roman"/>
                <a:cs typeface="Times New Roman"/>
              </a:rPr>
              <a:t>CCDC, 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NCAC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75" dirty="0">
                <a:solidFill>
                  <a:srgbClr val="00395A"/>
                </a:solidFill>
                <a:latin typeface="Times New Roman"/>
                <a:cs typeface="Times New Roman"/>
              </a:rPr>
              <a:t>II </a:t>
            </a:r>
            <a:r>
              <a:rPr sz="1200" spc="-2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President/CEO</a:t>
            </a:r>
            <a:endParaRPr sz="1200">
              <a:latin typeface="Times New Roman"/>
              <a:cs typeface="Times New Roman"/>
            </a:endParaRPr>
          </a:p>
          <a:p>
            <a:pPr marL="19685" marR="1322070" indent="-762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SuMoe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Partners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Germantown,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WorkgroupMember</a:t>
            </a:r>
            <a:endParaRPr sz="1200">
              <a:latin typeface="Times New Roman"/>
              <a:cs typeface="Times New Roman"/>
            </a:endParaRPr>
          </a:p>
          <a:p>
            <a:pPr marL="18415" marR="1301750" indent="635">
              <a:lnSpc>
                <a:spcPct val="100000"/>
              </a:lnSpc>
              <a:spcBef>
                <a:spcPts val="800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Deion Cash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7160" marR="177800" indent="-11938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Correction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Inc.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OH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WorkgroupMember</a:t>
            </a:r>
            <a:endParaRPr sz="1200">
              <a:latin typeface="Times New Roman"/>
              <a:cs typeface="Times New Roman"/>
            </a:endParaRPr>
          </a:p>
          <a:p>
            <a:pPr marL="18415" marR="890905" indent="635">
              <a:lnSpc>
                <a:spcPts val="1430"/>
              </a:lnSpc>
              <a:spcBef>
                <a:spcPts val="86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Magdalen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Chang,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</a:t>
            </a:r>
            <a:endParaRPr sz="1200">
              <a:latin typeface="Times New Roman"/>
              <a:cs typeface="Times New Roman"/>
            </a:endParaRPr>
          </a:p>
          <a:p>
            <a:pPr marL="12700" marR="382905" indent="9525">
              <a:lnSpc>
                <a:spcPts val="1440"/>
              </a:lnSpc>
              <a:spcBef>
                <a:spcPts val="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Haight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Ashbury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Clinics, Inc.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9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Asian/Pacific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Islander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WorkgroupMember</a:t>
            </a:r>
            <a:endParaRPr sz="1200">
              <a:latin typeface="Times New Roman"/>
              <a:cs typeface="Times New Roman"/>
            </a:endParaRPr>
          </a:p>
          <a:p>
            <a:pPr marL="18415" marR="525145" indent="635">
              <a:lnSpc>
                <a:spcPct val="100000"/>
              </a:lnSpc>
              <a:spcBef>
                <a:spcPts val="800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Diana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Yazzie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Devine,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M.B.A.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6510" marR="290195" indent="127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Connections, Inc.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Phoenix,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AZ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Workgroup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3443" y="3794252"/>
            <a:ext cx="2889250" cy="4353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495" marR="1511935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Terry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Gock,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9050" marR="216535" indent="1270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Rosemead,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35890" marR="5080" indent="-119380">
              <a:lnSpc>
                <a:spcPct val="10000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Asian/Pacific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Workgroup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Lesbian/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Gay/Bisexual/Transgender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WorkgroupMember</a:t>
            </a:r>
            <a:endParaRPr sz="1200">
              <a:latin typeface="Times New Roman"/>
              <a:cs typeface="Times New Roman"/>
            </a:endParaRPr>
          </a:p>
          <a:p>
            <a:pPr marL="23495" marR="1347470" indent="-5080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Renata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Henry,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M.Ed.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2225" marR="601980" indent="127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Delaware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Services  New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Castle,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DE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WorkgroupMember</a:t>
            </a:r>
            <a:endParaRPr sz="1200">
              <a:latin typeface="Times New Roman"/>
              <a:cs typeface="Times New Roman"/>
            </a:endParaRPr>
          </a:p>
          <a:p>
            <a:pPr marL="12700" marR="441959" indent="5715">
              <a:lnSpc>
                <a:spcPct val="996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Adelaida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Hernandez,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LCDC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OSR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S.C.A.N.,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Laredo,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TX</a:t>
            </a:r>
            <a:endParaRPr sz="120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Hispanic/Latino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Workgroup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 marL="20320" marR="1128395" indent="-1270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Ford 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Kuramoto,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D.S.W.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President</a:t>
            </a:r>
            <a:endParaRPr sz="1200">
              <a:latin typeface="Times New Roman"/>
              <a:cs typeface="Times New Roman"/>
            </a:endParaRPr>
          </a:p>
          <a:p>
            <a:pPr marL="137160" marR="290195" indent="-1149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Against Substance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Asian/Pacific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Workgroup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81888"/>
            <a:ext cx="2791460" cy="3337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53769">
              <a:lnSpc>
                <a:spcPct val="100000"/>
              </a:lnSpc>
              <a:spcBef>
                <a:spcPts val="10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Victor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Leo,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LCSW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Chair</a:t>
            </a:r>
            <a:endParaRPr sz="1200">
              <a:latin typeface="Times New Roman"/>
              <a:cs typeface="Times New Roman"/>
            </a:endParaRPr>
          </a:p>
          <a:p>
            <a:pPr marL="128905" marR="5080" indent="-1149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Asian/Pacific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Consortium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Portland,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  <a:p>
            <a:pPr marL="133350" marR="120014" indent="-121285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Aging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Workgroup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Member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Asian/Pacific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Workgroup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 marL="16510" marR="1325880" indent="571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Harry Montoya,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M.A.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President/CEO</a:t>
            </a:r>
            <a:endParaRPr sz="1200">
              <a:latin typeface="Times New Roman"/>
              <a:cs typeface="Times New Roman"/>
            </a:endParaRPr>
          </a:p>
          <a:p>
            <a:pPr marL="18415" marR="1356360" indent="38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Espanola,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NM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Hispanic/Latino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Workgroup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 marL="13970" marR="664845" indent="5080">
              <a:lnSpc>
                <a:spcPts val="1430"/>
              </a:lnSpc>
              <a:spcBef>
                <a:spcPts val="86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Michael 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Neely,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Ph.D.,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MFCC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</a:t>
            </a:r>
            <a:endParaRPr sz="1200">
              <a:latin typeface="Times New Roman"/>
              <a:cs typeface="Times New Roman"/>
            </a:endParaRPr>
          </a:p>
          <a:p>
            <a:pPr marL="16510" marR="1319530" indent="-1270">
              <a:lnSpc>
                <a:spcPts val="144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System  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90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Workgroup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81888"/>
            <a:ext cx="2742565" cy="297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 marR="73660" indent="2540">
              <a:lnSpc>
                <a:spcPct val="100000"/>
              </a:lnSpc>
              <a:spcBef>
                <a:spcPts val="1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Tam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Khac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Nguyen,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M.D.,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CCJS,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LMSW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President</a:t>
            </a:r>
            <a:endParaRPr sz="1200">
              <a:latin typeface="Times New Roman"/>
              <a:cs typeface="Times New Roman"/>
            </a:endParaRPr>
          </a:p>
          <a:p>
            <a:pPr marL="16510" marR="458470" indent="-44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Vietnamese Mutual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City,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IA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Asian/Pacific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Islander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Workgroup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 marL="12700" marR="1493520" indent="1905">
              <a:lnSpc>
                <a:spcPct val="100000"/>
              </a:lnSpc>
              <a:spcBef>
                <a:spcPts val="8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Rick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Rodriguez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Manager/Counselor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Santa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Paula,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5"/>
              </a:spcBef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Hispanic/Latino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Workgroup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 marL="13970" marR="1073150" indent="5080">
              <a:lnSpc>
                <a:spcPts val="1430"/>
              </a:lnSpc>
              <a:spcBef>
                <a:spcPts val="86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Mariela 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Shirley,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Assistant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</a:t>
            </a:r>
            <a:endParaRPr sz="1200">
              <a:latin typeface="Times New Roman"/>
              <a:cs typeface="Times New Roman"/>
            </a:endParaRPr>
          </a:p>
          <a:p>
            <a:pPr marL="20320" marR="5080" indent="-6350">
              <a:lnSpc>
                <a:spcPts val="144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Carolina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Wilmington  Wilmington,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NC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ts val="139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Hispanic/Latino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Workgroup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566164"/>
            <a:ext cx="492823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10" dirty="0"/>
              <a:t>Appendix </a:t>
            </a:r>
            <a:r>
              <a:rPr spc="-20" dirty="0"/>
              <a:t>J—Field</a:t>
            </a:r>
            <a:r>
              <a:rPr spc="-105" dirty="0"/>
              <a:t> </a:t>
            </a:r>
            <a:r>
              <a:rPr spc="-30" dirty="0"/>
              <a:t>Reviewers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9197" y="2890519"/>
            <a:ext cx="57689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participant’s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longer 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3372104"/>
            <a:ext cx="2430780" cy="5186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444500" indent="-5715">
              <a:lnSpc>
                <a:spcPct val="100000"/>
              </a:lnSpc>
              <a:spcBef>
                <a:spcPts val="10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Alan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Allery,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M.Ed.,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H.A.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970" marR="715645" indent="-190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Student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University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Dakota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Grand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Forks,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ND</a:t>
            </a:r>
            <a:endParaRPr sz="1200">
              <a:latin typeface="Times New Roman"/>
              <a:cs typeface="Times New Roman"/>
            </a:endParaRPr>
          </a:p>
          <a:p>
            <a:pPr marL="13970" marR="438150" indent="5080">
              <a:lnSpc>
                <a:spcPts val="1430"/>
              </a:lnSpc>
              <a:spcBef>
                <a:spcPts val="860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Deborah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Altschul, 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Assistant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Professor/Psychologist</a:t>
            </a:r>
            <a:endParaRPr sz="1200">
              <a:latin typeface="Times New Roman"/>
              <a:cs typeface="Times New Roman"/>
            </a:endParaRPr>
          </a:p>
          <a:p>
            <a:pPr marL="137160" marR="109220" indent="-118110">
              <a:lnSpc>
                <a:spcPts val="144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Unit</a:t>
            </a:r>
            <a:endParaRPr sz="1200">
              <a:latin typeface="Times New Roman"/>
              <a:cs typeface="Times New Roman"/>
            </a:endParaRPr>
          </a:p>
          <a:p>
            <a:pPr marL="13970" marR="567055" indent="-635">
              <a:lnSpc>
                <a:spcPts val="144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of Hawaii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Honolulu,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</a:t>
            </a:r>
            <a:endParaRPr sz="1200">
              <a:latin typeface="Times New Roman"/>
              <a:cs typeface="Times New Roman"/>
            </a:endParaRPr>
          </a:p>
          <a:p>
            <a:pPr marL="19685" marR="882015" indent="-635">
              <a:lnSpc>
                <a:spcPct val="100000"/>
              </a:lnSpc>
              <a:spcBef>
                <a:spcPts val="75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Diana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Amodia,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M.D.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Medical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2225" marR="164465" indent="-1016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Ashbury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Clinics, Inc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Ronald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G.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Black</a:t>
            </a:r>
            <a:endParaRPr sz="1200">
              <a:latin typeface="Times New Roman"/>
              <a:cs typeface="Times New Roman"/>
            </a:endParaRPr>
          </a:p>
          <a:p>
            <a:pPr marL="19050" marR="7181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Residential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Beach,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FL</a:t>
            </a:r>
            <a:endParaRPr sz="1200">
              <a:latin typeface="Times New Roman"/>
              <a:cs typeface="Times New Roman"/>
            </a:endParaRPr>
          </a:p>
          <a:p>
            <a:pPr marL="16510" marR="1141730">
              <a:lnSpc>
                <a:spcPts val="1430"/>
              </a:lnSpc>
              <a:spcBef>
                <a:spcPts val="86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Patricia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Bowman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Probation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</a:t>
            </a:r>
            <a:endParaRPr sz="1200">
              <a:latin typeface="Times New Roman"/>
              <a:cs typeface="Times New Roman"/>
            </a:endParaRPr>
          </a:p>
          <a:p>
            <a:pPr marL="15875" marR="5080">
              <a:lnSpc>
                <a:spcPts val="144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Fairfax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Safety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 Program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Fairfax,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3444" y="3372104"/>
            <a:ext cx="2812415" cy="5368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685" marR="599440" indent="-1270">
              <a:lnSpc>
                <a:spcPct val="100000"/>
              </a:lnSpc>
              <a:spcBef>
                <a:spcPts val="10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Rodolfo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Briseno,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M.D.,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M.P.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H.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Facilitator</a:t>
            </a:r>
            <a:endParaRPr sz="1200">
              <a:latin typeface="Times New Roman"/>
              <a:cs typeface="Times New Roman"/>
            </a:endParaRPr>
          </a:p>
          <a:p>
            <a:pPr marL="137160" marR="549910" indent="-113030">
              <a:lnSpc>
                <a:spcPct val="100000"/>
              </a:lnSpc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Worker’s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Program–Youth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Advocacy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Austin,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TX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ts val="1435"/>
              </a:lnSpc>
              <a:spcBef>
                <a:spcPts val="80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Stephanie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Brooks,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M.S.W.</a:t>
            </a:r>
            <a:endParaRPr sz="1200">
              <a:latin typeface="Times New Roman"/>
              <a:cs typeface="Times New Roman"/>
            </a:endParaRPr>
          </a:p>
          <a:p>
            <a:pPr marL="20320" marR="164465" indent="-1270">
              <a:lnSpc>
                <a:spcPts val="1440"/>
              </a:lnSpc>
              <a:spcBef>
                <a:spcPts val="4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Interim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Couple &amp;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Nursing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Professions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Drexel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ts val="139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Philadelphia,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PA</a:t>
            </a:r>
            <a:endParaRPr sz="1200">
              <a:latin typeface="Times New Roman"/>
              <a:cs typeface="Times New Roman"/>
            </a:endParaRPr>
          </a:p>
          <a:p>
            <a:pPr marL="20320" marR="945515" indent="-8255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Jutta 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Butler,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B.S.N.,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M.S.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  Practice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Branch</a:t>
            </a:r>
            <a:endParaRPr sz="1200">
              <a:latin typeface="Times New Roman"/>
              <a:cs typeface="Times New Roman"/>
            </a:endParaRPr>
          </a:p>
          <a:p>
            <a:pPr marL="22860" marR="414020" indent="63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200">
              <a:latin typeface="Times New Roman"/>
              <a:cs typeface="Times New Roman"/>
            </a:endParaRPr>
          </a:p>
          <a:p>
            <a:pPr marL="137160" marR="5080" indent="-1206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0320" marR="624840" indent="-1270">
              <a:lnSpc>
                <a:spcPct val="100000"/>
              </a:lnSpc>
              <a:spcBef>
                <a:spcPts val="80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Flanders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Byford,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LCSW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Licensed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Worker</a:t>
            </a:r>
            <a:endParaRPr sz="1200">
              <a:latin typeface="Times New Roman"/>
              <a:cs typeface="Times New Roman"/>
            </a:endParaRPr>
          </a:p>
          <a:p>
            <a:pPr marL="24130" marR="10541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Oklahoma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Oklahoma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City,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OK</a:t>
            </a:r>
            <a:endParaRPr sz="1200">
              <a:latin typeface="Times New Roman"/>
              <a:cs typeface="Times New Roman"/>
            </a:endParaRPr>
          </a:p>
          <a:p>
            <a:pPr marL="23495" marR="1142365">
              <a:lnSpc>
                <a:spcPts val="1430"/>
              </a:lnSpc>
              <a:spcBef>
                <a:spcPts val="86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Maria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Carrasco,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M.P.A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8415" marR="1066800" indent="5080">
              <a:lnSpc>
                <a:spcPts val="144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Action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Arlington,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7344" y="881888"/>
            <a:ext cx="2790190" cy="776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">
              <a:lnSpc>
                <a:spcPct val="100000"/>
              </a:lnSpc>
              <a:spcBef>
                <a:spcPts val="100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Gerhard 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Carrier,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Ph.D.</a:t>
            </a:r>
            <a:endParaRPr sz="1200">
              <a:latin typeface="Times New Roman"/>
              <a:cs typeface="Times New Roman"/>
            </a:endParaRPr>
          </a:p>
          <a:p>
            <a:pPr marL="23495" marR="160020" indent="-127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Chair,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Health &amp; Addiction Studies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18415" marR="11214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Alvin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Alvin,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TX</a:t>
            </a:r>
            <a:endParaRPr sz="1200">
              <a:latin typeface="Times New Roman"/>
              <a:cs typeface="Times New Roman"/>
            </a:endParaRPr>
          </a:p>
          <a:p>
            <a:pPr marL="22225" marR="190500">
              <a:lnSpc>
                <a:spcPct val="100000"/>
              </a:lnSpc>
              <a:spcBef>
                <a:spcPts val="80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Carol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Colleran,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CAP, </a:t>
            </a:r>
            <a:r>
              <a:rPr sz="1200" spc="125" dirty="0">
                <a:solidFill>
                  <a:srgbClr val="00395A"/>
                </a:solidFill>
                <a:latin typeface="Times New Roman"/>
                <a:cs typeface="Times New Roman"/>
              </a:rPr>
              <a:t>ICADC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Director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 Adults  Hazelden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Foundation/Hanley -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Hazelden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Palm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Beach,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FL</a:t>
            </a:r>
            <a:endParaRPr sz="1200">
              <a:latin typeface="Times New Roman"/>
              <a:cs typeface="Times New Roman"/>
            </a:endParaRPr>
          </a:p>
          <a:p>
            <a:pPr marL="22860" marR="659130" indent="-635">
              <a:lnSpc>
                <a:spcPts val="1430"/>
              </a:lnSpc>
              <a:spcBef>
                <a:spcPts val="865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Cynthia 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Crone, 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APN,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MNSC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5890" marR="94615" indent="-113030">
              <a:lnSpc>
                <a:spcPts val="144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39700" marR="527685" indent="-116839">
              <a:lnSpc>
                <a:spcPts val="144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Psychiatry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Health</a:t>
            </a:r>
            <a:endParaRPr sz="1200">
              <a:latin typeface="Times New Roman"/>
              <a:cs typeface="Times New Roman"/>
            </a:endParaRPr>
          </a:p>
          <a:p>
            <a:pPr marL="20320" marR="50800" indent="-2540">
              <a:lnSpc>
                <a:spcPts val="144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Arkansas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Sciences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Little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Rock,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AR</a:t>
            </a:r>
            <a:endParaRPr sz="1200">
              <a:latin typeface="Times New Roman"/>
              <a:cs typeface="Times New Roman"/>
            </a:endParaRPr>
          </a:p>
          <a:p>
            <a:pPr marL="22860" marR="1015365" indent="-10795">
              <a:lnSpc>
                <a:spcPct val="100000"/>
              </a:lnSpc>
              <a:spcBef>
                <a:spcPts val="75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John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Miranda,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Ed.M.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42240" marR="5080" indent="-1206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Disability,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Inc.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Mateo,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20320" marR="798830" indent="1905">
              <a:lnSpc>
                <a:spcPct val="100000"/>
              </a:lnSpc>
              <a:spcBef>
                <a:spcPts val="800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Efrain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Diaz,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Ph.D.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LCSW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Supervisor</a:t>
            </a:r>
            <a:endParaRPr sz="1200">
              <a:latin typeface="Times New Roman"/>
              <a:cs typeface="Times New Roman"/>
            </a:endParaRPr>
          </a:p>
          <a:p>
            <a:pPr marL="135890" marR="123189" indent="-113030">
              <a:lnSpc>
                <a:spcPct val="100000"/>
              </a:lnSpc>
              <a:spcBef>
                <a:spcPts val="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Connecticut 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266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Hartford,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CT</a:t>
            </a:r>
            <a:endParaRPr sz="1200">
              <a:latin typeface="Times New Roman"/>
              <a:cs typeface="Times New Roman"/>
            </a:endParaRPr>
          </a:p>
          <a:p>
            <a:pPr marL="23495" marR="1111885">
              <a:lnSpc>
                <a:spcPts val="1430"/>
              </a:lnSpc>
              <a:spcBef>
                <a:spcPts val="85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Dedric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Doolin,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M.P.A.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Deputy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2860" marR="565150" indent="-4445">
              <a:lnSpc>
                <a:spcPts val="144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Council,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Cedar Rapids,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IA</a:t>
            </a:r>
            <a:endParaRPr sz="1200">
              <a:latin typeface="Times New Roman"/>
              <a:cs typeface="Times New Roman"/>
            </a:endParaRPr>
          </a:p>
          <a:p>
            <a:pPr marL="23495" marR="1300480">
              <a:lnSpc>
                <a:spcPct val="100000"/>
              </a:lnSpc>
              <a:spcBef>
                <a:spcPts val="760"/>
              </a:spcBef>
            </a:pP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Donna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Doolin,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LCSW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9700" marR="48260" indent="-1162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Division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Policy,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&amp;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Services</a:t>
            </a:r>
            <a:endParaRPr sz="1200">
              <a:latin typeface="Times New Roman"/>
              <a:cs typeface="Times New Roman"/>
            </a:endParaRPr>
          </a:p>
          <a:p>
            <a:pPr marL="137795" marR="709930" indent="-12128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Kansas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Rehabilitation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Services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Topeka,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3444" y="881888"/>
            <a:ext cx="2812415" cy="7584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320" marR="1081405">
              <a:lnSpc>
                <a:spcPct val="100000"/>
              </a:lnSpc>
              <a:spcBef>
                <a:spcPts val="10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Lynn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Dorman,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Ph.D.,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J.D.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President</a:t>
            </a:r>
            <a:endParaRPr sz="1200">
              <a:latin typeface="Times New Roman"/>
              <a:cs typeface="Times New Roman"/>
            </a:endParaRPr>
          </a:p>
          <a:p>
            <a:pPr marL="20320" marR="1634489" indent="190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Creating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Solutions  Portland,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  <a:p>
            <a:pPr marL="23495" marR="156781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Gayle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Edmunds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4130" marR="433070" indent="-50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Treatment Services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Wichita,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KS</a:t>
            </a:r>
            <a:endParaRPr sz="1200">
              <a:latin typeface="Times New Roman"/>
              <a:cs typeface="Times New Roman"/>
            </a:endParaRPr>
          </a:p>
          <a:p>
            <a:pPr marL="18415" marR="718185" indent="5080">
              <a:lnSpc>
                <a:spcPts val="1430"/>
              </a:lnSpc>
              <a:spcBef>
                <a:spcPts val="85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Michele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Eliason,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Ed.S.,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Professor</a:t>
            </a:r>
            <a:endParaRPr sz="1200">
              <a:latin typeface="Times New Roman"/>
              <a:cs typeface="Times New Roman"/>
            </a:endParaRPr>
          </a:p>
          <a:p>
            <a:pPr marL="19685" marR="1370330" indent="3810">
              <a:lnSpc>
                <a:spcPts val="1440"/>
              </a:lnSpc>
              <a:spcBef>
                <a:spcPts val="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Iowa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Iowa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City,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IA</a:t>
            </a:r>
            <a:endParaRPr sz="1200">
              <a:latin typeface="Times New Roman"/>
              <a:cs typeface="Times New Roman"/>
            </a:endParaRPr>
          </a:p>
          <a:p>
            <a:pPr marL="20320" marR="276860" indent="-8255">
              <a:lnSpc>
                <a:spcPct val="100000"/>
              </a:lnSpc>
              <a:spcBef>
                <a:spcPts val="75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Jill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Shepard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Erickson,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ACSW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Child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Branch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37160" marR="5080" indent="-1206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8415" marR="1093470" indent="4445">
              <a:lnSpc>
                <a:spcPct val="100000"/>
              </a:lnSpc>
              <a:spcBef>
                <a:spcPts val="80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Elena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Flores,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Professor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</a:t>
            </a:r>
            <a:endParaRPr sz="1200">
              <a:latin typeface="Times New Roman"/>
              <a:cs typeface="Times New Roman"/>
            </a:endParaRPr>
          </a:p>
          <a:p>
            <a:pPr marL="16510" marR="313055" indent="571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California,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Francisco,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8415" marR="1413510" indent="-6350">
              <a:lnSpc>
                <a:spcPts val="1430"/>
              </a:lnSpc>
              <a:spcBef>
                <a:spcPts val="855"/>
              </a:spcBef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Jo 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Ann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Ford,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M.R.C.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Assistant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8430" marR="189865" indent="-121920">
              <a:lnSpc>
                <a:spcPts val="144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Disability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endParaRPr sz="1200">
              <a:latin typeface="Times New Roman"/>
              <a:cs typeface="Times New Roman"/>
            </a:endParaRPr>
          </a:p>
          <a:p>
            <a:pPr marL="23495" marR="1314450" indent="-6985">
              <a:lnSpc>
                <a:spcPts val="144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Medicine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Wright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Dayton,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OH</a:t>
            </a:r>
            <a:endParaRPr sz="1200">
              <a:latin typeface="Times New Roman"/>
              <a:cs typeface="Times New Roman"/>
            </a:endParaRPr>
          </a:p>
          <a:p>
            <a:pPr marL="22860" marR="241935" indent="635">
              <a:lnSpc>
                <a:spcPct val="100000"/>
              </a:lnSpc>
              <a:spcBef>
                <a:spcPts val="75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Maria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del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Mar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Garcia,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H.S.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Coordinator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Caribbean Basin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endParaRPr sz="1200">
              <a:latin typeface="Times New Roman"/>
              <a:cs typeface="Times New Roman"/>
            </a:endParaRPr>
          </a:p>
          <a:p>
            <a:pPr marL="16510" marR="699770" indent="12446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Centro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Estudios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 Adicción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Universidad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Caribe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Bayamon,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177336" y="435355"/>
            <a:ext cx="16929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J—Field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Reviewers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81888"/>
            <a:ext cx="2807970" cy="7584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5255" marR="302895" indent="-123189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Virgil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Gooding,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Sr.,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M.S.W., 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LISC</a:t>
            </a:r>
            <a:endParaRPr sz="1200">
              <a:latin typeface="Times New Roman"/>
              <a:cs typeface="Times New Roman"/>
            </a:endParaRPr>
          </a:p>
          <a:p>
            <a:pPr marL="15875" marR="1633855" indent="25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Director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II,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Cedar Rapids,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IA</a:t>
            </a:r>
            <a:endParaRPr sz="1200">
              <a:latin typeface="Times New Roman"/>
              <a:cs typeface="Times New Roman"/>
            </a:endParaRPr>
          </a:p>
          <a:p>
            <a:pPr marL="20320" marR="869315" indent="-1270">
              <a:lnSpc>
                <a:spcPct val="100000"/>
              </a:lnSpc>
              <a:spcBef>
                <a:spcPts val="8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Maya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Hennessey,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CRADC 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Women’s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Specialist</a:t>
            </a:r>
            <a:endParaRPr sz="1200">
              <a:latin typeface="Times New Roman"/>
              <a:cs typeface="Times New Roman"/>
            </a:endParaRPr>
          </a:p>
          <a:p>
            <a:pPr marL="132715" marR="290830" indent="-120650">
              <a:lnSpc>
                <a:spcPct val="1000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Assurance,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Technical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</a:t>
            </a:r>
            <a:endParaRPr sz="1200">
              <a:latin typeface="Times New Roman"/>
              <a:cs typeface="Times New Roman"/>
            </a:endParaRPr>
          </a:p>
          <a:p>
            <a:pPr marL="19050" marR="102298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131445" marR="99695" indent="-1162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Illinois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Chicago,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19685" marR="652145" indent="-635">
              <a:lnSpc>
                <a:spcPct val="996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Michael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W.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Herring, </a:t>
            </a:r>
            <a:r>
              <a:rPr sz="1200" spc="120" dirty="0">
                <a:solidFill>
                  <a:srgbClr val="00395A"/>
                </a:solidFill>
                <a:latin typeface="Times New Roman"/>
                <a:cs typeface="Times New Roman"/>
              </a:rPr>
              <a:t>LCSW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Associates,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P.A.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Goldsboro,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NC</a:t>
            </a:r>
            <a:endParaRPr sz="1200">
              <a:latin typeface="Times New Roman"/>
              <a:cs typeface="Times New Roman"/>
            </a:endParaRPr>
          </a:p>
          <a:p>
            <a:pPr marL="13970" marR="1232535" indent="5080">
              <a:lnSpc>
                <a:spcPct val="100000"/>
              </a:lnSpc>
              <a:spcBef>
                <a:spcPts val="805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Deborah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Hollis,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M.A.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Control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Policy</a:t>
            </a:r>
            <a:endParaRPr sz="1200">
              <a:latin typeface="Times New Roman"/>
              <a:cs typeface="Times New Roman"/>
            </a:endParaRPr>
          </a:p>
          <a:p>
            <a:pPr marL="131445" marR="101600" indent="-1123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Division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Gambling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6510" marR="20320" indent="25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Michigan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Lansing,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</a:t>
            </a:r>
            <a:endParaRPr sz="1200">
              <a:latin typeface="Times New Roman"/>
              <a:cs typeface="Times New Roman"/>
            </a:endParaRPr>
          </a:p>
          <a:p>
            <a:pPr marL="16510" marR="1269365" indent="-1905">
              <a:lnSpc>
                <a:spcPct val="100000"/>
              </a:lnSpc>
              <a:spcBef>
                <a:spcPts val="805"/>
              </a:spcBef>
            </a:pP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Ruth 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Hurtado,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H.A.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Health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</a:t>
            </a:r>
            <a:endParaRPr sz="1200">
              <a:latin typeface="Times New Roman"/>
              <a:cs typeface="Times New Roman"/>
            </a:endParaRPr>
          </a:p>
          <a:p>
            <a:pPr marL="12700" marR="5080" indent="571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Division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Pharmacologic Therapies 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4604" marR="1735455" indent="1181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9050" marR="375285">
              <a:lnSpc>
                <a:spcPts val="1430"/>
              </a:lnSpc>
              <a:spcBef>
                <a:spcPts val="860"/>
              </a:spcBef>
            </a:pP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Ting-Fun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Lai,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CASAC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7780" marR="897255">
              <a:lnSpc>
                <a:spcPts val="144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Chinatown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Hamilton 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Madison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House  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NY</a:t>
            </a:r>
            <a:endParaRPr sz="1200">
              <a:latin typeface="Times New Roman"/>
              <a:cs typeface="Times New Roman"/>
            </a:endParaRPr>
          </a:p>
          <a:p>
            <a:pPr marL="19050" marR="1991360">
              <a:lnSpc>
                <a:spcPct val="100000"/>
              </a:lnSpc>
              <a:spcBef>
                <a:spcPts val="75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Laws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Talihina,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3444" y="881888"/>
            <a:ext cx="2850515" cy="7584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147320" indent="-1905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Susan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LeLacheur,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M.P.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H.,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 </a:t>
            </a:r>
            <a:r>
              <a:rPr sz="1200" spc="150" dirty="0">
                <a:solidFill>
                  <a:srgbClr val="00395A"/>
                </a:solidFill>
                <a:latin typeface="Times New Roman"/>
                <a:cs typeface="Times New Roman"/>
              </a:rPr>
              <a:t>-C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George Washington University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23495" marR="1739900" indent="-11430">
              <a:lnSpc>
                <a:spcPct val="1000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Jeanne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Mahoney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8415" marR="5080" indent="1905">
              <a:lnSpc>
                <a:spcPct val="100000"/>
              </a:lnSpc>
            </a:pP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Provider’s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Partnership-Women’s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Obstetricians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24130" marR="1792605" indent="1181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Gynecologists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ts val="1435"/>
              </a:lnSpc>
              <a:spcBef>
                <a:spcPts val="8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Michael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Mobley,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Ph.D.,</a:t>
            </a:r>
            <a:r>
              <a:rPr sz="1200" spc="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M.Ed.</a:t>
            </a:r>
            <a:endParaRPr sz="1200">
              <a:latin typeface="Times New Roman"/>
              <a:cs typeface="Times New Roman"/>
            </a:endParaRPr>
          </a:p>
          <a:p>
            <a:pPr marL="23495" marR="29209" indent="-5715">
              <a:lnSpc>
                <a:spcPts val="1440"/>
              </a:lnSpc>
              <a:spcBef>
                <a:spcPts val="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8415" marR="758190" indent="122555">
              <a:lnSpc>
                <a:spcPts val="144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Missouri–Columbia  Columbia,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MO</a:t>
            </a:r>
            <a:endParaRPr sz="1200">
              <a:latin typeface="Times New Roman"/>
              <a:cs typeface="Times New Roman"/>
            </a:endParaRPr>
          </a:p>
          <a:p>
            <a:pPr marL="16510" marR="1428115">
              <a:lnSpc>
                <a:spcPct val="100000"/>
              </a:lnSpc>
              <a:spcBef>
                <a:spcPts val="75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Valerie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Naquin,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M.A.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Vice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President</a:t>
            </a:r>
            <a:endParaRPr sz="1200">
              <a:latin typeface="Times New Roman"/>
              <a:cs typeface="Times New Roman"/>
            </a:endParaRPr>
          </a:p>
          <a:p>
            <a:pPr marL="22860" marR="1140460" indent="-25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Cook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Inlet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Anchorage,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AK</a:t>
            </a:r>
            <a:endParaRPr sz="1200">
              <a:latin typeface="Times New Roman"/>
              <a:cs typeface="Times New Roman"/>
            </a:endParaRPr>
          </a:p>
          <a:p>
            <a:pPr marL="20320" marR="1438910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Paul 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Purnell,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M.S.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President</a:t>
            </a:r>
            <a:endParaRPr sz="1200">
              <a:latin typeface="Times New Roman"/>
              <a:cs typeface="Times New Roman"/>
            </a:endParaRPr>
          </a:p>
          <a:p>
            <a:pPr marL="20320" marR="1476375" indent="-44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Solutions,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LLC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Potomac,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20320" marR="1385570">
              <a:lnSpc>
                <a:spcPts val="1430"/>
              </a:lnSpc>
              <a:spcBef>
                <a:spcPts val="86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Laura Quiros,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M.S.W.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</a:t>
            </a:r>
            <a:endParaRPr sz="1200">
              <a:latin typeface="Times New Roman"/>
              <a:cs typeface="Times New Roman"/>
            </a:endParaRPr>
          </a:p>
          <a:p>
            <a:pPr marL="20320" marR="5080">
              <a:lnSpc>
                <a:spcPts val="144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Department  Palladia,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Inc.</a:t>
            </a:r>
            <a:endParaRPr sz="1200">
              <a:latin typeface="Times New Roman"/>
              <a:cs typeface="Times New Roman"/>
            </a:endParaRPr>
          </a:p>
          <a:p>
            <a:pPr marL="22225">
              <a:lnSpc>
                <a:spcPts val="139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NY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Melissa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V.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Rael,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USPHS</a:t>
            </a:r>
            <a:endParaRPr sz="1200">
              <a:latin typeface="Times New Roman"/>
              <a:cs typeface="Times New Roman"/>
            </a:endParaRPr>
          </a:p>
          <a:p>
            <a:pPr marL="22860" marR="524510" indent="-635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Officer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Occurring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Homeless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Branch</a:t>
            </a:r>
            <a:endParaRPr sz="1200">
              <a:latin typeface="Times New Roman"/>
              <a:cs typeface="Times New Roman"/>
            </a:endParaRPr>
          </a:p>
          <a:p>
            <a:pPr marL="16510" marR="43180" indent="63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 and 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9050" marR="1773555" indent="1181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81888"/>
            <a:ext cx="2824480" cy="5735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1210945" indent="-5715">
              <a:lnSpc>
                <a:spcPct val="100000"/>
              </a:lnSpc>
              <a:spcBef>
                <a:spcPts val="10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Susanne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Rohrer,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R.N.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Nurse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Consultant</a:t>
            </a:r>
            <a:endParaRPr sz="1200">
              <a:latin typeface="Times New Roman"/>
              <a:cs typeface="Times New Roman"/>
            </a:endParaRPr>
          </a:p>
          <a:p>
            <a:pPr marL="18415" marR="429895" indent="-254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Branch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200">
              <a:latin typeface="Times New Roman"/>
              <a:cs typeface="Times New Roman"/>
            </a:endParaRPr>
          </a:p>
          <a:p>
            <a:pPr marL="132715" marR="20955" indent="-1206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Rockville,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38430" marR="370205" indent="-122555">
              <a:lnSpc>
                <a:spcPct val="100000"/>
              </a:lnSpc>
              <a:spcBef>
                <a:spcPts val="80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Laurie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Rokutani,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Ed.S., 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NCC,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CPP,  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MAC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Coordinator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Virginia Commonwealth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</a:t>
            </a:r>
            <a:endParaRPr sz="1200">
              <a:latin typeface="Times New Roman"/>
              <a:cs typeface="Times New Roman"/>
            </a:endParaRPr>
          </a:p>
          <a:p>
            <a:pPr marL="137160" marR="5080" indent="-11811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Mid-America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Technology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Transfer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Richmond,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VA</a:t>
            </a:r>
            <a:endParaRPr sz="1200">
              <a:latin typeface="Times New Roman"/>
              <a:cs typeface="Times New Roman"/>
            </a:endParaRPr>
          </a:p>
          <a:p>
            <a:pPr marL="15875" marR="144145" indent="635">
              <a:lnSpc>
                <a:spcPct val="997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LaVerne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Saunders,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B.S.N.,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R.N.,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M.S.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Specialist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Consultant  Dorrington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Saunders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Framingham,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133985" marR="42545" indent="-114935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Gary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Q.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Tester,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MAC, </a:t>
            </a:r>
            <a:r>
              <a:rPr sz="1200" spc="135" dirty="0">
                <a:solidFill>
                  <a:srgbClr val="00395A"/>
                </a:solidFill>
                <a:latin typeface="Times New Roman"/>
                <a:cs typeface="Times New Roman"/>
              </a:rPr>
              <a:t>CCDC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III 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-E,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65" dirty="0">
                <a:solidFill>
                  <a:srgbClr val="00395A"/>
                </a:solidFill>
                <a:latin typeface="Times New Roman"/>
                <a:cs typeface="Times New Roman"/>
              </a:rPr>
              <a:t>OCPS  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II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2715" marR="397510" indent="-11303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Ohio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Drug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Services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Columbus,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OH</a:t>
            </a:r>
            <a:endParaRPr sz="1200">
              <a:latin typeface="Times New Roman"/>
              <a:cs typeface="Times New Roman"/>
            </a:endParaRPr>
          </a:p>
          <a:p>
            <a:pPr marL="16510" marR="1334770" indent="-1905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Ralph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Varela,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M.S.W.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Chief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 Officer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Council 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Eloy,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AZ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81888"/>
            <a:ext cx="2750820" cy="5370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 marR="1282700" indent="2540">
              <a:lnSpc>
                <a:spcPct val="100000"/>
              </a:lnSpc>
              <a:spcBef>
                <a:spcPts val="100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Ming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Wang,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L.C.S.W.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Manager</a:t>
            </a:r>
            <a:endParaRPr sz="1200">
              <a:latin typeface="Times New Roman"/>
              <a:cs typeface="Times New Roman"/>
            </a:endParaRPr>
          </a:p>
          <a:p>
            <a:pPr marL="140970" marR="226060" indent="-12192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12700" marR="402590" indent="127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Utah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Hum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Salt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City,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UT</a:t>
            </a:r>
            <a:endParaRPr sz="1200">
              <a:latin typeface="Times New Roman"/>
              <a:cs typeface="Times New Roman"/>
            </a:endParaRPr>
          </a:p>
          <a:p>
            <a:pPr marL="16510" marR="1141095" indent="2540">
              <a:lnSpc>
                <a:spcPct val="100000"/>
              </a:lnSpc>
              <a:spcBef>
                <a:spcPts val="805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Mike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Watanabe,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M.S.W.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President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CEO</a:t>
            </a:r>
            <a:endParaRPr sz="1200">
              <a:latin typeface="Times New Roman"/>
              <a:cs typeface="Times New Roman"/>
            </a:endParaRPr>
          </a:p>
          <a:p>
            <a:pPr marL="16510" marR="62865" indent="-25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Program, Inc.  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ts val="1435"/>
              </a:lnSpc>
              <a:spcBef>
                <a:spcPts val="80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Debbie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A.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Webster</a:t>
            </a:r>
            <a:endParaRPr sz="1200">
              <a:latin typeface="Times New Roman"/>
              <a:cs typeface="Times New Roman"/>
            </a:endParaRPr>
          </a:p>
          <a:p>
            <a:pPr marL="12700" marR="631190" indent="5715">
              <a:lnSpc>
                <a:spcPts val="1440"/>
              </a:lnSpc>
              <a:spcBef>
                <a:spcPts val="4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Coordinator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Team</a:t>
            </a:r>
            <a:endParaRPr sz="1200">
              <a:latin typeface="Times New Roman"/>
              <a:cs typeface="Times New Roman"/>
            </a:endParaRPr>
          </a:p>
          <a:p>
            <a:pPr marL="138430" marR="5080" indent="-119380">
              <a:lnSpc>
                <a:spcPts val="144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Division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Developmental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Disabilities,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40970" marR="126364" indent="-123825">
              <a:lnSpc>
                <a:spcPts val="144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Carolina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Services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ts val="139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Raleigh,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NC</a:t>
            </a:r>
            <a:endParaRPr sz="1200">
              <a:latin typeface="Times New Roman"/>
              <a:cs typeface="Times New Roman"/>
            </a:endParaRPr>
          </a:p>
          <a:p>
            <a:pPr marL="22225" marR="238760" indent="-3175">
              <a:lnSpc>
                <a:spcPct val="100000"/>
              </a:lnSpc>
              <a:spcBef>
                <a:spcPts val="80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Melvin 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Wilson, M.B.A., </a:t>
            </a:r>
            <a:r>
              <a:rPr sz="1200" spc="120" dirty="0">
                <a:solidFill>
                  <a:srgbClr val="00395A"/>
                </a:solidFill>
                <a:latin typeface="Times New Roman"/>
                <a:cs typeface="Times New Roman"/>
              </a:rPr>
              <a:t>LCSW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60" dirty="0">
                <a:solidFill>
                  <a:srgbClr val="00395A"/>
                </a:solidFill>
                <a:latin typeface="Times New Roman"/>
                <a:cs typeface="Times New Roman"/>
              </a:rPr>
              <a:t>-C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Intensity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Trafficking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</a:t>
            </a:r>
            <a:endParaRPr sz="1200">
              <a:latin typeface="Times New Roman"/>
              <a:cs typeface="Times New Roman"/>
            </a:endParaRPr>
          </a:p>
          <a:p>
            <a:pPr marL="13716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Coordinator</a:t>
            </a:r>
            <a:endParaRPr sz="1200">
              <a:latin typeface="Times New Roman"/>
              <a:cs typeface="Times New Roman"/>
            </a:endParaRPr>
          </a:p>
          <a:p>
            <a:pPr marL="12700" marR="83185" indent="698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Maryland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Division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Probation  Baltimore,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9050" marR="304165" indent="-5715">
              <a:lnSpc>
                <a:spcPct val="100000"/>
              </a:lnSpc>
              <a:spcBef>
                <a:spcPts val="800"/>
              </a:spcBef>
            </a:pP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Ann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Yabusaki,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M.Ed.,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M.A.,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Ph.D.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2225" marR="651510" indent="-44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Coalition for 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Drug-Free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Honolulu,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566164"/>
            <a:ext cx="544957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10" dirty="0"/>
              <a:t>Appendix</a:t>
            </a:r>
            <a:r>
              <a:rPr spc="-40" dirty="0"/>
              <a:t> </a:t>
            </a:r>
            <a:r>
              <a:rPr spc="-25" dirty="0"/>
              <a:t>K—Acknowledgments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9946" y="2890519"/>
            <a:ext cx="5857875" cy="3520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 marR="267970" indent="5080" algn="just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Numerous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contributed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 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(TIP),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Panel (page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vii),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(KAP)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Panel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Federal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Government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ix),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</a:t>
            </a:r>
            <a:r>
              <a:rPr sz="1200" spc="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Panel</a:t>
            </a:r>
            <a:endParaRPr sz="1200">
              <a:latin typeface="Times New Roman"/>
              <a:cs typeface="Times New Roman"/>
            </a:endParaRPr>
          </a:p>
          <a:p>
            <a:pPr marL="17145" marR="12700" indent="-3175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(Appendix H),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Network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Participants (Appendix I),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Field Reviewers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(Appendix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J).</a:t>
            </a:r>
            <a:endParaRPr sz="1200">
              <a:latin typeface="Times New Roman"/>
              <a:cs typeface="Times New Roman"/>
            </a:endParaRPr>
          </a:p>
          <a:p>
            <a:pPr marL="13970" marR="153035" indent="635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publication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produced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KAP,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Joint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Venture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CDM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(CDM),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JBS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International,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Inc.,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Administration’s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Treatment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2700" marR="5080" indent="7620">
              <a:lnSpc>
                <a:spcPct val="100000"/>
              </a:lnSpc>
              <a:spcBef>
                <a:spcPts val="79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CDM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personnel included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J.D.,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LCSW,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CCAC,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CSAC,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KAP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Jessica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Culotta,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Co-Director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Editor; Susan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Kimner, Former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-Director;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Raquel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Witkin,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M.S.,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Deputy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Claudia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A. Blackburn,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Psy.D.,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Content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Shel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Weinberg,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Ph.D.,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Research/Applied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Psychologist;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Gilbert,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M.A.,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Ph.D.,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Editor/Writer;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Deborah Steinbach, M.A.,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Janet 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Humphrey,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Editors/Writers;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Claudia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Askew,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Catalina Bartlett,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M.A., Angela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Cross,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Timothy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Ferguson,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Randi Hend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Susan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Hills,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Ph.D.,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riters;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Angela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Fiastro,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Junior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Editor;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Sonja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Easley,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former Editorial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Assistant; Virgie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Paul,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M.L.S., Librarian;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Maggie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Nelson,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Coordinator.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1700" y="1387855"/>
            <a:ext cx="94805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55" dirty="0"/>
              <a:t>In</a:t>
            </a:r>
            <a:r>
              <a:rPr spc="20" dirty="0"/>
              <a:t>de</a:t>
            </a:r>
            <a:r>
              <a:rPr spc="-5" dirty="0"/>
              <a:t>x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01700" y="2706116"/>
            <a:ext cx="2869565" cy="6271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endParaRPr sz="1400">
              <a:latin typeface="Times New Roman"/>
              <a:cs typeface="Times New Roman"/>
            </a:endParaRPr>
          </a:p>
          <a:p>
            <a:pPr marL="13970">
              <a:lnSpc>
                <a:spcPts val="1425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(Alcoholics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Anonymous),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136,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155–156,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173,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  <a:p>
            <a:pPr marL="192405" indent="-178435">
              <a:lnSpc>
                <a:spcPct val="1000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(American Counseling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Association)</a:t>
            </a:r>
            <a:endParaRPr sz="1200">
              <a:latin typeface="Times New Roman"/>
              <a:cs typeface="Times New Roman"/>
            </a:endParaRPr>
          </a:p>
          <a:p>
            <a:pPr marL="1924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46, 47,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56</a:t>
            </a:r>
            <a:endParaRPr sz="1200">
              <a:latin typeface="Times New Roman"/>
              <a:cs typeface="Times New Roman"/>
            </a:endParaRPr>
          </a:p>
          <a:p>
            <a:pPr marL="183515" marR="188595" indent="-1714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showing,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  <a:p>
            <a:pPr marL="186055" marR="82550" indent="-173990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insurance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cover-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106–108</a:t>
            </a:r>
            <a:endParaRPr sz="1200">
              <a:latin typeface="Times New Roman"/>
              <a:cs typeface="Times New Roman"/>
            </a:endParaRPr>
          </a:p>
          <a:p>
            <a:pPr marL="295910" marR="307975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critical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  <a:p>
            <a:pPr marL="295910" marR="671195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132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142–143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outreach strategies,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96–98,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97–98</a:t>
            </a:r>
            <a:endParaRPr sz="1200">
              <a:latin typeface="Times New Roman"/>
              <a:cs typeface="Times New Roman"/>
            </a:endParaRPr>
          </a:p>
          <a:p>
            <a:pPr marL="12700" marR="963930" indent="2813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24–27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defined,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24,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five-level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25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measuring,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27,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253,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254–257,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acupuncture,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  <a:p>
            <a:pPr marL="183515" marR="283845" indent="-17145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adapting intervention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clients’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50, 55, 56,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71–72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Technology Transfer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287</a:t>
            </a:r>
            <a:endParaRPr sz="1200">
              <a:latin typeface="Times New Roman"/>
              <a:cs typeface="Times New Roman"/>
            </a:endParaRPr>
          </a:p>
          <a:p>
            <a:pPr marL="178435" marR="5080" indent="-166370">
              <a:lnSpc>
                <a:spcPct val="10000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Addressing the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Specif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ic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Needs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56),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  <a:p>
            <a:pPr marL="12700" marR="45021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advisory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boards,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79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affective/mood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105–106,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Affordable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103–116</a:t>
            </a:r>
            <a:endParaRPr sz="12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Afrocentricity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sz="half" idx="3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0355">
              <a:lnSpc>
                <a:spcPct val="100000"/>
              </a:lnSpc>
              <a:spcBef>
                <a:spcPts val="100"/>
              </a:spcBef>
            </a:pPr>
            <a:r>
              <a:rPr spc="20" dirty="0"/>
              <a:t>CODs </a:t>
            </a:r>
            <a:r>
              <a:rPr spc="-10" dirty="0"/>
              <a:t>of, </a:t>
            </a:r>
            <a:r>
              <a:rPr dirty="0"/>
              <a:t>105–106, 107,</a:t>
            </a:r>
            <a:r>
              <a:rPr spc="-30" dirty="0"/>
              <a:t> </a:t>
            </a:r>
            <a:r>
              <a:rPr dirty="0"/>
              <a:t>108</a:t>
            </a:r>
          </a:p>
          <a:p>
            <a:pPr marL="291465" marR="662940">
              <a:lnSpc>
                <a:spcPct val="100000"/>
              </a:lnSpc>
            </a:pPr>
            <a:r>
              <a:rPr spc="-5" dirty="0"/>
              <a:t>cultural </a:t>
            </a:r>
            <a:r>
              <a:rPr dirty="0"/>
              <a:t>identification </a:t>
            </a:r>
            <a:r>
              <a:rPr spc="-30" dirty="0"/>
              <a:t>by, </a:t>
            </a:r>
            <a:r>
              <a:rPr dirty="0"/>
              <a:t>27  </a:t>
            </a:r>
            <a:r>
              <a:rPr spc="-5" dirty="0"/>
              <a:t>cultural </a:t>
            </a:r>
            <a:r>
              <a:rPr spc="-10" dirty="0"/>
              <a:t>resources </a:t>
            </a:r>
            <a:r>
              <a:rPr dirty="0"/>
              <a:t>for, </a:t>
            </a:r>
            <a:r>
              <a:rPr spc="-15" dirty="0"/>
              <a:t>290–291  </a:t>
            </a:r>
            <a:r>
              <a:rPr spc="-5" dirty="0"/>
              <a:t>defined, </a:t>
            </a:r>
            <a:r>
              <a:rPr dirty="0"/>
              <a:t>14, 103–104,</a:t>
            </a:r>
            <a:r>
              <a:rPr spc="-25" dirty="0"/>
              <a:t> </a:t>
            </a:r>
            <a:r>
              <a:rPr dirty="0"/>
              <a:t>295</a:t>
            </a:r>
          </a:p>
          <a:p>
            <a:pPr marL="449580" marR="62865" indent="-155575">
              <a:lnSpc>
                <a:spcPct val="100000"/>
              </a:lnSpc>
            </a:pPr>
            <a:r>
              <a:rPr spc="-5" dirty="0"/>
              <a:t>evaluation </a:t>
            </a:r>
            <a:r>
              <a:rPr spc="5" dirty="0"/>
              <a:t>and </a:t>
            </a:r>
            <a:r>
              <a:rPr dirty="0"/>
              <a:t>treatment </a:t>
            </a:r>
            <a:r>
              <a:rPr spc="5" dirty="0"/>
              <a:t>planning, 109–  </a:t>
            </a:r>
            <a:r>
              <a:rPr dirty="0"/>
              <a:t>116, </a:t>
            </a:r>
            <a:r>
              <a:rPr i="1" dirty="0">
                <a:latin typeface="Times New Roman"/>
                <a:cs typeface="Times New Roman"/>
              </a:rPr>
              <a:t>110, 112, 115</a:t>
            </a:r>
          </a:p>
          <a:p>
            <a:pPr marL="449580" marR="48260" indent="-157480">
              <a:lnSpc>
                <a:spcPct val="100000"/>
              </a:lnSpc>
            </a:pPr>
            <a:r>
              <a:rPr spc="-5" dirty="0"/>
              <a:t>families, concepts </a:t>
            </a:r>
            <a:r>
              <a:rPr spc="-10" dirty="0"/>
              <a:t>of </a:t>
            </a:r>
            <a:r>
              <a:rPr spc="5" dirty="0"/>
              <a:t>and attitudes </a:t>
            </a:r>
            <a:r>
              <a:rPr dirty="0"/>
              <a:t>about,  19</a:t>
            </a:r>
          </a:p>
          <a:p>
            <a:pPr marL="294005">
              <a:lnSpc>
                <a:spcPct val="100000"/>
              </a:lnSpc>
            </a:pPr>
            <a:r>
              <a:rPr dirty="0"/>
              <a:t>gender </a:t>
            </a:r>
            <a:r>
              <a:rPr spc="-15" dirty="0"/>
              <a:t>issues, </a:t>
            </a:r>
            <a:r>
              <a:rPr dirty="0"/>
              <a:t>19, 104, 107,</a:t>
            </a:r>
            <a:r>
              <a:rPr spc="-15" dirty="0"/>
              <a:t> </a:t>
            </a:r>
            <a:r>
              <a:rPr dirty="0"/>
              <a:t>111</a:t>
            </a:r>
          </a:p>
          <a:p>
            <a:pPr marL="297180">
              <a:lnSpc>
                <a:spcPct val="100000"/>
              </a:lnSpc>
            </a:pPr>
            <a:r>
              <a:rPr spc="5" dirty="0"/>
              <a:t>health </a:t>
            </a:r>
            <a:r>
              <a:rPr spc="-5" dirty="0"/>
              <a:t>disparities,</a:t>
            </a:r>
            <a:r>
              <a:rPr spc="20" dirty="0"/>
              <a:t> </a:t>
            </a:r>
            <a:r>
              <a:rPr i="1" dirty="0">
                <a:latin typeface="Times New Roman"/>
                <a:cs typeface="Times New Roman"/>
              </a:rPr>
              <a:t>20</a:t>
            </a:r>
          </a:p>
          <a:p>
            <a:pPr marL="447040" marR="116839" indent="-149860">
              <a:lnSpc>
                <a:spcPct val="100000"/>
              </a:lnSpc>
            </a:pPr>
            <a:r>
              <a:rPr dirty="0"/>
              <a:t>health, </a:t>
            </a:r>
            <a:r>
              <a:rPr spc="-15" dirty="0"/>
              <a:t>illness, </a:t>
            </a:r>
            <a:r>
              <a:rPr spc="5" dirty="0"/>
              <a:t>and </a:t>
            </a:r>
            <a:r>
              <a:rPr spc="-10" dirty="0"/>
              <a:t>healing, </a:t>
            </a:r>
            <a:r>
              <a:rPr dirty="0"/>
              <a:t>attitudes </a:t>
            </a:r>
            <a:r>
              <a:rPr spc="10" dirty="0"/>
              <a:t>to-  </a:t>
            </a:r>
            <a:r>
              <a:rPr spc="-5" dirty="0"/>
              <a:t>ward, 108–109</a:t>
            </a:r>
          </a:p>
          <a:p>
            <a:pPr marL="297180" marR="209550" indent="-3175">
              <a:lnSpc>
                <a:spcPct val="100000"/>
              </a:lnSpc>
            </a:pPr>
            <a:r>
              <a:rPr spc="-5" dirty="0"/>
              <a:t>as </a:t>
            </a:r>
            <a:r>
              <a:rPr spc="5" dirty="0"/>
              <a:t>high-context </a:t>
            </a:r>
            <a:r>
              <a:rPr spc="-5" dirty="0"/>
              <a:t>cultural group, </a:t>
            </a:r>
            <a:r>
              <a:rPr dirty="0"/>
              <a:t>17  </a:t>
            </a:r>
            <a:r>
              <a:rPr spc="-10" dirty="0"/>
              <a:t>historical </a:t>
            </a:r>
            <a:r>
              <a:rPr dirty="0"/>
              <a:t>trauma </a:t>
            </a:r>
            <a:r>
              <a:rPr spc="-10" dirty="0"/>
              <a:t>of, </a:t>
            </a:r>
            <a:r>
              <a:rPr dirty="0"/>
              <a:t>28, 108,</a:t>
            </a:r>
            <a:r>
              <a:rPr spc="-35" dirty="0"/>
              <a:t> </a:t>
            </a:r>
            <a:r>
              <a:rPr dirty="0"/>
              <a:t>109–110</a:t>
            </a:r>
          </a:p>
          <a:p>
            <a:pPr marL="294005">
              <a:lnSpc>
                <a:spcPct val="100000"/>
              </a:lnSpc>
            </a:pPr>
            <a:r>
              <a:rPr spc="-5" dirty="0"/>
              <a:t>incarceration rates,</a:t>
            </a:r>
            <a:r>
              <a:rPr spc="-10" dirty="0"/>
              <a:t> </a:t>
            </a:r>
            <a:r>
              <a:rPr dirty="0"/>
              <a:t>108</a:t>
            </a:r>
          </a:p>
          <a:p>
            <a:pPr marL="294005" marR="110489">
              <a:lnSpc>
                <a:spcPct val="100000"/>
              </a:lnSpc>
            </a:pPr>
            <a:r>
              <a:rPr spc="-10" dirty="0"/>
              <a:t>Kwanzaa, </a:t>
            </a:r>
            <a:r>
              <a:rPr spc="-15" dirty="0"/>
              <a:t>seven </a:t>
            </a:r>
            <a:r>
              <a:rPr spc="-5" dirty="0"/>
              <a:t>principles of, </a:t>
            </a:r>
            <a:r>
              <a:rPr dirty="0"/>
              <a:t>297  </a:t>
            </a:r>
            <a:r>
              <a:rPr spc="5" dirty="0"/>
              <a:t>mental </a:t>
            </a:r>
            <a:r>
              <a:rPr spc="-10" dirty="0"/>
              <a:t>disorders </a:t>
            </a:r>
            <a:r>
              <a:rPr spc="-5" dirty="0"/>
              <a:t>suffered </a:t>
            </a:r>
            <a:r>
              <a:rPr spc="-30" dirty="0"/>
              <a:t>by, </a:t>
            </a:r>
            <a:r>
              <a:rPr spc="-5" dirty="0"/>
              <a:t>105–106  organizational cultural </a:t>
            </a:r>
            <a:r>
              <a:rPr dirty="0"/>
              <a:t>competence</a:t>
            </a:r>
            <a:r>
              <a:rPr spc="-75" dirty="0"/>
              <a:t> </a:t>
            </a:r>
            <a:r>
              <a:rPr dirty="0"/>
              <a:t>and,</a:t>
            </a:r>
          </a:p>
          <a:p>
            <a:pPr marL="449580">
              <a:lnSpc>
                <a:spcPct val="100000"/>
              </a:lnSpc>
            </a:pPr>
            <a:r>
              <a:rPr dirty="0"/>
              <a:t>73</a:t>
            </a:r>
          </a:p>
          <a:p>
            <a:pPr marL="294005">
              <a:lnSpc>
                <a:spcPct val="100000"/>
              </a:lnSpc>
            </a:pPr>
            <a:r>
              <a:rPr spc="-15" dirty="0"/>
              <a:t>power </a:t>
            </a:r>
            <a:r>
              <a:rPr spc="5" dirty="0"/>
              <a:t>and </a:t>
            </a:r>
            <a:r>
              <a:rPr spc="-5" dirty="0"/>
              <a:t>trust </a:t>
            </a:r>
            <a:r>
              <a:rPr spc="-10" dirty="0"/>
              <a:t>issues,</a:t>
            </a:r>
            <a:r>
              <a:rPr spc="20" dirty="0"/>
              <a:t> </a:t>
            </a:r>
            <a:r>
              <a:rPr spc="-5" dirty="0"/>
              <a:t>109–110</a:t>
            </a:r>
          </a:p>
          <a:p>
            <a:pPr marL="291465" marR="17145" indent="1905">
              <a:lnSpc>
                <a:spcPct val="100000"/>
              </a:lnSpc>
            </a:pPr>
            <a:r>
              <a:rPr spc="-15" dirty="0"/>
              <a:t>recovery </a:t>
            </a:r>
            <a:r>
              <a:rPr spc="5" dirty="0"/>
              <a:t>and </a:t>
            </a:r>
            <a:r>
              <a:rPr spc="-10" dirty="0"/>
              <a:t>relapse </a:t>
            </a:r>
            <a:r>
              <a:rPr spc="-5" dirty="0"/>
              <a:t>prevention, </a:t>
            </a:r>
            <a:r>
              <a:rPr spc="-15" dirty="0"/>
              <a:t>115–116  </a:t>
            </a:r>
            <a:r>
              <a:rPr spc="-5" dirty="0"/>
              <a:t>religion </a:t>
            </a:r>
            <a:r>
              <a:rPr spc="5" dirty="0"/>
              <a:t>and </a:t>
            </a:r>
            <a:r>
              <a:rPr spc="-5" dirty="0"/>
              <a:t>spirituality, </a:t>
            </a:r>
            <a:r>
              <a:rPr dirty="0"/>
              <a:t>114, </a:t>
            </a:r>
            <a:r>
              <a:rPr i="1" dirty="0">
                <a:latin typeface="Times New Roman"/>
                <a:cs typeface="Times New Roman"/>
              </a:rPr>
              <a:t>115  </a:t>
            </a:r>
            <a:r>
              <a:rPr spc="-10" dirty="0"/>
              <a:t>substance </a:t>
            </a:r>
            <a:r>
              <a:rPr spc="-15" dirty="0"/>
              <a:t>use </a:t>
            </a:r>
            <a:r>
              <a:rPr spc="5" dirty="0"/>
              <a:t>and </a:t>
            </a:r>
            <a:r>
              <a:rPr spc="-10" dirty="0"/>
              <a:t>abuse </a:t>
            </a:r>
            <a:r>
              <a:rPr spc="5" dirty="0"/>
              <a:t>and </a:t>
            </a:r>
            <a:r>
              <a:rPr dirty="0"/>
              <a:t>drug</a:t>
            </a:r>
            <a:r>
              <a:rPr spc="-85" dirty="0"/>
              <a:t> </a:t>
            </a:r>
            <a:r>
              <a:rPr spc="5" dirty="0"/>
              <a:t>cul-</a:t>
            </a:r>
          </a:p>
          <a:p>
            <a:pPr marL="297180" marR="163830" indent="154940">
              <a:lnSpc>
                <a:spcPct val="100000"/>
              </a:lnSpc>
            </a:pPr>
            <a:r>
              <a:rPr spc="-5" dirty="0"/>
              <a:t>tures, </a:t>
            </a:r>
            <a:r>
              <a:rPr dirty="0"/>
              <a:t>27, 104–105  </a:t>
            </a:r>
            <a:r>
              <a:rPr spc="-5" dirty="0"/>
              <a:t>traditional/alternative healing</a:t>
            </a:r>
            <a:r>
              <a:rPr spc="40" dirty="0"/>
              <a:t> </a:t>
            </a:r>
            <a:r>
              <a:rPr spc="-10" dirty="0"/>
              <a:t>practices</a:t>
            </a:r>
          </a:p>
          <a:p>
            <a:pPr marL="449580">
              <a:lnSpc>
                <a:spcPct val="100000"/>
              </a:lnSpc>
            </a:pPr>
            <a:r>
              <a:rPr dirty="0"/>
              <a:t>and,</a:t>
            </a:r>
            <a:r>
              <a:rPr spc="-10" dirty="0"/>
              <a:t> </a:t>
            </a:r>
            <a:r>
              <a:rPr dirty="0"/>
              <a:t>114–115</a:t>
            </a:r>
          </a:p>
          <a:p>
            <a:pPr marL="297180">
              <a:lnSpc>
                <a:spcPct val="100000"/>
              </a:lnSpc>
            </a:pPr>
            <a:r>
              <a:rPr spc="5" dirty="0"/>
              <a:t>treatment patterns,</a:t>
            </a:r>
            <a:r>
              <a:rPr spc="10" dirty="0"/>
              <a:t> </a:t>
            </a:r>
            <a:r>
              <a:rPr spc="5" dirty="0"/>
              <a:t>106–108</a:t>
            </a:r>
          </a:p>
          <a:p>
            <a:pPr marL="184785" marR="5080" indent="-172720">
              <a:lnSpc>
                <a:spcPct val="100000"/>
              </a:lnSpc>
            </a:pPr>
            <a:r>
              <a:rPr spc="-10" dirty="0"/>
              <a:t>Agency </a:t>
            </a:r>
            <a:r>
              <a:rPr spc="5" dirty="0"/>
              <a:t>Cultural </a:t>
            </a:r>
            <a:r>
              <a:rPr dirty="0"/>
              <a:t>Competence Checklist, </a:t>
            </a:r>
            <a:r>
              <a:rPr spc="10" dirty="0"/>
              <a:t>264–  </a:t>
            </a:r>
            <a:r>
              <a:rPr dirty="0"/>
              <a:t>265</a:t>
            </a:r>
          </a:p>
          <a:p>
            <a:pPr marL="184785" marR="81915" indent="-172720">
              <a:lnSpc>
                <a:spcPct val="100000"/>
              </a:lnSpc>
            </a:pPr>
            <a:r>
              <a:rPr spc="-10" dirty="0"/>
              <a:t>Agency </a:t>
            </a:r>
            <a:r>
              <a:rPr dirty="0"/>
              <a:t>for </a:t>
            </a:r>
            <a:r>
              <a:rPr spc="-5" dirty="0"/>
              <a:t>Healthcare </a:t>
            </a:r>
            <a:r>
              <a:rPr spc="-10" dirty="0"/>
              <a:t>Research </a:t>
            </a:r>
            <a:r>
              <a:rPr spc="5" dirty="0"/>
              <a:t>and </a:t>
            </a:r>
            <a:r>
              <a:rPr dirty="0"/>
              <a:t>Quality  </a:t>
            </a:r>
            <a:r>
              <a:rPr spc="20" dirty="0"/>
              <a:t>(AHRQ), </a:t>
            </a:r>
            <a:r>
              <a:rPr i="1" dirty="0">
                <a:latin typeface="Times New Roman"/>
                <a:cs typeface="Times New Roman"/>
              </a:rPr>
              <a:t>20, 85,</a:t>
            </a:r>
            <a:r>
              <a:rPr i="1" spc="45" dirty="0">
                <a:latin typeface="Times New Roman"/>
                <a:cs typeface="Times New Roman"/>
              </a:rPr>
              <a:t> </a:t>
            </a:r>
            <a:r>
              <a:rPr dirty="0"/>
              <a:t>287</a:t>
            </a:r>
          </a:p>
          <a:p>
            <a:pPr marL="186055" marR="116839" indent="-173990">
              <a:lnSpc>
                <a:spcPct val="100000"/>
              </a:lnSpc>
            </a:pPr>
            <a:r>
              <a:rPr spc="30" dirty="0"/>
              <a:t>AI-SUPER </a:t>
            </a:r>
            <a:r>
              <a:rPr spc="20" dirty="0"/>
              <a:t>PFP </a:t>
            </a:r>
            <a:r>
              <a:rPr dirty="0"/>
              <a:t>(American </a:t>
            </a:r>
            <a:r>
              <a:rPr spc="5" dirty="0"/>
              <a:t>Indian </a:t>
            </a:r>
            <a:r>
              <a:rPr spc="-10" dirty="0"/>
              <a:t>Services  </a:t>
            </a:r>
            <a:r>
              <a:rPr dirty="0"/>
              <a:t>Utilization </a:t>
            </a:r>
            <a:r>
              <a:rPr spc="5" dirty="0"/>
              <a:t>and </a:t>
            </a:r>
            <a:r>
              <a:rPr spc="-10" dirty="0"/>
              <a:t>Psychiatric</a:t>
            </a:r>
            <a:r>
              <a:rPr dirty="0"/>
              <a:t> </a:t>
            </a:r>
            <a:r>
              <a:rPr spc="-5" dirty="0"/>
              <a:t>Epidemiology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31465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age, profession, 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disa-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bility, sexual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location,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forth.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exception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dynamic interplay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person’s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ethnicity,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5310" y="2563622"/>
            <a:ext cx="2878455" cy="6456045"/>
          </a:xfrm>
          <a:prstGeom prst="rect">
            <a:avLst/>
          </a:prstGeom>
        </p:spPr>
        <p:txBody>
          <a:bodyPr vert="horz" wrap="square" lIns="0" tIns="133350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1050"/>
              </a:spcBef>
            </a:pP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What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Is</a:t>
            </a:r>
            <a:r>
              <a:rPr sz="1800" b="1" spc="-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Race?</a:t>
            </a:r>
            <a:endParaRPr sz="1800">
              <a:latin typeface="Arial"/>
              <a:cs typeface="Arial"/>
            </a:endParaRPr>
          </a:p>
          <a:p>
            <a:pPr marL="12700" marR="5080" indent="8255">
              <a:lnSpc>
                <a:spcPct val="100000"/>
              </a:lnSpc>
              <a:spcBef>
                <a:spcPts val="64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thought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genetic  traits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skin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color),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reliable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genetic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(HHS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Indeed,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85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genetic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any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“racial”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(Barbujani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1997). Thus,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diverse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(based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largely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characteristics, 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skin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color)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genetically similar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Moreover,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ascribed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in 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epicanthic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eye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fold,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characteristic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bushmen,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nomadic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Tribe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(HHS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6510" marR="6350" indent="3810">
              <a:lnSpc>
                <a:spcPct val="100000"/>
              </a:lnSpc>
              <a:spcBef>
                <a:spcPts val="8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lacks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genetic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construct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charac-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teristics.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tremendous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signifi-  cance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wealth,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on.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share physical  characteristics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tudes,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profound  impact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people’s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regardless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 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are  ascribed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designated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 Bureau—African American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Caucasian,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694" y="868171"/>
            <a:ext cx="2899410" cy="819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01600" indent="381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Indian/Alaska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 Hawaiian/Pacific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Islander—are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categories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  identifiable 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defines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Hispanics/Latinos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  Ethnicity?”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chapter).</a:t>
            </a:r>
            <a:endParaRPr sz="1200">
              <a:latin typeface="Times New Roman"/>
              <a:cs typeface="Times New Roman"/>
            </a:endParaRPr>
          </a:p>
          <a:p>
            <a:pPr marL="12700" marR="5080" indent="6985">
              <a:lnSpc>
                <a:spcPct val="100000"/>
              </a:lnSpc>
              <a:spcBef>
                <a:spcPts val="8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labels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always 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world; how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change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society.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States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viewed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Africa.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categories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easily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account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complexity  of multiracial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estimated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States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residents (9 million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(Humes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5240" marR="34925" indent="1905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 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mixed race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coming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estimate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2050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(Lee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Bean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5240" marR="22860" indent="10160">
              <a:lnSpc>
                <a:spcPct val="100000"/>
              </a:lnSpc>
              <a:spcBef>
                <a:spcPts val="79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constitute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States.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2010  Census,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States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popu-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consisted 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non-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classification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  Bureau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non-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 people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Middle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Eastern descent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(Humes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Bureau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predicts,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outnumbered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of  color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sometime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2030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2050.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primary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decreasing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proportion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patterns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birth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endParaRPr sz="1200">
              <a:latin typeface="Times New Roman"/>
              <a:cs typeface="Times New Roman"/>
            </a:endParaRPr>
          </a:p>
          <a:p>
            <a:pPr marL="17780" marR="175260" indent="762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Sue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23495" marR="280035" indent="1270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collectively 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Caucasians,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technically,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64485" cy="825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6055" marR="142875" indent="190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Protective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Project),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140,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141, 142,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 marL="13970" marR="12255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Alcoholics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(AA),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113,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136,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155–156,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173,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  <a:p>
            <a:pPr marL="186055" marR="280035" indent="-1739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cultures;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flushing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response,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</a:t>
            </a:r>
            <a:endParaRPr sz="1200">
              <a:latin typeface="Times New Roman"/>
              <a:cs typeface="Times New Roman"/>
            </a:endParaRPr>
          </a:p>
          <a:p>
            <a:pPr marL="186055" marR="278765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practices.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tradition-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al/alternative healing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</a:t>
            </a:r>
            <a:endParaRPr sz="1200">
              <a:latin typeface="Times New Roman"/>
              <a:cs typeface="Times New Roman"/>
            </a:endParaRPr>
          </a:p>
          <a:p>
            <a:pPr marL="13970" marR="284480" algn="ctr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(ACA)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46, 47, 56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Utilization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86055" marR="5080" indent="3810" algn="just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Epidemiology Risk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Protec-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(AI-SUPER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PFP),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140,  141, 142,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 marL="13970" marR="81915" algn="just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Association (APA),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283</a:t>
            </a:r>
            <a:endParaRPr sz="1200">
              <a:latin typeface="Times New Roman"/>
              <a:cs typeface="Times New Roman"/>
            </a:endParaRPr>
          </a:p>
          <a:p>
            <a:pPr marL="12700" marR="81915" indent="12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  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Translators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287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anxiety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72,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107,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124,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126, 142,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  <a:p>
            <a:pPr marL="186055" marR="81280" indent="-172720" algn="just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69,  283</a:t>
            </a:r>
            <a:endParaRPr sz="1200">
              <a:latin typeface="Times New Roman"/>
              <a:cs typeface="Times New Roman"/>
            </a:endParaRPr>
          </a:p>
          <a:p>
            <a:pPr marL="182880" marR="161290" indent="-168910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14.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See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Americans;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Islanders</a:t>
            </a:r>
            <a:endParaRPr sz="1200">
              <a:latin typeface="Times New Roman"/>
              <a:cs typeface="Times New Roman"/>
            </a:endParaRPr>
          </a:p>
          <a:p>
            <a:pPr marL="186055" marR="257810" indent="-173990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appreciation, as stage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  <a:p>
            <a:pPr marL="13970" algn="just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Arab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65,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152</a:t>
            </a:r>
            <a:endParaRPr sz="1200">
              <a:latin typeface="Times New Roman"/>
              <a:cs typeface="Times New Roman"/>
            </a:endParaRPr>
          </a:p>
          <a:p>
            <a:pPr marL="187960" marR="263525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116.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  <a:p>
            <a:pPr marL="182880" marR="5080" indent="-1689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116–128.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See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</a:t>
            </a:r>
            <a:endParaRPr sz="1200">
              <a:latin typeface="Times New Roman"/>
              <a:cs typeface="Times New Roman"/>
            </a:endParaRPr>
          </a:p>
          <a:p>
            <a:pPr marL="293370" marR="539115" indent="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matching,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  <a:p>
            <a:pPr marL="30162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119–120</a:t>
            </a:r>
            <a:endParaRPr sz="1200">
              <a:latin typeface="Times New Roman"/>
              <a:cs typeface="Times New Roman"/>
            </a:endParaRPr>
          </a:p>
          <a:p>
            <a:pPr marL="2933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fairs,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  <a:p>
            <a:pPr marL="449580" marR="27940" indent="-1568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 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lowing for,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  <a:p>
            <a:pPr marL="293370" marR="677545" indent="1905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291–292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  <a:p>
            <a:pPr marL="295910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4371" y="868171"/>
            <a:ext cx="2793365" cy="5877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085" marR="9271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69, 119,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endParaRPr sz="1200">
              <a:latin typeface="Times New Roman"/>
              <a:cs typeface="Times New Roman"/>
            </a:endParaRPr>
          </a:p>
          <a:p>
            <a:pPr marL="454659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121,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121–128,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role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1, 19, 61,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72,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124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122–123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  <a:p>
            <a:pPr marL="452120" marR="57150" indent="-14986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ward, 119,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120–121</a:t>
            </a:r>
            <a:endParaRPr sz="12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17,</a:t>
            </a:r>
            <a:endParaRPr sz="1200">
              <a:latin typeface="Times New Roman"/>
              <a:cs typeface="Times New Roman"/>
            </a:endParaRPr>
          </a:p>
          <a:p>
            <a:pPr marL="454659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  <a:p>
            <a:pPr marL="30162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119–120</a:t>
            </a:r>
            <a:endParaRPr sz="1200">
              <a:latin typeface="Times New Roman"/>
              <a:cs typeface="Times New Roman"/>
            </a:endParaRPr>
          </a:p>
          <a:p>
            <a:pPr marL="454659" marR="59690" indent="-15557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</a:t>
            </a:r>
            <a:endParaRPr sz="1200">
              <a:latin typeface="Times New Roman"/>
              <a:cs typeface="Times New Roman"/>
            </a:endParaRPr>
          </a:p>
          <a:p>
            <a:pPr marL="296545" marR="67945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spirituality, 126–128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shame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guilt, 1, 117, 119, 121,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122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often</a:t>
            </a:r>
            <a:endParaRPr sz="1200">
              <a:latin typeface="Times New Roman"/>
              <a:cs typeface="Times New Roman"/>
            </a:endParaRPr>
          </a:p>
          <a:p>
            <a:pPr marL="454659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preferred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by,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  <a:p>
            <a:pPr marL="457834" marR="170180" indent="-1612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1, 57,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117–119</a:t>
            </a:r>
            <a:endParaRPr sz="1200">
              <a:latin typeface="Times New Roman"/>
              <a:cs typeface="Times New Roman"/>
            </a:endParaRPr>
          </a:p>
          <a:p>
            <a:pPr marL="454659" marR="104139" indent="-1524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traditional/alternative 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 used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126–128</a:t>
            </a:r>
            <a:endParaRPr sz="1200">
              <a:latin typeface="Times New Roman"/>
              <a:cs typeface="Times New Roman"/>
            </a:endParaRPr>
          </a:p>
          <a:p>
            <a:pPr marL="302260" marR="8953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119–120  treatment patterns,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  <a:p>
            <a:pPr marL="191770" marR="307340" indent="-1758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measurement;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assimilation,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  <a:p>
            <a:pPr marL="189865" marR="5080" indent="-17272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37,  45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ataque de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nervios,284</a:t>
            </a:r>
            <a:endParaRPr sz="1200">
              <a:latin typeface="Times New Roman"/>
              <a:cs typeface="Times New Roman"/>
            </a:endParaRPr>
          </a:p>
          <a:p>
            <a:pPr marL="192405" marR="88900" indent="-17716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49–50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avoidance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behaviors,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6865111"/>
            <a:ext cx="2858135" cy="2065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endParaRPr sz="1400">
              <a:latin typeface="Times New Roman"/>
              <a:cs typeface="Times New Roman"/>
            </a:endParaRPr>
          </a:p>
          <a:p>
            <a:pPr marL="187960" marR="22225" indent="-175895">
              <a:lnSpc>
                <a:spcPts val="1440"/>
              </a:lnSpc>
              <a:spcBef>
                <a:spcPts val="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 Epidemiologic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Catchment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Area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(1980s),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9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448945" marR="85090" indent="-15557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critical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  <a:p>
            <a:pPr marL="454659" marR="17145" indent="-1612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tency,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48,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48–49</a:t>
            </a:r>
            <a:endParaRPr sz="12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  <a:p>
            <a:pPr marL="182880" marR="5080" indent="-170815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AmericannIdians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(planned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TIP),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29831" y="435355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47975" cy="5694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3515" marR="5080" indent="-17145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selors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self-knowledge,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tency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10–11</a:t>
            </a:r>
            <a:endParaRPr sz="12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4–5,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  <a:p>
            <a:pPr marL="449580" marR="169545" indent="-1543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monitoring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formance, 95–96,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297815" marR="56515" indent="-25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for,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staff development,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90–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92–96</a:t>
            </a:r>
            <a:endParaRPr sz="1200">
              <a:latin typeface="Times New Roman"/>
              <a:cs typeface="Times New Roman"/>
            </a:endParaRPr>
          </a:p>
          <a:p>
            <a:pPr marL="446405" marR="71120" indent="-1504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tool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super-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visor-supervisee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discussions,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95</a:t>
            </a:r>
            <a:endParaRPr sz="1200">
              <a:latin typeface="Times New Roman"/>
              <a:cs typeface="Times New Roman"/>
            </a:endParaRPr>
          </a:p>
          <a:p>
            <a:pPr marL="446405" marR="75565" indent="-15049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veloping cultural competence,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6,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6–7</a:t>
            </a:r>
            <a:endParaRPr sz="1200">
              <a:latin typeface="Times New Roman"/>
              <a:cs typeface="Times New Roman"/>
            </a:endParaRPr>
          </a:p>
          <a:p>
            <a:pPr marL="189230" marR="146685" indent="-17716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attitudes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49–50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biculturalism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mixed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24,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57–58,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116–117,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bipolar disorders,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41,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biracial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multiracial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12700" marR="72072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boards,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advisory,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79</a:t>
            </a:r>
            <a:endParaRPr sz="1200">
              <a:latin typeface="Times New Roman"/>
              <a:cs typeface="Times New Roman"/>
            </a:endParaRPr>
          </a:p>
          <a:p>
            <a:pPr marL="186055" marR="307340" indent="-173990">
              <a:lnSpc>
                <a:spcPct val="100000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Therapies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34),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Buddhists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Buddhism,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32–33,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0891" y="6682231"/>
            <a:ext cx="2828925" cy="243078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6034">
              <a:lnSpc>
                <a:spcPts val="1664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endParaRPr sz="1400">
              <a:latin typeface="Times New Roman"/>
              <a:cs typeface="Times New Roman"/>
            </a:endParaRPr>
          </a:p>
          <a:p>
            <a:pPr marL="20955">
              <a:lnSpc>
                <a:spcPts val="1425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cabellerismo,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  <a:p>
            <a:pPr marL="29209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Cambodians,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118,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  <a:p>
            <a:pPr marL="19875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cao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gio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  <a:p>
            <a:pPr marL="29209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Caribbeans,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284.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  <a:p>
            <a:pPr marL="20955" marR="5080" indent="17780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70,</a:t>
            </a:r>
            <a:endParaRPr sz="1200">
              <a:latin typeface="Times New Roman"/>
              <a:cs typeface="Times New Roman"/>
            </a:endParaRPr>
          </a:p>
          <a:p>
            <a:pPr marL="19685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70–71,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  <a:p>
            <a:pPr marL="20955" marR="217170" indent="82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Management Society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71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</a:t>
            </a:r>
            <a:endParaRPr sz="1200">
              <a:latin typeface="Times New Roman"/>
              <a:cs typeface="Times New Roman"/>
            </a:endParaRPr>
          </a:p>
          <a:p>
            <a:pPr marL="307975" marR="706120" indent="-44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competencies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(Gil), 35 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(Lisa),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159–161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76991" y="868171"/>
            <a:ext cx="2858770" cy="825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2280" marR="445770" indent="-15557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(Zhang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57–58,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  <a:p>
            <a:pPr marL="462280" marR="327660" indent="-15557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(Beverly),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  <a:p>
            <a:pPr marL="31686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(Anna),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136</a:t>
            </a:r>
            <a:endParaRPr sz="1200">
              <a:latin typeface="Times New Roman"/>
              <a:cs typeface="Times New Roman"/>
            </a:endParaRPr>
          </a:p>
          <a:p>
            <a:pPr marL="462280" marR="422909" indent="-15557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(Hoshi),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  <a:p>
            <a:pPr marL="306705" marR="401955" indent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(John),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101–102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endParaRPr sz="1200">
              <a:latin typeface="Times New Roman"/>
              <a:cs typeface="Times New Roman"/>
            </a:endParaRPr>
          </a:p>
          <a:p>
            <a:pPr marL="4622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(Cavin),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73–74</a:t>
            </a:r>
            <a:endParaRPr sz="1200">
              <a:latin typeface="Times New Roman"/>
              <a:cs typeface="Times New Roman"/>
            </a:endParaRPr>
          </a:p>
          <a:p>
            <a:pPr marL="29209" marR="476884" indent="27686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41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Caucasians.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CBT.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endParaRPr sz="1200">
              <a:latin typeface="Times New Roman"/>
              <a:cs typeface="Times New Roman"/>
            </a:endParaRPr>
          </a:p>
          <a:p>
            <a:pPr marL="196850" marR="198755" indent="-168275">
              <a:lnSpc>
                <a:spcPct val="100000"/>
              </a:lnSpc>
            </a:pP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CCHCP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Pro-  gram),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 marL="192405" marR="20320" indent="-16319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Census Bureau,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  <a:p>
            <a:pPr marL="196850" marR="452120" indent="-16827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Integrated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Solutions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(CIHS),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  <a:p>
            <a:pPr marL="196850" marR="78740" indent="-16827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(CMHS),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 marL="196850" marR="237490" indent="-16827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287</a:t>
            </a:r>
            <a:endParaRPr sz="1200">
              <a:latin typeface="Times New Roman"/>
              <a:cs typeface="Times New Roman"/>
            </a:endParaRPr>
          </a:p>
          <a:p>
            <a:pPr marL="196850" marR="454025" indent="-16827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(CSAT)</a:t>
            </a:r>
            <a:endParaRPr sz="1200">
              <a:latin typeface="Times New Roman"/>
              <a:cs typeface="Times New Roman"/>
            </a:endParaRPr>
          </a:p>
          <a:p>
            <a:pPr marL="480695" marR="132715" indent="-1670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Targeted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Capacity Expansion Program,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  <a:p>
            <a:pPr marL="478155" marR="27940" indent="-16446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TIPs.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Proto-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cols</a:t>
            </a:r>
            <a:endParaRPr sz="1200">
              <a:latin typeface="Times New Roman"/>
              <a:cs typeface="Times New Roman"/>
            </a:endParaRPr>
          </a:p>
          <a:p>
            <a:pPr marL="196850" marR="161290" indent="-16827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Central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Americans,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131,  135,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</a:t>
            </a:r>
            <a:endParaRPr sz="1200">
              <a:latin typeface="Times New Roman"/>
              <a:cs typeface="Times New Roman"/>
            </a:endParaRPr>
          </a:p>
          <a:p>
            <a:pPr marL="194945" marR="26034" indent="-1746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change, determining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readiness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69–70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chibih,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  <a:p>
            <a:pPr marL="29209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Chinese,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98,</a:t>
            </a:r>
            <a:r>
              <a:rPr sz="1200" i="1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124,</a:t>
            </a:r>
            <a:endParaRPr sz="1200">
              <a:latin typeface="Times New Roman"/>
              <a:cs typeface="Times New Roman"/>
            </a:endParaRPr>
          </a:p>
          <a:p>
            <a:pPr marL="198755" marR="227965" indent="-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125,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</a:t>
            </a:r>
            <a:endParaRPr sz="1200">
              <a:latin typeface="Times New Roman"/>
              <a:cs typeface="Times New Roman"/>
            </a:endParaRPr>
          </a:p>
          <a:p>
            <a:pPr marL="29209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Christians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Christianity,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115,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128,</a:t>
            </a:r>
            <a:endParaRPr sz="1200">
              <a:latin typeface="Times New Roman"/>
              <a:cs typeface="Times New Roman"/>
            </a:endParaRPr>
          </a:p>
          <a:p>
            <a:pPr marL="19685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138, 149,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200025" marR="199390" indent="-170815">
              <a:lnSpc>
                <a:spcPct val="100000"/>
              </a:lnSpc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CIDI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(Composite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Diagnostic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  <a:p>
            <a:pPr marL="200025" marR="231775" indent="-171450">
              <a:lnSpc>
                <a:spcPct val="100000"/>
              </a:lnSpc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CIHS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Integrated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Solu-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  <a:p>
            <a:pPr marL="196850" marR="136525" indent="-17653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circles,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philosophy,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147,  148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970530" cy="807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955" marR="1275080" indent="-889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cirrhosis,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105, 140, 141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Civil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Rights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Movement,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  <a:p>
            <a:pPr marL="12700" marR="1409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framing,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49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clinical/program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attributes.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917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scales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CODs,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65–68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supervision.</a:t>
            </a:r>
            <a:endParaRPr sz="1200">
              <a:latin typeface="Times New Roman"/>
              <a:cs typeface="Times New Roman"/>
            </a:endParaRPr>
          </a:p>
          <a:p>
            <a:pPr marL="299720" marR="1180465" indent="-111760">
              <a:lnSpc>
                <a:spcPct val="100000"/>
              </a:lnSpc>
            </a:pP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core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4–5,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  <a:p>
            <a:pPr marL="452120" marR="289560" indent="-1543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monitoring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formance, 95–96,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454025" marR="447040" indent="-15557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(Beverly),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  <a:p>
            <a:pPr marL="454025" marR="138430" indent="-15557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for,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2,  93–95,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  <a:p>
            <a:pPr marL="448945" marR="243204" indent="-14859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mapping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velopment and,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  <a:p>
            <a:pPr marL="448945" marR="191135" indent="-1504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tool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super-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visor-supervisee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discussions,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95</a:t>
            </a:r>
            <a:endParaRPr sz="1200">
              <a:latin typeface="Times New Roman"/>
              <a:cs typeface="Times New Roman"/>
            </a:endParaRPr>
          </a:p>
          <a:p>
            <a:pPr marL="451484" marR="93980" indent="-14986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sonnel,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worldview,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43</a:t>
            </a:r>
            <a:endParaRPr sz="1200">
              <a:latin typeface="Times New Roman"/>
              <a:cs typeface="Times New Roman"/>
            </a:endParaRPr>
          </a:p>
          <a:p>
            <a:pPr marL="188595" marR="198120" indent="-168275">
              <a:lnSpc>
                <a:spcPct val="100000"/>
              </a:lnSpc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CMHS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Services),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(CODs)</a:t>
            </a:r>
            <a:endParaRPr sz="1200">
              <a:latin typeface="Times New Roman"/>
              <a:cs typeface="Times New Roman"/>
            </a:endParaRPr>
          </a:p>
          <a:p>
            <a:pPr marL="295910" marR="123825" indent="19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105–106,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107, 108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119–120  clinical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scales,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valid,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65–68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knowledge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distribu-</a:t>
            </a:r>
            <a:endParaRPr sz="1200">
              <a:latin typeface="Times New Roman"/>
              <a:cs typeface="Times New Roman"/>
            </a:endParaRPr>
          </a:p>
          <a:p>
            <a:pPr marL="4572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48–49</a:t>
            </a:r>
            <a:endParaRPr sz="1200">
              <a:latin typeface="Times New Roman"/>
              <a:cs typeface="Times New Roman"/>
            </a:endParaRPr>
          </a:p>
          <a:p>
            <a:pPr marL="298450" marR="51625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131–132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and,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141–142</a:t>
            </a:r>
            <a:endParaRPr sz="1200">
              <a:latin typeface="Times New Roman"/>
              <a:cs typeface="Times New Roman"/>
            </a:endParaRPr>
          </a:p>
          <a:p>
            <a:pPr marL="454025" marR="5080" indent="-155575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42),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12700" marR="734060" indent="2857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cognitive–behavioral therapy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(CBT)</a:t>
            </a:r>
            <a:endParaRPr sz="1200">
              <a:latin typeface="Times New Roman"/>
              <a:cs typeface="Times New Roman"/>
            </a:endParaRPr>
          </a:p>
          <a:p>
            <a:pPr marL="2965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  <a:p>
            <a:pPr marL="296545" marR="1289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123–124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Latinos,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135</a:t>
            </a:r>
            <a:endParaRPr sz="1200">
              <a:latin typeface="Times New Roman"/>
              <a:cs typeface="Times New Roman"/>
            </a:endParaRPr>
          </a:p>
          <a:p>
            <a:pPr marL="296545" marR="103886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145 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collaborative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60–61,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109,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76991" y="868171"/>
            <a:ext cx="2896870" cy="825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955" algn="just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collateral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relevance,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64,</a:t>
            </a:r>
            <a:endParaRPr sz="1200">
              <a:latin typeface="Times New Roman"/>
              <a:cs typeface="Times New Roman"/>
            </a:endParaRPr>
          </a:p>
          <a:p>
            <a:pPr marL="196850" algn="just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64–65,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66–67</a:t>
            </a:r>
            <a:endParaRPr sz="1200">
              <a:latin typeface="Times New Roman"/>
              <a:cs typeface="Times New Roman"/>
            </a:endParaRPr>
          </a:p>
          <a:p>
            <a:pPr marL="196850" marR="121285" indent="-176530" algn="just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committees,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79–80</a:t>
            </a:r>
            <a:endParaRPr sz="1200">
              <a:latin typeface="Times New Roman"/>
              <a:cs typeface="Times New Roman"/>
            </a:endParaRPr>
          </a:p>
          <a:p>
            <a:pPr marL="194310" marR="142240" indent="-173990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communication.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communi-  cation</a:t>
            </a:r>
            <a:endParaRPr sz="1200">
              <a:latin typeface="Times New Roman"/>
              <a:cs typeface="Times New Roman"/>
            </a:endParaRPr>
          </a:p>
          <a:p>
            <a:pPr marL="196850" marR="27940" indent="-173990" algn="just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Community-Defined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Solutions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Men-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tal 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Disparities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(Aguilar-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Gaxiola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  <a:p>
            <a:pPr marL="307975" marR="462280" indent="-287655" algn="just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demographic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profiles,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</a:t>
            </a:r>
            <a:endParaRPr sz="1200">
              <a:latin typeface="Times New Roman"/>
              <a:cs typeface="Times New Roman"/>
            </a:endParaRPr>
          </a:p>
          <a:p>
            <a:pPr marL="460375" marR="85725" indent="-1543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environmental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popu-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3048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feedback,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gathering,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86</a:t>
            </a:r>
            <a:endParaRPr sz="1200">
              <a:latin typeface="Times New Roman"/>
              <a:cs typeface="Times New Roman"/>
            </a:endParaRPr>
          </a:p>
          <a:p>
            <a:pPr marL="312420" marR="36195" indent="-571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key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planning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endParaRPr sz="1200">
              <a:latin typeface="Times New Roman"/>
              <a:cs typeface="Times New Roman"/>
            </a:endParaRPr>
          </a:p>
          <a:p>
            <a:pPr marL="4622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101–102,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143,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144</a:t>
            </a:r>
            <a:endParaRPr sz="1200">
              <a:latin typeface="Times New Roman"/>
              <a:cs typeface="Times New Roman"/>
            </a:endParaRPr>
          </a:p>
          <a:p>
            <a:pPr marL="3067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outreach programs,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96–98,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97–98</a:t>
            </a:r>
            <a:endParaRPr sz="1200">
              <a:latin typeface="Times New Roman"/>
              <a:cs typeface="Times New Roman"/>
            </a:endParaRPr>
          </a:p>
          <a:p>
            <a:pPr marL="30416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80,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80–81</a:t>
            </a:r>
            <a:endParaRPr sz="1200">
              <a:latin typeface="Times New Roman"/>
              <a:cs typeface="Times New Roman"/>
            </a:endParaRPr>
          </a:p>
          <a:p>
            <a:pPr marL="29209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Toolbox,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287</a:t>
            </a:r>
            <a:endParaRPr sz="1200">
              <a:latin typeface="Times New Roman"/>
              <a:cs typeface="Times New Roman"/>
            </a:endParaRPr>
          </a:p>
          <a:p>
            <a:pPr marL="200025" marR="233679" indent="-1797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complementary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practices.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tional/alternative healing practices</a:t>
            </a:r>
            <a:endParaRPr sz="1200">
              <a:latin typeface="Times New Roman"/>
              <a:cs typeface="Times New Roman"/>
            </a:endParaRPr>
          </a:p>
          <a:p>
            <a:pPr marL="196850" marR="121920" indent="-17653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 counselors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allow-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  <a:p>
            <a:pPr marL="196850" marR="38735" indent="-16827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Composite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(CIDI),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confianza,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  <a:p>
            <a:pPr marL="20955" marR="3740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134, 144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conformity,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endParaRPr sz="1200">
              <a:latin typeface="Times New Roman"/>
              <a:cs typeface="Times New Roman"/>
            </a:endParaRPr>
          </a:p>
          <a:p>
            <a:pPr marL="19685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  <a:p>
            <a:pPr marL="196850" marR="27305" indent="-16827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Consumer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Provid-  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Item  Set,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</a:t>
            </a:r>
            <a:endParaRPr sz="1200">
              <a:latin typeface="Times New Roman"/>
              <a:cs typeface="Times New Roman"/>
            </a:endParaRPr>
          </a:p>
          <a:p>
            <a:pPr marL="196850" marR="246379" indent="-17653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contingency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111,  135</a:t>
            </a:r>
            <a:endParaRPr sz="12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9–11,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10–</a:t>
            </a:r>
            <a:endParaRPr sz="1200">
              <a:latin typeface="Times New Roman"/>
              <a:cs typeface="Times New Roman"/>
            </a:endParaRPr>
          </a:p>
          <a:p>
            <a:pPr marL="196850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  <a:p>
            <a:pPr marL="196850" marR="62230" indent="-17653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assumptions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xvii,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4–5</a:t>
            </a:r>
            <a:endParaRPr sz="12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xvii–xviii,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36–56.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  <a:p>
            <a:pPr marL="306705" marR="30480" indent="-1123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self-knowledge,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competency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adapting intervention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</a:t>
            </a:r>
            <a:endParaRPr sz="1200">
              <a:latin typeface="Times New Roman"/>
              <a:cs typeface="Times New Roman"/>
            </a:endParaRPr>
          </a:p>
          <a:p>
            <a:pPr marL="4597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50, 55,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56</a:t>
            </a:r>
            <a:endParaRPr sz="1200">
              <a:latin typeface="Times New Roman"/>
              <a:cs typeface="Times New Roman"/>
            </a:endParaRPr>
          </a:p>
          <a:p>
            <a:pPr marL="462280" marR="46990" indent="-15557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49–50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29831" y="435355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931795" cy="807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4025" marR="335915" indent="-15557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cultural knowledge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48,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48–49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  <a:p>
            <a:pPr marL="448945" marR="147320" indent="-15303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framing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vant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  <a:p>
            <a:pPr marL="454025" marR="153035" indent="-15811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 allowing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  51</a:t>
            </a:r>
            <a:endParaRPr sz="1200">
              <a:latin typeface="Times New Roman"/>
              <a:cs typeface="Times New Roman"/>
            </a:endParaRPr>
          </a:p>
          <a:p>
            <a:pPr marL="298450" marR="184785" indent="-25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cross-cutting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affecting,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46–47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44–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45,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47</a:t>
            </a:r>
            <a:endParaRPr sz="1200">
              <a:latin typeface="Times New Roman"/>
              <a:cs typeface="Times New Roman"/>
            </a:endParaRPr>
          </a:p>
          <a:p>
            <a:pPr marL="298450" marR="704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 issues,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51–52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44,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tools,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55,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259–63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49–50,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49–55,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51,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53–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  <a:p>
            <a:pPr marL="448945" marR="71755" indent="-15049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veloping cultural competence,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36,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37</a:t>
            </a:r>
            <a:endParaRPr sz="1200">
              <a:latin typeface="Times New Roman"/>
              <a:cs typeface="Times New Roman"/>
            </a:endParaRPr>
          </a:p>
          <a:p>
            <a:pPr marL="455930" marR="322580" indent="-1549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touch,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  <a:p>
            <a:pPr marL="183515" marR="161925" indent="-1714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108</a:t>
            </a:r>
            <a:endParaRPr sz="1200">
              <a:latin typeface="Times New Roman"/>
              <a:cs typeface="Times New Roman"/>
            </a:endParaRPr>
          </a:p>
          <a:p>
            <a:pPr marL="304165" marR="396240" indent="-44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 120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  <a:p>
            <a:pPr marL="454025" marR="5080" indent="-155575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Criminal</a:t>
            </a:r>
            <a:r>
              <a:rPr sz="12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Justice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System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44),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191770" marR="198755" indent="-1797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applicability of diagnostic sys-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tems,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68–69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59</a:t>
            </a:r>
            <a:endParaRPr sz="1200">
              <a:latin typeface="Times New Roman"/>
              <a:cs typeface="Times New Roman"/>
            </a:endParaRPr>
          </a:p>
          <a:p>
            <a:pPr marL="188595" marR="666115" indent="-16827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(CCHCP),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cross-cutting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xvii,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16–33,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46–47,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62–</a:t>
            </a:r>
            <a:endParaRPr sz="1200">
              <a:latin typeface="Times New Roman"/>
              <a:cs typeface="Times New Roman"/>
            </a:endParaRPr>
          </a:p>
          <a:p>
            <a:pPr marL="1885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150</a:t>
            </a:r>
            <a:endParaRPr sz="1200">
              <a:latin typeface="Times New Roman"/>
              <a:cs typeface="Times New Roman"/>
            </a:endParaRPr>
          </a:p>
          <a:p>
            <a:pPr marL="195580" marR="518795" indent="-175260">
              <a:lnSpc>
                <a:spcPct val="1000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CSAT.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2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Cubans 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Cuban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129,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130,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131.</a:t>
            </a:r>
            <a:endParaRPr sz="1200">
              <a:latin typeface="Times New Roman"/>
              <a:cs typeface="Times New Roman"/>
            </a:endParaRPr>
          </a:p>
          <a:p>
            <a:pPr marL="12700" marR="895350" indent="175895">
              <a:lnSpc>
                <a:spcPct val="100000"/>
              </a:lnSpc>
            </a:pP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65,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66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–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blindness,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10–11</a:t>
            </a:r>
            <a:endParaRPr sz="1200">
              <a:latin typeface="Times New Roman"/>
              <a:cs typeface="Times New Roman"/>
            </a:endParaRPr>
          </a:p>
          <a:p>
            <a:pPr marL="295910" marR="818515" indent="-2838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xv–xxi,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1–33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assumptions of,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xvii,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4–5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86710" cy="825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215" marR="191135" indent="-1549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competencies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xvii–xviii,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35–56.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See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cross-cutting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xvii,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16–33,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46–47,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62, 63,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150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5–7,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295–296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of,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9–11,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10–11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aiding,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4–5,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cultures,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xxi,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159–175.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  <a:p>
            <a:pPr marL="4552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448945" marR="131445" indent="-15113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planning,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xviii–xix,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57–72.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planning</a:t>
            </a:r>
            <a:endParaRPr sz="1200">
              <a:latin typeface="Times New Roman"/>
              <a:cs typeface="Times New Roman"/>
            </a:endParaRPr>
          </a:p>
          <a:p>
            <a:pPr marL="448945" marR="42545" indent="-15113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field, 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xv–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1–2,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7–9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operation,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xix–xx,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73–99.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  <a:p>
            <a:pPr marL="298450" marR="287655" indent="1549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advocacy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  <a:p>
            <a:pPr marL="296545" marR="130810" indent="12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purpose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objectives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pursuing,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 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xx–</a:t>
            </a:r>
            <a:endParaRPr sz="1200">
              <a:latin typeface="Times New Roman"/>
              <a:cs typeface="Times New Roman"/>
            </a:endParaRPr>
          </a:p>
          <a:p>
            <a:pPr marL="454025" marR="5080" indent="-508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xxi,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3, 101–57.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groups;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r>
              <a:rPr sz="1200" i="1" spc="-25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groups</a:t>
            </a:r>
            <a:endParaRPr sz="1200">
              <a:latin typeface="Times New Roman"/>
              <a:cs typeface="Times New Roman"/>
            </a:endParaRPr>
          </a:p>
          <a:p>
            <a:pPr marL="454025" marR="104139" indent="-155575">
              <a:lnSpc>
                <a:spcPct val="1000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xv, 5–7,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36,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37, 58, 74,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102,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103, 160,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161</a:t>
            </a:r>
            <a:endParaRPr sz="1200">
              <a:latin typeface="Times New Roman"/>
              <a:cs typeface="Times New Roman"/>
            </a:endParaRPr>
          </a:p>
          <a:p>
            <a:pPr marL="20955" marR="82550" indent="2800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terminology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 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Administra-</a:t>
            </a:r>
            <a:endParaRPr sz="1200">
              <a:latin typeface="Times New Roman"/>
              <a:cs typeface="Times New Roman"/>
            </a:endParaRPr>
          </a:p>
          <a:p>
            <a:pPr marL="1917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81–82,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87,</a:t>
            </a:r>
            <a:endParaRPr sz="1200">
              <a:latin typeface="Times New Roman"/>
              <a:cs typeface="Times New Roman"/>
            </a:endParaRPr>
          </a:p>
          <a:p>
            <a:pPr marL="1885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distress,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284–285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destructiveness,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diffusion,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formulation,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283–284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humility,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50,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  <a:p>
            <a:pPr marL="295910" marR="1148715" indent="-2838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24–27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62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study,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xvii,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</a:t>
            </a:r>
            <a:endParaRPr sz="1200">
              <a:latin typeface="Times New Roman"/>
              <a:cs typeface="Times New Roman"/>
            </a:endParaRPr>
          </a:p>
          <a:p>
            <a:pPr marL="299720" marR="2438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formulation in, 283 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to, 173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mapping,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mixed,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57–58,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116–117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models 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0891" y="868171"/>
            <a:ext cx="2887345" cy="3500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165" marR="142875" indent="63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26–27,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144–145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self-knowledge of counselors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regarding,</a:t>
            </a:r>
            <a:endParaRPr sz="1200">
              <a:latin typeface="Times New Roman"/>
              <a:cs typeface="Times New Roman"/>
            </a:endParaRPr>
          </a:p>
          <a:p>
            <a:pPr marL="462280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38–41,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40, 41</a:t>
            </a:r>
            <a:endParaRPr sz="1200">
              <a:latin typeface="Times New Roman"/>
              <a:cs typeface="Times New Roman"/>
            </a:endParaRPr>
          </a:p>
          <a:p>
            <a:pPr marL="30416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62–63</a:t>
            </a:r>
            <a:endParaRPr sz="1200">
              <a:latin typeface="Times New Roman"/>
              <a:cs typeface="Times New Roman"/>
            </a:endParaRPr>
          </a:p>
          <a:p>
            <a:pPr marL="3098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terminology of,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  <a:p>
            <a:pPr marL="3098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253,</a:t>
            </a:r>
            <a:endParaRPr sz="1200">
              <a:latin typeface="Times New Roman"/>
              <a:cs typeface="Times New Roman"/>
            </a:endParaRPr>
          </a:p>
          <a:p>
            <a:pPr marL="462280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254–257,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 marL="3048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39,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  <a:p>
            <a:pPr marL="20955" algn="just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incapacity,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  <a:p>
            <a:pPr marL="20955" marR="320040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norms,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45,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60,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 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23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precompetence,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  <a:p>
            <a:pPr marL="20955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proficiency,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  <a:p>
            <a:pPr marL="20955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11–13,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  <a:p>
            <a:pPr marL="200025" marR="5080" indent="-177165">
              <a:lnSpc>
                <a:spcPct val="100000"/>
              </a:lnSpc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Matters: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ThePeace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Corps 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CrossC-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ultural 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Workbook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(2012),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recovery,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xxi,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173,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173–175,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174,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  <a:p>
            <a:pPr marL="29209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Cup’ik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Eskimo,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curanderismo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9490" y="4487671"/>
            <a:ext cx="2886710" cy="46253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5400">
              <a:lnSpc>
                <a:spcPts val="1664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endParaRPr sz="1400">
              <a:latin typeface="Times New Roman"/>
              <a:cs typeface="Times New Roman"/>
            </a:endParaRPr>
          </a:p>
          <a:p>
            <a:pPr marL="188595" marR="45720" indent="-172720">
              <a:lnSpc>
                <a:spcPts val="1440"/>
              </a:lnSpc>
              <a:spcBef>
                <a:spcPts val="3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routines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abusers,  assessing,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ts val="139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dances, sacred,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16510" marR="26733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demographic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profiles, developing,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  Departments,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entries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U.S.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72,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109,</a:t>
            </a:r>
            <a:endParaRPr sz="1200">
              <a:latin typeface="Times New Roman"/>
              <a:cs typeface="Times New Roman"/>
            </a:endParaRPr>
          </a:p>
          <a:p>
            <a:pPr marL="1885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124,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9–11,</a:t>
            </a:r>
            <a:endParaRPr sz="1200">
              <a:latin typeface="Times New Roman"/>
              <a:cs typeface="Times New Roman"/>
            </a:endParaRPr>
          </a:p>
          <a:p>
            <a:pPr marR="2308860" algn="r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10–11</a:t>
            </a:r>
            <a:endParaRPr sz="1200">
              <a:latin typeface="Times New Roman"/>
              <a:cs typeface="Times New Roman"/>
            </a:endParaRPr>
          </a:p>
          <a:p>
            <a:pPr marR="2298700" algn="r">
              <a:lnSpc>
                <a:spcPct val="100000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dhat,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diabetes,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diagnosis, 68–69,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283–285</a:t>
            </a:r>
            <a:endParaRPr sz="1200">
              <a:latin typeface="Times New Roman"/>
              <a:cs typeface="Times New Roman"/>
            </a:endParaRPr>
          </a:p>
          <a:p>
            <a:pPr marL="192405" marR="139700" indent="-173990">
              <a:lnSpc>
                <a:spcPct val="10000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Statistical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Fifth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Edition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(DSM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-5),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68,</a:t>
            </a:r>
            <a:endParaRPr sz="1200">
              <a:latin typeface="Times New Roman"/>
              <a:cs typeface="Times New Roman"/>
            </a:endParaRPr>
          </a:p>
          <a:p>
            <a:pPr marL="1885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284–285</a:t>
            </a:r>
            <a:endParaRPr sz="1200">
              <a:latin typeface="Times New Roman"/>
              <a:cs typeface="Times New Roman"/>
            </a:endParaRPr>
          </a:p>
          <a:p>
            <a:pPr marL="188595" marR="366395" indent="-17272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dissonance,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284–285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diversity</a:t>
            </a:r>
            <a:endParaRPr sz="1200">
              <a:latin typeface="Times New Roman"/>
              <a:cs typeface="Times New Roman"/>
            </a:endParaRPr>
          </a:p>
          <a:p>
            <a:pPr marL="453390" marR="92075" indent="-15557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lev-  els,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4–5,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8, 90–91</a:t>
            </a:r>
            <a:endParaRPr sz="1200">
              <a:latin typeface="Times New Roman"/>
              <a:cs typeface="Times New Roman"/>
            </a:endParaRPr>
          </a:p>
          <a:p>
            <a:pPr marL="453390" marR="190500" indent="-15875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17–18,  103</a:t>
            </a:r>
            <a:endParaRPr sz="1200">
              <a:latin typeface="Times New Roman"/>
              <a:cs typeface="Times New Roman"/>
            </a:endParaRPr>
          </a:p>
          <a:p>
            <a:pPr marL="2159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Rx,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9400" y="868171"/>
            <a:ext cx="2871470" cy="7706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2245" marR="271145" indent="-1701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xxi,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159–175.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104–105</a:t>
            </a:r>
            <a:endParaRPr sz="1200">
              <a:latin typeface="Times New Roman"/>
              <a:cs typeface="Times New Roman"/>
            </a:endParaRPr>
          </a:p>
          <a:p>
            <a:pPr marL="294005" marR="342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117–119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attraction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165–169</a:t>
            </a:r>
            <a:endParaRPr sz="1200">
              <a:latin typeface="Times New Roman"/>
              <a:cs typeface="Times New Roman"/>
            </a:endParaRPr>
          </a:p>
          <a:p>
            <a:pPr marL="29146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(Lisa),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159–161</a:t>
            </a:r>
            <a:endParaRPr sz="1200">
              <a:latin typeface="Times New Roman"/>
              <a:cs typeface="Times New Roman"/>
            </a:endParaRPr>
          </a:p>
          <a:p>
            <a:pPr marL="291465" marR="22542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to, 173 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replacing, xxi,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173,</a:t>
            </a:r>
            <a:endParaRPr sz="1200">
              <a:latin typeface="Times New Roman"/>
              <a:cs typeface="Times New Roman"/>
            </a:endParaRPr>
          </a:p>
          <a:p>
            <a:pPr marL="4495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173–175,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174,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routines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161–164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161,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162</a:t>
            </a:r>
            <a:endParaRPr sz="1200">
              <a:latin typeface="Times New Roman"/>
              <a:cs typeface="Times New Roman"/>
            </a:endParaRPr>
          </a:p>
          <a:p>
            <a:pPr marL="451484" marR="226695" indent="-15748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planning ad-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dressing,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171–175,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  <a:p>
            <a:pPr marL="452755" marR="198120" indent="-1587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exercise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losses,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170–171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geographical variations,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161,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162</a:t>
            </a:r>
            <a:endParaRPr sz="1200">
              <a:latin typeface="Times New Roman"/>
              <a:cs typeface="Times New Roman"/>
            </a:endParaRPr>
          </a:p>
          <a:p>
            <a:pPr marL="294005" marR="4635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129–131,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130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identifying key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characteristics of,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162–163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sustaining force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</a:t>
            </a:r>
            <a:endParaRPr sz="1200">
              <a:latin typeface="Times New Roman"/>
              <a:cs typeface="Times New Roman"/>
            </a:endParaRPr>
          </a:p>
          <a:p>
            <a:pPr marL="292735" marR="516255" indent="1543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167, 169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terminology of,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  <a:p>
            <a:pPr marL="449580" marR="46355" indent="-1536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culture, relationship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164–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165</a:t>
            </a:r>
            <a:endParaRPr sz="1200">
              <a:latin typeface="Times New Roman"/>
              <a:cs typeface="Times New Roman"/>
            </a:endParaRPr>
          </a:p>
          <a:p>
            <a:pPr marL="2965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165,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166–167</a:t>
            </a:r>
            <a:endParaRPr sz="1200">
              <a:latin typeface="Times New Roman"/>
              <a:cs typeface="Times New Roman"/>
            </a:endParaRPr>
          </a:p>
          <a:p>
            <a:pPr marL="294005" marR="69405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139–141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online,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169–171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167,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168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162,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  <a:p>
            <a:pPr marL="452755" marR="448309" indent="-16129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required for certain drug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transmitting, 167,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168</a:t>
            </a:r>
            <a:endParaRPr sz="1200">
              <a:latin typeface="Times New Roman"/>
              <a:cs typeface="Times New Roman"/>
            </a:endParaRPr>
          </a:p>
          <a:p>
            <a:pPr marL="294005" marR="29845" algn="ctr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subcultural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phenomenon,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160,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161–162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and,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160,</a:t>
            </a:r>
            <a:endParaRPr sz="1200">
              <a:latin typeface="Times New Roman"/>
              <a:cs typeface="Times New Roman"/>
            </a:endParaRPr>
          </a:p>
          <a:p>
            <a:pPr marR="1734820" algn="ctr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161</a:t>
            </a:r>
            <a:endParaRPr sz="1200">
              <a:latin typeface="Times New Roman"/>
              <a:cs typeface="Times New Roman"/>
            </a:endParaRPr>
          </a:p>
          <a:p>
            <a:pPr marL="291465" marR="5080" indent="25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150–152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worldviews, 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165,</a:t>
            </a:r>
            <a:endParaRPr sz="1200">
              <a:latin typeface="Times New Roman"/>
              <a:cs typeface="Times New Roman"/>
            </a:endParaRPr>
          </a:p>
          <a:p>
            <a:pPr marL="449580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166</a:t>
            </a:r>
            <a:endParaRPr sz="1200">
              <a:latin typeface="Times New Roman"/>
              <a:cs typeface="Times New Roman"/>
            </a:endParaRPr>
          </a:p>
          <a:p>
            <a:pPr marL="192405" marR="99060" indent="-175260">
              <a:lnSpc>
                <a:spcPct val="100000"/>
              </a:lnSpc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DSM-5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Statistical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Manual</a:t>
            </a:r>
            <a:r>
              <a:rPr sz="1200" i="1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Disorders,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Fifth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Edition),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68,</a:t>
            </a:r>
            <a:endParaRPr sz="1200">
              <a:latin typeface="Times New Roman"/>
              <a:cs typeface="Times New Roman"/>
            </a:endParaRPr>
          </a:p>
          <a:p>
            <a:pPr marL="18478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284–285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29831" y="435355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4472" y="860551"/>
            <a:ext cx="2919730" cy="81000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225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endParaRPr sz="1400">
              <a:latin typeface="Times New Roman"/>
              <a:cs typeface="Times New Roman"/>
            </a:endParaRPr>
          </a:p>
          <a:p>
            <a:pPr marL="19685" marR="749935" indent="5715">
              <a:lnSpc>
                <a:spcPts val="1440"/>
              </a:lnSpc>
              <a:spcBef>
                <a:spcPts val="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Harlem Protestant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Parish,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EBP.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evidence-based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21–22,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22,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ts val="139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54–55,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enculturation,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clients,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59,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59–60</a:t>
            </a:r>
            <a:endParaRPr sz="12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Moms,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113</a:t>
            </a:r>
            <a:endParaRPr sz="1200">
              <a:latin typeface="Times New Roman"/>
              <a:cs typeface="Times New Roman"/>
            </a:endParaRPr>
          </a:p>
          <a:p>
            <a:pPr marL="189865" marR="5080" indent="-166370" algn="just">
              <a:lnSpc>
                <a:spcPct val="100000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Enhanced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i="1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(OMH,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2013),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265–</a:t>
            </a:r>
            <a:endParaRPr sz="1200">
              <a:latin typeface="Times New Roman"/>
              <a:cs typeface="Times New Roman"/>
            </a:endParaRPr>
          </a:p>
          <a:p>
            <a:pPr marL="1930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266</a:t>
            </a:r>
            <a:endParaRPr sz="1200">
              <a:latin typeface="Times New Roman"/>
              <a:cs typeface="Times New Roman"/>
            </a:endParaRPr>
          </a:p>
          <a:p>
            <a:pPr marL="193040" marR="74930" indent="-169545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(TIP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35),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191135" marR="51435" indent="-1714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environmental appropriateness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epicanthic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eye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fold,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equality,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</a:t>
            </a:r>
            <a:r>
              <a:rPr sz="12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ESI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(Ethnic-Sensitive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Inventory),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262–263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espanto,</a:t>
            </a:r>
            <a:r>
              <a:rPr sz="1200" i="1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espiritismo,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  <a:p>
            <a:pPr marL="19685" marR="2457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Ethnic-Sensitive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Inventory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(ESI), 262–263  ethnocentrism,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  <a:p>
            <a:pPr marL="19685" marR="12738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ethnogeriatrics, 290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monitoring</a:t>
            </a:r>
            <a:endParaRPr sz="1200">
              <a:latin typeface="Times New Roman"/>
              <a:cs typeface="Times New Roman"/>
            </a:endParaRPr>
          </a:p>
          <a:p>
            <a:pPr marL="3028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74,</a:t>
            </a:r>
            <a:endParaRPr sz="1200">
              <a:latin typeface="Times New Roman"/>
              <a:cs typeface="Times New Roman"/>
            </a:endParaRPr>
          </a:p>
          <a:p>
            <a:pPr marL="458470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84–87,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85, 86,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264–273</a:t>
            </a:r>
            <a:endParaRPr sz="1200">
              <a:latin typeface="Times New Roman"/>
              <a:cs typeface="Times New Roman"/>
            </a:endParaRPr>
          </a:p>
          <a:p>
            <a:pPr marL="3028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performance,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95–96,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193040" marR="17145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xviii–xix,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3,  57–72</a:t>
            </a:r>
            <a:endParaRPr sz="1200">
              <a:latin typeface="Times New Roman"/>
              <a:cs typeface="Times New Roman"/>
            </a:endParaRPr>
          </a:p>
          <a:p>
            <a:pPr marL="455930" marR="56515" indent="-15303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adapting intervention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50, 55, 56,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71–72</a:t>
            </a:r>
            <a:endParaRPr sz="1200">
              <a:latin typeface="Times New Roman"/>
              <a:cs typeface="Times New Roman"/>
            </a:endParaRPr>
          </a:p>
          <a:p>
            <a:pPr marL="3016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109–116,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110,</a:t>
            </a:r>
            <a:endParaRPr sz="1200">
              <a:latin typeface="Times New Roman"/>
              <a:cs typeface="Times New Roman"/>
            </a:endParaRPr>
          </a:p>
          <a:p>
            <a:pPr marL="458470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112,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115</a:t>
            </a:r>
            <a:endParaRPr sz="1200">
              <a:latin typeface="Times New Roman"/>
              <a:cs typeface="Times New Roman"/>
            </a:endParaRPr>
          </a:p>
          <a:p>
            <a:pPr marL="300355" marR="332105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70–71,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studies, 57–58,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  <a:p>
            <a:pPr marL="453390" marR="112395" indent="-1530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determining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readiness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moti-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69–70</a:t>
            </a:r>
            <a:endParaRPr sz="1200">
              <a:latin typeface="Times New Roman"/>
              <a:cs typeface="Times New Roman"/>
            </a:endParaRPr>
          </a:p>
          <a:p>
            <a:pPr marL="300355" marR="30353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collaborative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60–61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collateral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rele-</a:t>
            </a:r>
            <a:endParaRPr sz="1200">
              <a:latin typeface="Times New Roman"/>
              <a:cs typeface="Times New Roman"/>
            </a:endParaRPr>
          </a:p>
          <a:p>
            <a:pPr marL="4533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vance,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64,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64–65,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66–67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cross-cutting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affecting,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68171"/>
            <a:ext cx="2874645" cy="7523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337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culturagram, 65,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66–67</a:t>
            </a:r>
            <a:endParaRPr sz="1200">
              <a:latin typeface="Times New Roman"/>
              <a:cs typeface="Times New Roman"/>
            </a:endParaRPr>
          </a:p>
          <a:p>
            <a:pPr marL="454659" marR="236854" indent="-1612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termining,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diagnosis, 68–69,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283–285</a:t>
            </a:r>
            <a:endParaRPr sz="12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concepts 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30, 69,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284–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  <a:p>
            <a:pPr marL="295910" marR="135890" indent="127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4–5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addressing, 171–175,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172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eliciting 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meeting,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59,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59–60</a:t>
            </a:r>
            <a:endParaRPr sz="1200">
              <a:latin typeface="Times New Roman"/>
              <a:cs typeface="Times New Roman"/>
            </a:endParaRPr>
          </a:p>
          <a:p>
            <a:pPr marL="451484" marR="38735" indent="-1574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59–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</a:t>
            </a:r>
            <a:endParaRPr sz="1200">
              <a:latin typeface="Times New Roman"/>
              <a:cs typeface="Times New Roman"/>
            </a:endParaRPr>
          </a:p>
          <a:p>
            <a:pPr marL="294005" marR="5080" algn="ctr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 inclusion 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59–60,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64–65  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toward, 60, 61,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63,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  <a:p>
            <a:pPr marL="295910" marR="175260" indent="-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133–138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history,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23,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relevant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61–63,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61–64</a:t>
            </a:r>
            <a:endParaRPr sz="12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71,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  <a:p>
            <a:pPr marL="297815" marR="5645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checklist,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143,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143–150,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145</a:t>
            </a:r>
            <a:endParaRPr sz="1200">
              <a:latin typeface="Times New Roman"/>
              <a:cs typeface="Times New Roman"/>
            </a:endParaRPr>
          </a:p>
          <a:p>
            <a:pPr marL="451484" marR="73660" indent="-15557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one-size-fits-all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avoiding,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58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Islanders,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  <a:p>
            <a:pPr marL="2933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65–69,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277,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277–81</a:t>
            </a:r>
            <a:endParaRPr sz="1200">
              <a:latin typeface="Times New Roman"/>
              <a:cs typeface="Times New Roman"/>
            </a:endParaRPr>
          </a:p>
          <a:p>
            <a:pPr marL="29337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strength-based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  <a:p>
            <a:pPr marL="29337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62–63</a:t>
            </a:r>
            <a:endParaRPr sz="1200">
              <a:latin typeface="Times New Roman"/>
              <a:cs typeface="Times New Roman"/>
            </a:endParaRPr>
          </a:p>
          <a:p>
            <a:pPr marL="446405" marR="102235" indent="-15049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veloping cultural competence,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6,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6–7,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58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  <a:p>
            <a:pPr marL="12700" marR="654050" indent="2813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154–156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evidence-based practices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(EBPs)</a:t>
            </a:r>
            <a:endParaRPr sz="1200">
              <a:latin typeface="Times New Roman"/>
              <a:cs typeface="Times New Roman"/>
            </a:endParaRPr>
          </a:p>
          <a:p>
            <a:pPr marL="299085" marR="266700" indent="-571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counselors’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sensitivity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37 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reducing,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6046" y="8511031"/>
            <a:ext cx="2432050" cy="601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F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425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endParaRPr sz="12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  <a:spcBef>
                <a:spcPts val="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culture, 1, 19, 61,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72,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946" y="868171"/>
            <a:ext cx="2854325" cy="6060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275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counselor’s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  <a:p>
            <a:pPr marL="29527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culturagrams,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  <a:p>
            <a:pPr marL="299085" marR="605155" indent="-44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variations regarding,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 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  <a:p>
            <a:pPr marL="451484" marR="26034" indent="-1543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gathering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relevant collateral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formation from,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64–65</a:t>
            </a:r>
            <a:endParaRPr sz="1200">
              <a:latin typeface="Times New Roman"/>
              <a:cs typeface="Times New Roman"/>
            </a:endParaRPr>
          </a:p>
          <a:p>
            <a:pPr marL="455930" marR="100965" indent="-1562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tudes toward,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30, 60,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  <a:p>
            <a:pPr marL="452755" marR="10795" indent="-15557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 culture, 129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–130,  135</a:t>
            </a:r>
            <a:endParaRPr sz="1200">
              <a:latin typeface="Times New Roman"/>
              <a:cs typeface="Times New Roman"/>
            </a:endParaRPr>
          </a:p>
          <a:p>
            <a:pPr marL="297815" marR="4127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22, 23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200">
              <a:latin typeface="Times New Roman"/>
              <a:cs typeface="Times New Roman"/>
            </a:endParaRPr>
          </a:p>
          <a:p>
            <a:pPr marL="45275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59–60,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64–65</a:t>
            </a:r>
            <a:endParaRPr sz="1200">
              <a:latin typeface="Times New Roman"/>
              <a:cs typeface="Times New Roman"/>
            </a:endParaRPr>
          </a:p>
          <a:p>
            <a:pPr marL="12700" marR="269875" indent="2851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American culture,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145–146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111–113,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113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124,</a:t>
            </a:r>
            <a:endParaRPr sz="1200">
              <a:latin typeface="Times New Roman"/>
              <a:cs typeface="Times New Roman"/>
            </a:endParaRPr>
          </a:p>
          <a:p>
            <a:pPr marL="4527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124–125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135–136,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136,</a:t>
            </a:r>
            <a:endParaRPr sz="1200">
              <a:latin typeface="Times New Roman"/>
              <a:cs typeface="Times New Roman"/>
            </a:endParaRPr>
          </a:p>
          <a:p>
            <a:pPr marL="45275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137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145–146</a:t>
            </a:r>
            <a:endParaRPr sz="1200">
              <a:latin typeface="Times New Roman"/>
              <a:cs typeface="Times New Roman"/>
            </a:endParaRPr>
          </a:p>
          <a:p>
            <a:pPr marL="461009" marR="191770" indent="-163830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 Therapy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39), 19, 146,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  <a:p>
            <a:pPr marL="12700" marR="13906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feedback,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gathering,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85,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85–87,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86,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273–275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syndrome,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141</a:t>
            </a:r>
            <a:endParaRPr sz="1200">
              <a:latin typeface="Times New Roman"/>
              <a:cs typeface="Times New Roman"/>
            </a:endParaRPr>
          </a:p>
          <a:p>
            <a:pPr marL="189230" marR="176530" indent="-17272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Filipinos,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118.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</a:t>
            </a:r>
            <a:endParaRPr sz="1200">
              <a:latin typeface="Times New Roman"/>
              <a:cs typeface="Times New Roman"/>
            </a:endParaRPr>
          </a:p>
          <a:p>
            <a:pPr marL="187960" marR="90170" indent="-1758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fiscal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185420" marR="260350" indent="-17335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flexibility,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showing,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50,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circles,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7242" y="7086092"/>
            <a:ext cx="164465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G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7268971"/>
            <a:ext cx="287528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19–20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  <a:p>
            <a:pPr marL="457200" marR="82550" indent="-161925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56),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  <a:p>
            <a:pPr marL="294005" marR="5080" indent="317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19, 104, 107, 111 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122–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  <a:p>
            <a:pPr marL="295910" marR="186055" indent="-25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matching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71,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 culture, 19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–20,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129,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7800" y="868171"/>
            <a:ext cx="2947670" cy="459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8945" marR="178435" indent="-15113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sues,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  <a:p>
            <a:pPr marL="451484" marR="62865" indent="-155575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Women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51),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12700" marR="1071245" indent="29083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19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  <a:p>
            <a:pPr marL="186055" marR="238760" indent="-1739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geographical 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17–18,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62–63,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governance,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78–80,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advisory boards,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clinical supervision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study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(Beverly),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113</a:t>
            </a:r>
            <a:endParaRPr sz="1200">
              <a:latin typeface="Times New Roman"/>
              <a:cs typeface="Times New Roman"/>
            </a:endParaRPr>
          </a:p>
          <a:p>
            <a:pPr marL="295910" marR="272415" indent="-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125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exercise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losses,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fu-</a:t>
            </a:r>
            <a:endParaRPr sz="1200">
              <a:latin typeface="Times New Roman"/>
              <a:cs typeface="Times New Roman"/>
            </a:endParaRPr>
          </a:p>
          <a:p>
            <a:pPr marL="454659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170–171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136</a:t>
            </a:r>
            <a:endParaRPr sz="1200">
              <a:latin typeface="Times New Roman"/>
              <a:cs typeface="Times New Roman"/>
            </a:endParaRPr>
          </a:p>
          <a:p>
            <a:pPr marL="451484" marR="337185" indent="-151130">
              <a:lnSpc>
                <a:spcPct val="100000"/>
              </a:lnSpc>
            </a:pP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Ho’oponopono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(used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Hawai-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ians),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146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41), 155,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90771" y="5767832"/>
            <a:ext cx="2822575" cy="334517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7780">
              <a:lnSpc>
                <a:spcPts val="1664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H</a:t>
            </a:r>
            <a:endParaRPr sz="1400">
              <a:latin typeface="Times New Roman"/>
              <a:cs typeface="Times New Roman"/>
            </a:endParaRPr>
          </a:p>
          <a:p>
            <a:pPr marL="189865" marR="241300" indent="-170815">
              <a:lnSpc>
                <a:spcPts val="1440"/>
              </a:lnSpc>
              <a:spcBef>
                <a:spcPts val="3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Corporation,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Mexico,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77–78,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  <a:p>
            <a:pPr marL="12700" marR="871219" indent="6985">
              <a:lnSpc>
                <a:spcPts val="144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Hawaiians.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disparities</a:t>
            </a:r>
            <a:endParaRPr sz="1200">
              <a:latin typeface="Times New Roman"/>
              <a:cs typeface="Times New Roman"/>
            </a:endParaRPr>
          </a:p>
          <a:p>
            <a:pPr marL="290195">
              <a:lnSpc>
                <a:spcPts val="139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causes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  <a:p>
            <a:pPr marL="294640" marR="570865" indent="-44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reducing,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  defined,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7,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  <a:p>
            <a:pPr marL="458470" marR="38100" indent="-1600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Minority 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Disparities,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</a:t>
            </a:r>
            <a:endParaRPr sz="1200">
              <a:latin typeface="Times New Roman"/>
              <a:cs typeface="Times New Roman"/>
            </a:endParaRPr>
          </a:p>
          <a:p>
            <a:pPr marL="448309" marR="5080" indent="-1543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108–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  <a:p>
            <a:pPr marL="445770" marR="90805" indent="-15113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ward, 119,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120–121</a:t>
            </a:r>
            <a:endParaRPr sz="1200">
              <a:latin typeface="Times New Roman"/>
              <a:cs typeface="Times New Roman"/>
            </a:endParaRPr>
          </a:p>
          <a:p>
            <a:pPr marL="448309" marR="91440" indent="-1581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competency, cultural knowledge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48,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48–49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29831" y="435355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85" y="868171"/>
            <a:ext cx="2864485" cy="825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91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culturagrams,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</a:t>
            </a:r>
            <a:r>
              <a:rPr sz="1200" spc="-25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–30,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60, 61,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63,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  <a:p>
            <a:pPr marL="454025" marR="241935" indent="-1460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133</a:t>
            </a:r>
            <a:endParaRPr sz="1200">
              <a:latin typeface="Times New Roman"/>
              <a:cs typeface="Times New Roman"/>
            </a:endParaRPr>
          </a:p>
          <a:p>
            <a:pPr marL="454025" marR="143510" indent="-15049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143,  147–148</a:t>
            </a:r>
            <a:endParaRPr sz="1200">
              <a:latin typeface="Times New Roman"/>
              <a:cs typeface="Times New Roman"/>
            </a:endParaRPr>
          </a:p>
          <a:p>
            <a:pPr marL="30226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Islanders’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  <a:p>
            <a:pPr marL="454025" marR="108585" indent="-14795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toward,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153–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insurance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coverage</a:t>
            </a:r>
            <a:endParaRPr sz="1200">
              <a:latin typeface="Times New Roman"/>
              <a:cs typeface="Times New Roman"/>
            </a:endParaRPr>
          </a:p>
          <a:p>
            <a:pPr marL="2965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  <a:p>
            <a:pPr marL="296545" marR="2711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132, 137 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Pacific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Is-</a:t>
            </a:r>
            <a:endParaRPr sz="1200">
              <a:latin typeface="Times New Roman"/>
              <a:cs typeface="Times New Roman"/>
            </a:endParaRPr>
          </a:p>
          <a:p>
            <a:pPr marL="4521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landers,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 marL="24765" marR="165100" indent="27305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Administra-</a:t>
            </a:r>
            <a:endParaRPr sz="1200">
              <a:latin typeface="Times New Roman"/>
              <a:cs typeface="Times New Roman"/>
            </a:endParaRPr>
          </a:p>
          <a:p>
            <a:pPr marL="1917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(HRSA)</a:t>
            </a:r>
            <a:endParaRPr sz="1200">
              <a:latin typeface="Times New Roman"/>
              <a:cs typeface="Times New Roman"/>
            </a:endParaRPr>
          </a:p>
          <a:p>
            <a:pPr marL="463550" marR="175260" indent="-16383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Literacy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Page,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 marL="452120" marR="83185" indent="-147955">
              <a:lnSpc>
                <a:spcPct val="100000"/>
              </a:lnSpc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CIHS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Integrated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lutions),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  <a:p>
            <a:pPr marL="454025" marR="109220" indent="-1543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domains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75–76,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266–268</a:t>
            </a:r>
            <a:endParaRPr sz="1200">
              <a:latin typeface="Times New Roman"/>
              <a:cs typeface="Times New Roman"/>
            </a:endParaRPr>
          </a:p>
          <a:p>
            <a:pPr marL="451484" marR="20955" indent="-1454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sessment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Profile,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266–268</a:t>
            </a:r>
            <a:endParaRPr sz="1200">
              <a:latin typeface="Times New Roman"/>
              <a:cs typeface="Times New Roman"/>
            </a:endParaRPr>
          </a:p>
          <a:p>
            <a:pPr marL="2476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2020,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  <a:p>
            <a:pPr marL="183515" marR="65405" indent="-1587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(HHS).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vices</a:t>
            </a:r>
            <a:endParaRPr sz="1200">
              <a:latin typeface="Times New Roman"/>
              <a:cs typeface="Times New Roman"/>
            </a:endParaRPr>
          </a:p>
          <a:p>
            <a:pPr marL="188595" marR="34290" indent="-163830">
              <a:lnSpc>
                <a:spcPct val="100000"/>
              </a:lnSpc>
            </a:pP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Helms’s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hembrismo,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heritage.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history and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heritage</a:t>
            </a:r>
            <a:endParaRPr sz="1200">
              <a:latin typeface="Times New Roman"/>
              <a:cs typeface="Times New Roman"/>
            </a:endParaRPr>
          </a:p>
          <a:p>
            <a:pPr marL="183515" marR="65405" indent="-158750">
              <a:lnSpc>
                <a:spcPct val="100000"/>
              </a:lnSpc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HHS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Services).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vices</a:t>
            </a:r>
            <a:endParaRPr sz="1200">
              <a:latin typeface="Times New Roman"/>
              <a:cs typeface="Times New Roman"/>
            </a:endParaRPr>
          </a:p>
          <a:p>
            <a:pPr marL="188595" marR="376555" indent="-1708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high-context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low-context cultural  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  <a:p>
            <a:pPr marL="2476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128–138.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  <a:p>
            <a:pPr marL="1885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</a:t>
            </a:r>
            <a:endParaRPr sz="1200">
              <a:latin typeface="Times New Roman"/>
              <a:cs typeface="Times New Roman"/>
            </a:endParaRPr>
          </a:p>
          <a:p>
            <a:pPr marL="304165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131–132</a:t>
            </a:r>
            <a:endParaRPr sz="1200">
              <a:latin typeface="Times New Roman"/>
              <a:cs typeface="Times New Roman"/>
            </a:endParaRPr>
          </a:p>
          <a:p>
            <a:pPr marL="299720" marR="234315" indent="-44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292–293  distress,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concepts of,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284–285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90771" y="868171"/>
            <a:ext cx="2874010" cy="6060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8309" marR="229870" indent="-15557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  133–138</a:t>
            </a:r>
            <a:endParaRPr sz="1200">
              <a:latin typeface="Times New Roman"/>
              <a:cs typeface="Times New Roman"/>
            </a:endParaRPr>
          </a:p>
          <a:p>
            <a:pPr marL="292735" marR="222885" indent="-19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of,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129–130,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135  gender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19–20,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129, 134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  <a:p>
            <a:pPr marL="445770" marR="144145" indent="-14986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ward,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133</a:t>
            </a:r>
            <a:endParaRPr sz="1200">
              <a:latin typeface="Times New Roman"/>
              <a:cs typeface="Times New Roman"/>
            </a:endParaRPr>
          </a:p>
          <a:p>
            <a:pPr marL="29146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  <a:p>
            <a:pPr marL="29527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131–132</a:t>
            </a:r>
            <a:endParaRPr sz="1200">
              <a:latin typeface="Times New Roman"/>
              <a:cs typeface="Times New Roman"/>
            </a:endParaRPr>
          </a:p>
          <a:p>
            <a:pPr marL="290195" marR="257175" indent="190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137, 138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orientation, 29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tures, 35–36,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129–131,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130</a:t>
            </a:r>
            <a:endParaRPr sz="1200">
              <a:latin typeface="Times New Roman"/>
              <a:cs typeface="Times New Roman"/>
            </a:endParaRPr>
          </a:p>
          <a:p>
            <a:pPr marL="448309" marR="152400" indent="-1524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traditional/alternative 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137–138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patterns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132</a:t>
            </a:r>
            <a:endParaRPr sz="1200">
              <a:latin typeface="Times New Roman"/>
              <a:cs typeface="Times New Roman"/>
            </a:endParaRPr>
          </a:p>
          <a:p>
            <a:pPr marL="182880" marR="185420" indent="-1708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history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heritage,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27–29.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trauma,  personal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43–44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98,</a:t>
            </a:r>
            <a:endParaRPr sz="1200">
              <a:latin typeface="Times New Roman"/>
              <a:cs typeface="Times New Roman"/>
            </a:endParaRPr>
          </a:p>
          <a:p>
            <a:pPr marL="448309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HIV/AIDS,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105,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Hmong,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  <a:p>
            <a:pPr marL="19685" marR="4064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Hogg Foundation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Health,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86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Holocaust,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homosexuality,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162–163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</a:pP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Ho’oponopono,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Hopi,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139–140</a:t>
            </a:r>
            <a:endParaRPr sz="1200">
              <a:latin typeface="Times New Roman"/>
              <a:cs typeface="Times New Roman"/>
            </a:endParaRPr>
          </a:p>
          <a:p>
            <a:pPr marL="184785" marR="246379" indent="-16573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HRSA.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 marL="180340" marR="347345" indent="-16827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humility,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showing,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50,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7047992"/>
            <a:ext cx="2856230" cy="2065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I</a:t>
            </a:r>
            <a:endParaRPr sz="1400">
              <a:latin typeface="Times New Roman"/>
              <a:cs typeface="Times New Roman"/>
            </a:endParaRPr>
          </a:p>
          <a:p>
            <a:pPr marL="12700" marR="78105" indent="2540">
              <a:lnSpc>
                <a:spcPts val="1440"/>
              </a:lnSpc>
              <a:spcBef>
                <a:spcPts val="3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139, 142, 293 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iMCI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(International MultiCultural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Institute),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ts val="139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  <a:p>
            <a:pPr marL="186055" marR="352425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immersion,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22–27</a:t>
            </a:r>
            <a:endParaRPr sz="1200">
              <a:latin typeface="Times New Roman"/>
              <a:cs typeface="Times New Roman"/>
            </a:endParaRPr>
          </a:p>
          <a:p>
            <a:pPr marL="451484" marR="98425" indent="-15557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identification,  23,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24,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24–27,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25,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27</a:t>
            </a:r>
            <a:endParaRPr sz="1200">
              <a:latin typeface="Times New Roman"/>
              <a:cs typeface="Times New Roman"/>
            </a:endParaRPr>
          </a:p>
          <a:p>
            <a:pPr marL="2933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culturagrams,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  <a:p>
            <a:pPr marL="3016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Orientation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18130" cy="7340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91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23,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  <a:p>
            <a:pPr marL="295910" marR="205740" indent="25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27–28  initial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ques-</a:t>
            </a:r>
            <a:endParaRPr sz="1200">
              <a:latin typeface="Times New Roman"/>
              <a:cs typeface="Times New Roman"/>
            </a:endParaRPr>
          </a:p>
          <a:p>
            <a:pPr marL="454659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  <a:p>
            <a:pPr marL="297815" marR="689610" indent="-38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66–67,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22–23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migrant/seasonal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refugees,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23, 28,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  <a:p>
            <a:pPr marL="12700" marR="24130" indent="28067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25–26,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130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incarceration.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(IHS),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139, 142, 293  Indians.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indigenous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</a:t>
            </a:r>
            <a:endParaRPr sz="1200">
              <a:latin typeface="Times New Roman"/>
              <a:cs typeface="Times New Roman"/>
            </a:endParaRPr>
          </a:p>
          <a:p>
            <a:pPr marL="18796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</a:t>
            </a:r>
            <a:endParaRPr sz="1200">
              <a:latin typeface="Times New Roman"/>
              <a:cs typeface="Times New Roman"/>
            </a:endParaRPr>
          </a:p>
          <a:p>
            <a:pPr marL="183515" marR="160655" indent="-1714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infrastructure,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96–98,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97–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98,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meeting,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59–60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racism,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46,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186055" marR="281305" indent="-17145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(University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Calgary),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 marL="186055" marR="37465" indent="-17399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61–63,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61–64</a:t>
            </a:r>
            <a:endParaRPr sz="1200">
              <a:latin typeface="Times New Roman"/>
              <a:cs typeface="Times New Roman"/>
            </a:endParaRPr>
          </a:p>
          <a:p>
            <a:pPr marL="183515" marR="161925" indent="-1714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integrative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  <a:p>
            <a:pPr marL="186055" marR="46355" indent="-17145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MultiCultural Institute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(iMCI),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  <a:p>
            <a:pPr marL="193040" marR="45720" indent="-1778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Statistical Classification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Diseases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  <a:p>
            <a:pPr marL="188595" marR="10795" indent="-17653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interviews.</a:t>
            </a:r>
            <a:r>
              <a:rPr sz="1200" spc="-2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plan-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ning</a:t>
            </a:r>
            <a:endParaRPr sz="1200">
              <a:latin typeface="Times New Roman"/>
              <a:cs typeface="Times New Roman"/>
            </a:endParaRPr>
          </a:p>
          <a:p>
            <a:pPr marL="186055" marR="177800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introspection,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  <a:p>
            <a:pPr marL="186055" marR="5080" indent="-1714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Iowa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86,  273–275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Islam,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89040" y="8328152"/>
            <a:ext cx="2682240" cy="784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J</a:t>
            </a:r>
            <a:endParaRPr sz="1400">
              <a:latin typeface="Times New Roman"/>
              <a:cs typeface="Times New Roman"/>
            </a:endParaRPr>
          </a:p>
          <a:p>
            <a:pPr marL="22860">
              <a:lnSpc>
                <a:spcPts val="1425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jail.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</a:t>
            </a:r>
            <a:endParaRPr sz="1200">
              <a:latin typeface="Times New Roman"/>
              <a:cs typeface="Times New Roman"/>
            </a:endParaRPr>
          </a:p>
          <a:p>
            <a:pPr marL="198755" marR="5080" indent="-178435">
              <a:lnSpc>
                <a:spcPct val="1000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Japanese,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3444" y="868171"/>
            <a:ext cx="252285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Jews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Judaism,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31–32,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jiryan,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  <a:p>
            <a:pPr marL="198120" marR="5080" indent="-18605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Journey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JMHC),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Wisconsin,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4426" y="1927351"/>
            <a:ext cx="2851785" cy="15163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K</a:t>
            </a:r>
            <a:endParaRPr sz="1400">
              <a:latin typeface="Times New Roman"/>
              <a:cs typeface="Times New Roman"/>
            </a:endParaRPr>
          </a:p>
          <a:p>
            <a:pPr marL="15875" marR="765810">
              <a:lnSpc>
                <a:spcPts val="1440"/>
              </a:lnSpc>
              <a:spcBef>
                <a:spcPts val="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Kickapoo Reservation,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Texas,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141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Kiowa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gourd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dance,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ts val="139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Koreans,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98,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118,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124,</a:t>
            </a:r>
            <a:endParaRPr sz="1200">
              <a:latin typeface="Times New Roman"/>
              <a:cs typeface="Times New Roman"/>
            </a:endParaRPr>
          </a:p>
          <a:p>
            <a:pPr marL="186690" marR="35560" indent="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126, 128.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cans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bushmen,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Kwanzaa,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6136" y="3745483"/>
            <a:ext cx="2874645" cy="53581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3970">
              <a:lnSpc>
                <a:spcPts val="1670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L</a:t>
            </a:r>
            <a:endParaRPr sz="1400">
              <a:latin typeface="Times New Roman"/>
              <a:cs typeface="Times New Roman"/>
            </a:endParaRPr>
          </a:p>
          <a:p>
            <a:pPr marL="17780">
              <a:lnSpc>
                <a:spcPts val="143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Lakota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Steps,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 marL="295275" marR="114300" indent="-2832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16–17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53–54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adjustment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</a:t>
            </a:r>
            <a:endParaRPr sz="1200">
              <a:latin typeface="Times New Roman"/>
              <a:cs typeface="Times New Roman"/>
            </a:endParaRPr>
          </a:p>
          <a:p>
            <a:pPr marR="1230630" algn="ctr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style,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52–54</a:t>
            </a:r>
            <a:endParaRPr sz="1200">
              <a:latin typeface="Times New Roman"/>
              <a:cs typeface="Times New Roman"/>
            </a:endParaRPr>
          </a:p>
          <a:p>
            <a:pPr marR="1253490" algn="ctr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  <a:p>
            <a:pPr marL="297815" marR="10223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54–55,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69, 119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high-context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low-context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endParaRPr sz="1200">
              <a:latin typeface="Times New Roman"/>
              <a:cs typeface="Times New Roman"/>
            </a:endParaRPr>
          </a:p>
          <a:p>
            <a:pPr marL="45275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17, 54</a:t>
            </a:r>
            <a:endParaRPr sz="12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</a:t>
            </a:r>
            <a:endParaRPr sz="1200">
              <a:latin typeface="Times New Roman"/>
              <a:cs typeface="Times New Roman"/>
            </a:endParaRPr>
          </a:p>
          <a:p>
            <a:pPr marL="45275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59</a:t>
            </a:r>
            <a:endParaRPr sz="12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endParaRPr sz="1200">
              <a:latin typeface="Times New Roman"/>
              <a:cs typeface="Times New Roman"/>
            </a:endParaRPr>
          </a:p>
          <a:p>
            <a:pPr marL="45275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88</a:t>
            </a:r>
            <a:endParaRPr sz="1200">
              <a:latin typeface="Times New Roman"/>
              <a:cs typeface="Times New Roman"/>
            </a:endParaRPr>
          </a:p>
          <a:p>
            <a:pPr marL="297815" marR="47625" indent="19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nonverbal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 16–17, 54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language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(transla-</a:t>
            </a:r>
            <a:endParaRPr sz="1200">
              <a:latin typeface="Times New Roman"/>
              <a:cs typeface="Times New Roman"/>
            </a:endParaRPr>
          </a:p>
          <a:p>
            <a:pPr marL="45593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tors),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75, 88,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88–90,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  <a:p>
            <a:pPr marL="305435" marR="445770" indent="-508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translators,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88–90,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287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Americans’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  <a:p>
            <a:pPr marL="189230" marR="418465" indent="-1714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Laotians,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118.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i="1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</a:t>
            </a:r>
            <a:endParaRPr sz="1200">
              <a:latin typeface="Times New Roman"/>
              <a:cs typeface="Times New Roman"/>
            </a:endParaRPr>
          </a:p>
          <a:p>
            <a:pPr marL="17780" marR="7277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mnemonic, 59,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immigrants, 22,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66–67,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LGBT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162–163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29831" y="435355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0036" y="868171"/>
            <a:ext cx="24917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7960" marR="5080" indent="-17589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low-context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high-context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1378711"/>
            <a:ext cx="2881630" cy="7734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M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425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machismo,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19,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marianismo,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</a:t>
            </a:r>
            <a:r>
              <a:rPr sz="1200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programs,</a:t>
            </a:r>
            <a:endParaRPr sz="1200">
              <a:latin typeface="Times New Roman"/>
              <a:cs typeface="Times New Roman"/>
            </a:endParaRPr>
          </a:p>
          <a:p>
            <a:pPr marR="2043430" algn="ctr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71,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  <a:p>
            <a:pPr marR="2026920" algn="ctr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measurement</a:t>
            </a:r>
            <a:endParaRPr sz="1200">
              <a:latin typeface="Times New Roman"/>
              <a:cs typeface="Times New Roman"/>
            </a:endParaRPr>
          </a:p>
          <a:p>
            <a:pPr marL="35560" algn="ctr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identity,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27,</a:t>
            </a:r>
            <a:endParaRPr sz="1200">
              <a:latin typeface="Times New Roman"/>
              <a:cs typeface="Times New Roman"/>
            </a:endParaRPr>
          </a:p>
          <a:p>
            <a:pPr marR="827405" algn="ctr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253,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254–257,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  <a:p>
            <a:pPr marL="451484" marR="5080" indent="-15811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styles,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53–54</a:t>
            </a:r>
            <a:endParaRPr sz="12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162–163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265</a:t>
            </a:r>
            <a:endParaRPr sz="1200">
              <a:latin typeface="Times New Roman"/>
              <a:cs typeface="Times New Roman"/>
            </a:endParaRPr>
          </a:p>
          <a:p>
            <a:pPr marL="187960" marR="132715" indent="-1733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co-occurring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ders;</a:t>
            </a:r>
            <a:r>
              <a:rPr sz="1200" spc="-2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conditions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105–106</a:t>
            </a:r>
            <a:endParaRPr sz="1200">
              <a:latin typeface="Times New Roman"/>
              <a:cs typeface="Times New Roman"/>
            </a:endParaRPr>
          </a:p>
          <a:p>
            <a:pPr marL="451484" marR="43180" indent="-15557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119–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  <a:p>
            <a:pPr marL="451484" marR="143510" indent="-1581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  <a:p>
            <a:pPr marL="295910" marR="1229995" indent="127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diagnosis, 68–69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20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  <a:p>
            <a:pPr marL="295910" marR="4298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131–132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and,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22–23,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  <a:p>
            <a:pPr marL="295910" marR="7029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141–142  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31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  <a:p>
            <a:pPr marL="295910" marR="1026794" indent="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trauma-induced,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28–29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  <a:p>
            <a:pPr marR="234315" algn="ctr">
              <a:lnSpc>
                <a:spcPct val="100000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</a:t>
            </a:r>
            <a:endParaRPr sz="1200">
              <a:latin typeface="Times New Roman"/>
              <a:cs typeface="Times New Roman"/>
            </a:endParaRPr>
          </a:p>
          <a:p>
            <a:pPr marR="208915" algn="ctr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(Surgeon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General’s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report, 2001),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methadone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132,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135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18, 25,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35–36,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128–129,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130,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133,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135,</a:t>
            </a:r>
            <a:endParaRPr sz="1200">
              <a:latin typeface="Times New Roman"/>
              <a:cs typeface="Times New Roman"/>
            </a:endParaRPr>
          </a:p>
          <a:p>
            <a:pPr marL="189865" marR="168910" indent="-44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167,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285.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i="1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</a:t>
            </a:r>
            <a:endParaRPr sz="1200">
              <a:latin typeface="Times New Roman"/>
              <a:cs typeface="Times New Roman"/>
            </a:endParaRPr>
          </a:p>
          <a:p>
            <a:pPr marL="14604" marR="251460" indent="4445">
              <a:lnSpc>
                <a:spcPct val="100000"/>
              </a:lnSpc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MHP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 –289  migrant/seasonal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workers,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  <a:p>
            <a:pPr marL="14604" marR="251460" indent="44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(MHP),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288 –289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statements, 77–78,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mixed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identity/biculturalism,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57–58,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116–117,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9946" y="868171"/>
            <a:ext cx="2874645" cy="6060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17030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racial identity,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38  monitoring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74,</a:t>
            </a:r>
            <a:endParaRPr sz="1200">
              <a:latin typeface="Times New Roman"/>
              <a:cs typeface="Times New Roman"/>
            </a:endParaRPr>
          </a:p>
          <a:p>
            <a:pPr marL="44894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84–87,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85, 86,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264–273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performance,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95–96,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Monitoring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Study,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131</a:t>
            </a:r>
            <a:endParaRPr sz="1200">
              <a:latin typeface="Times New Roman"/>
              <a:cs typeface="Times New Roman"/>
            </a:endParaRPr>
          </a:p>
          <a:p>
            <a:pPr marL="12700" marR="2076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mood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105–106,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  motivation for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</a:t>
            </a:r>
            <a:endParaRPr sz="1200">
              <a:latin typeface="Times New Roman"/>
              <a:cs typeface="Times New Roman"/>
            </a:endParaRPr>
          </a:p>
          <a:p>
            <a:pPr marL="29527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determining,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69–70</a:t>
            </a:r>
            <a:endParaRPr sz="1200">
              <a:latin typeface="Times New Roman"/>
              <a:cs typeface="Times New Roman"/>
            </a:endParaRPr>
          </a:p>
          <a:p>
            <a:pPr marL="441959" marR="90805" indent="-144145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35), 69,</a:t>
            </a:r>
            <a:endParaRPr sz="1200">
              <a:latin typeface="Times New Roman"/>
              <a:cs typeface="Times New Roman"/>
            </a:endParaRPr>
          </a:p>
          <a:p>
            <a:pPr marL="4489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292100" marR="889000" indent="-2800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interviewing,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 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292100" marR="6858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135 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145</a:t>
            </a:r>
            <a:endParaRPr sz="1200">
              <a:latin typeface="Times New Roman"/>
              <a:cs typeface="Times New Roman"/>
            </a:endParaRPr>
          </a:p>
          <a:p>
            <a:pPr marL="184150" marR="50165" indent="-1670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Self-Efficacy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Scale,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 checklist,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  <a:p>
            <a:pPr marL="185420" marR="237490" indent="-1689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  Assessment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268–273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multiracial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biracial people,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62,</a:t>
            </a:r>
            <a:endParaRPr sz="1200">
              <a:latin typeface="Times New Roman"/>
              <a:cs typeface="Times New Roman"/>
            </a:endParaRPr>
          </a:p>
          <a:p>
            <a:pPr marL="18415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music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165,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166–167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115,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184150" marR="327025" indent="-17208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grams,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under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  <a:p>
            <a:pPr marL="2921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113–114</a:t>
            </a:r>
            <a:endParaRPr sz="1200">
              <a:latin typeface="Times New Roman"/>
              <a:cs typeface="Times New Roman"/>
            </a:endParaRPr>
          </a:p>
          <a:p>
            <a:pPr marL="292100" marR="381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125–126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136–137</a:t>
            </a:r>
            <a:endParaRPr sz="1200">
              <a:latin typeface="Times New Roman"/>
              <a:cs typeface="Times New Roman"/>
            </a:endParaRPr>
          </a:p>
          <a:p>
            <a:pPr marL="2921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146–147,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 marL="2921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155–156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7800" y="7230871"/>
            <a:ext cx="2790190" cy="18821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320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N</a:t>
            </a:r>
            <a:endParaRPr sz="1400">
              <a:latin typeface="Times New Roman"/>
              <a:cs typeface="Times New Roman"/>
            </a:endParaRPr>
          </a:p>
          <a:p>
            <a:pPr marL="17780">
              <a:lnSpc>
                <a:spcPts val="1425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(Narcotics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Wahine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Makalapua Project,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  <a:p>
            <a:pPr marL="187960" marR="5080" indent="-17335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naiveté,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narcocorridos,167</a:t>
            </a:r>
            <a:endParaRPr sz="1200">
              <a:latin typeface="Times New Roman"/>
              <a:cs typeface="Times New Roman"/>
            </a:endParaRPr>
          </a:p>
          <a:p>
            <a:pPr marL="17780" marR="9842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Narcotics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Anonymous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(NA),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113, 160,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174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Alliance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Ambulatory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Survey,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94965" cy="7991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969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Caucasus region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Eastern Europe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West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complicate matters, some Caucasian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people—notably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Indians—are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Many subgroups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Middle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Eastern,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descent)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differ-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immigrating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United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</a:t>
            </a:r>
            <a:endParaRPr sz="1200">
              <a:latin typeface="Times New Roman"/>
              <a:cs typeface="Times New Roman"/>
            </a:endParaRPr>
          </a:p>
          <a:p>
            <a:pPr marL="13335" marR="59690" indent="317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Blacks,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second  largest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mak-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up about 13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 population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(Humes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  <a:p>
            <a:pPr marL="12700" marR="23495" indent="381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trace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roots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Africans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brought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slaves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centuries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ago,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increasing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new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Africa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the Caribbe-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used synonymously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assuming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applies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 in 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encompasses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multitude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Caribbean,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Bermudian,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etc.).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experi-  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consid-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erably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consid-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ered.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Today,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embod-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ies 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Caribbean,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American,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diversity,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Brisbane (1998)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observed</a:t>
            </a:r>
            <a:endParaRPr sz="1200">
              <a:latin typeface="Times New Roman"/>
              <a:cs typeface="Times New Roman"/>
            </a:endParaRPr>
          </a:p>
          <a:p>
            <a:pPr marL="14604" marR="5080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derstood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Americans…there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Americans…belong”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90893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category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Asian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12700" marR="45085" indent="3810">
              <a:lnSpc>
                <a:spcPct val="1000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Bureau (2001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“having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East,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Southeast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continent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including,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Cambodia,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China,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Japan,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Korea,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Malaysia,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Pakistan,</a:t>
            </a:r>
            <a:endParaRPr sz="1200">
              <a:latin typeface="Times New Roman"/>
              <a:cs typeface="Times New Roman"/>
            </a:endParaRPr>
          </a:p>
          <a:p>
            <a:pPr marL="15240" marR="5080" indent="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Philippine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Thailand,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Vietnam”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A-3).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census,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accounted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4.8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 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population,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5.6 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biracial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multiracial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 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(Hoeffel</a:t>
            </a:r>
            <a:endParaRPr sz="1200">
              <a:latin typeface="Times New Roman"/>
              <a:cs typeface="Times New Roman"/>
            </a:endParaRPr>
          </a:p>
          <a:p>
            <a:pPr marL="12700" marR="101600" indent="190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group,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Chinese; 19 percent,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 percent,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Filipino;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 percent,  Vietnamese; 10 percent,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cent,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Japanese.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comprised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43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subgroups, speaking 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100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dialects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(HHS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tremendous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generalizations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difficult.</a:t>
            </a:r>
            <a:endParaRPr sz="1200">
              <a:latin typeface="Times New Roman"/>
              <a:cs typeface="Times New Roman"/>
            </a:endParaRPr>
          </a:p>
          <a:p>
            <a:pPr marL="12700" marR="86995" indent="444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Until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recently,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(collectively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called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Islanders,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APIs)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analysis.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Beginning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Census,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Federal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Government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group.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result, 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combine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Islanders.</a:t>
            </a:r>
            <a:endParaRPr sz="1200">
              <a:latin typeface="Times New Roman"/>
              <a:cs typeface="Times New Roman"/>
            </a:endParaRPr>
          </a:p>
          <a:p>
            <a:pPr marL="12700" marR="56515" indent="762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Nonetheless,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remnants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classification  system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evident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API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grouping.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ssible,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solely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Asians;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available 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combined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API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grouping.</a:t>
            </a:r>
            <a:endParaRPr sz="1200">
              <a:latin typeface="Times New Roman"/>
              <a:cs typeface="Times New Roman"/>
            </a:endParaRPr>
          </a:p>
          <a:p>
            <a:pPr marL="12700" marR="32384" indent="7620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term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Natives.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Racially,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peoples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(notably,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Siberia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Russia),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category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Bureau,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further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stipulates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categorized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fashion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a“Tribal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917190" cy="807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26289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of Social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71  National Center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(NCCC),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259,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  <a:p>
            <a:pPr marL="196215" marR="419100" indent="-1784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Disparities,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Comorbidity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Study,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 marL="17780" marR="16827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Congress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141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Epidemiologic 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Alcohol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Conditions (NESARC),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114,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115,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  <a:p>
            <a:pPr marL="196215" marR="326390" indent="-1784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Disparities,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  <a:p>
            <a:pPr marL="17780" marR="22161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(NIH),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Study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(NLAAS),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118,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  <a:p>
            <a:pPr marL="186055" marR="366395" indent="-16827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(NSDUH)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data</a:t>
            </a:r>
            <a:endParaRPr sz="1200">
              <a:latin typeface="Times New Roman"/>
              <a:cs typeface="Times New Roman"/>
            </a:endParaRPr>
          </a:p>
          <a:p>
            <a:pPr marL="295910" marR="31051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104, 108, 114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119, 120, 121,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125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132,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133</a:t>
            </a:r>
            <a:endParaRPr sz="1200">
              <a:latin typeface="Times New Roman"/>
              <a:cs typeface="Times New Roman"/>
            </a:endParaRPr>
          </a:p>
          <a:p>
            <a:pPr marL="295910" marR="40068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139, 140, 142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18, 21,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152,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14–15,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138–150</a:t>
            </a:r>
            <a:endParaRPr sz="1200">
              <a:latin typeface="Times New Roman"/>
              <a:cs typeface="Times New Roman"/>
            </a:endParaRPr>
          </a:p>
          <a:p>
            <a:pPr marL="182880" marR="5080" indent="-170815">
              <a:lnSpc>
                <a:spcPct val="10000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for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Indians  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(planned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TIP),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</a:t>
            </a:r>
            <a:endParaRPr sz="1200">
              <a:latin typeface="Times New Roman"/>
              <a:cs typeface="Times New Roman"/>
            </a:endParaRPr>
          </a:p>
          <a:p>
            <a:pPr marL="301625" marR="960755" indent="-889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(John),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101–102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141–142</a:t>
            </a:r>
            <a:endParaRPr sz="1200">
              <a:latin typeface="Times New Roman"/>
              <a:cs typeface="Times New Roman"/>
            </a:endParaRPr>
          </a:p>
          <a:p>
            <a:pPr marL="451484" marR="156845" indent="-15811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101–102,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143,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144</a:t>
            </a:r>
            <a:endParaRPr sz="1200">
              <a:latin typeface="Times New Roman"/>
              <a:cs typeface="Times New Roman"/>
            </a:endParaRPr>
          </a:p>
          <a:p>
            <a:pPr marL="449580" marR="78740" indent="-1568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 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lowing for,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  <a:p>
            <a:pPr marL="2933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confidentiality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144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  <a:p>
            <a:pPr marL="451484" marR="59690" indent="-1581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identification,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26–  27,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144–145</a:t>
            </a:r>
            <a:endParaRPr sz="1200">
              <a:latin typeface="Times New Roman"/>
              <a:cs typeface="Times New Roman"/>
            </a:endParaRPr>
          </a:p>
          <a:p>
            <a:pPr marL="297180" marR="730250" indent="-44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293–294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143,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143–50,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145</a:t>
            </a:r>
            <a:endParaRPr sz="1200">
              <a:latin typeface="Times New Roman"/>
              <a:cs typeface="Times New Roman"/>
            </a:endParaRPr>
          </a:p>
          <a:p>
            <a:pPr marL="295910" marR="838835" indent="-19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145–146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68171"/>
            <a:ext cx="2860675" cy="6426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8309" marR="127635" indent="-14986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ward, 143,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147–148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28, 140,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 marL="451484" marR="203835" indent="-153035">
              <a:lnSpc>
                <a:spcPct val="100000"/>
              </a:lnSpc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IHS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139,  142,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  <a:p>
            <a:pPr marL="297815" marR="7702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141–142  monthly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newsletters,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  <a:p>
            <a:pPr marL="295910" marR="220345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garding,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  <a:p>
            <a:pPr marL="451484" marR="285115" indent="-15557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148,  149–150</a:t>
            </a:r>
            <a:endParaRPr sz="1200">
              <a:latin typeface="Times New Roman"/>
              <a:cs typeface="Times New Roman"/>
            </a:endParaRPr>
          </a:p>
          <a:p>
            <a:pPr marL="293370" marR="213995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102, 144,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149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</a:t>
            </a:r>
            <a:endParaRPr sz="1200">
              <a:latin typeface="Times New Roman"/>
              <a:cs typeface="Times New Roman"/>
            </a:endParaRPr>
          </a:p>
          <a:p>
            <a:pPr marL="454659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tures, 26–27,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139–141</a:t>
            </a:r>
            <a:endParaRPr sz="1200">
              <a:latin typeface="Times New Roman"/>
              <a:cs typeface="Times New Roman"/>
            </a:endParaRPr>
          </a:p>
          <a:p>
            <a:pPr marL="451484" marR="136525" indent="-1524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traditional/alternative 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72, 102, 144, 147–149,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patterns,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142–143</a:t>
            </a:r>
            <a:endParaRPr sz="1200">
              <a:latin typeface="Times New Roman"/>
              <a:cs typeface="Times New Roman"/>
            </a:endParaRPr>
          </a:p>
          <a:p>
            <a:pPr marL="30353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Wellbriety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49,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Navajo,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  <a:p>
            <a:pPr marL="186055" marR="153035" indent="-168275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NCCC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(National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Cultural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259,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nervios,</a:t>
            </a:r>
            <a:r>
              <a:rPr sz="12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  <a:p>
            <a:pPr marL="186055" marR="5080" indent="-168275" algn="just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NESARC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Epidemiologic 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Conditions),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114,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115,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nguzo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saba,</a:t>
            </a:r>
            <a:r>
              <a:rPr sz="1200" i="1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17780" marR="115570" algn="just">
              <a:lnSpc>
                <a:spcPct val="100000"/>
              </a:lnSpc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NIH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(National 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Health),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NLAAS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(National Latino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Ameri-</a:t>
            </a:r>
            <a:endParaRPr sz="1200">
              <a:latin typeface="Times New Roman"/>
              <a:cs typeface="Times New Roman"/>
            </a:endParaRPr>
          </a:p>
          <a:p>
            <a:pPr marL="183515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Study), 118,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  <a:p>
            <a:pPr marL="14604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node-link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mapping,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135</a:t>
            </a:r>
            <a:endParaRPr sz="1200">
              <a:latin typeface="Times New Roman"/>
              <a:cs typeface="Times New Roman"/>
            </a:endParaRPr>
          </a:p>
          <a:p>
            <a:pPr marL="17780" marR="159385" indent="-3175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nonverbal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16–17,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54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NSDUH.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endParaRPr sz="1200">
              <a:latin typeface="Times New Roman"/>
              <a:cs typeface="Times New Roman"/>
            </a:endParaRPr>
          </a:p>
          <a:p>
            <a:pPr marL="186055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(NSDUH)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95330" y="7413752"/>
            <a:ext cx="2941320" cy="1699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O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425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Civil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Rights,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  <a:p>
            <a:pPr marL="290195" marR="59690" indent="-27813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(OMH),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  definition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 5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Enhanced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Standards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i="1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Cultural-</a:t>
            </a:r>
            <a:endParaRPr sz="1200">
              <a:latin typeface="Times New Roman"/>
              <a:cs typeface="Times New Roman"/>
            </a:endParaRPr>
          </a:p>
          <a:p>
            <a:pPr marL="443865" marR="5080" indent="-1905">
              <a:lnSpc>
                <a:spcPct val="100000"/>
              </a:lnSpc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ly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Appropriate</a:t>
            </a:r>
            <a:r>
              <a:rPr sz="1200" i="1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(2013),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8,</a:t>
            </a:r>
            <a:endParaRPr sz="1200">
              <a:latin typeface="Times New Roman"/>
              <a:cs typeface="Times New Roman"/>
            </a:endParaRPr>
          </a:p>
          <a:p>
            <a:pPr marL="44386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75,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265–266</a:t>
            </a:r>
            <a:endParaRPr sz="1200">
              <a:latin typeface="Times New Roman"/>
              <a:cs typeface="Times New Roman"/>
            </a:endParaRPr>
          </a:p>
          <a:p>
            <a:pPr marL="29083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(OMHRC),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–290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29831" y="435355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60040" cy="825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1484" marR="180340" indent="-15811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guidelines,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93,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online 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169–171</a:t>
            </a:r>
            <a:endParaRPr sz="1200">
              <a:latin typeface="Times New Roman"/>
              <a:cs typeface="Times New Roman"/>
            </a:endParaRPr>
          </a:p>
          <a:p>
            <a:pPr marL="183515" marR="281940" indent="-1714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openness,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showing,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  <a:p>
            <a:pPr marL="186055" marR="212090" indent="-17399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xix–xx,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73–99</a:t>
            </a:r>
            <a:endParaRPr sz="1200">
              <a:latin typeface="Times New Roman"/>
              <a:cs typeface="Times New Roman"/>
            </a:endParaRPr>
          </a:p>
          <a:p>
            <a:pPr marL="293370" marR="747395" indent="19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 74,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(Cavin),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73–74</a:t>
            </a:r>
            <a:endParaRPr sz="1200">
              <a:latin typeface="Times New Roman"/>
              <a:cs typeface="Times New Roman"/>
            </a:endParaRPr>
          </a:p>
          <a:p>
            <a:pPr marL="451484" marR="17145" indent="-1581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76–77,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77</a:t>
            </a:r>
            <a:endParaRPr sz="1200">
              <a:latin typeface="Times New Roman"/>
              <a:cs typeface="Times New Roman"/>
            </a:endParaRPr>
          </a:p>
          <a:p>
            <a:pPr marL="2933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 8,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80,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80–81,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86,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451484" marR="203835" indent="-1581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10–11</a:t>
            </a:r>
            <a:endParaRPr sz="12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295910" marR="10795" indent="1270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 necessary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4–5,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90–91  engagement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80–81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monitoring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74,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</a:t>
            </a:r>
            <a:r>
              <a:rPr sz="1200" i="1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84–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85, 86,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264–273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feedback,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gathering,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85–87,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86,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273–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275</a:t>
            </a:r>
            <a:endParaRPr sz="1200">
              <a:latin typeface="Times New Roman"/>
              <a:cs typeface="Times New Roman"/>
            </a:endParaRPr>
          </a:p>
          <a:p>
            <a:pPr marL="295910" marR="949960" indent="-19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fiscal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for, 96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governance,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78–80,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perspective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  <a:p>
            <a:pPr marL="295910" marR="228600" indent="952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HRSA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domains of,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75–76  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commit-</a:t>
            </a:r>
            <a:endParaRPr sz="1200">
              <a:latin typeface="Times New Roman"/>
              <a:cs typeface="Times New Roman"/>
            </a:endParaRPr>
          </a:p>
          <a:p>
            <a:pPr marL="45339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infrastructure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96–98,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97–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98,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75, 88,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88–90,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  <a:p>
            <a:pPr marL="446405" marR="135890" indent="-14859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mapping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velopment and,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80–83,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82,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87</a:t>
            </a:r>
            <a:endParaRPr sz="1200">
              <a:latin typeface="Times New Roman"/>
              <a:cs typeface="Times New Roman"/>
            </a:endParaRPr>
          </a:p>
          <a:p>
            <a:pPr marL="293370" marR="444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84–87,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85, 86,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264–273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charge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78–79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  <a:p>
            <a:pPr marL="446405" marR="87630" indent="-15049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veloping cultural competence,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6,</a:t>
            </a:r>
            <a:r>
              <a:rPr sz="1200" i="1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6–7,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74</a:t>
            </a:r>
            <a:endParaRPr sz="1200">
              <a:latin typeface="Times New Roman"/>
              <a:cs typeface="Times New Roman"/>
            </a:endParaRPr>
          </a:p>
          <a:p>
            <a:pPr marL="29083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and,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76–78,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77,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  <a:p>
            <a:pPr marL="451484" marR="50165" indent="-1587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opment,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90–96,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92–96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79951" y="868171"/>
            <a:ext cx="280797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6215" marR="5080" indent="-16891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Profile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(HRSA),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266–268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orgullo,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orientation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outreach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96–98,</a:t>
            </a:r>
            <a:endParaRPr sz="1200">
              <a:latin typeface="Times New Roman"/>
              <a:cs typeface="Times New Roman"/>
            </a:endParaRPr>
          </a:p>
          <a:p>
            <a:pPr marL="19367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97–98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4828" y="2110232"/>
            <a:ext cx="2879725" cy="7002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P</a:t>
            </a:r>
            <a:endParaRPr sz="1400">
              <a:latin typeface="Times New Roman"/>
              <a:cs typeface="Times New Roman"/>
            </a:endParaRPr>
          </a:p>
          <a:p>
            <a:pPr marL="19050">
              <a:lnSpc>
                <a:spcPts val="1425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Islanders,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116–117,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  <a:p>
            <a:pPr marL="296545" marR="690245" indent="-106045">
              <a:lnSpc>
                <a:spcPct val="100000"/>
              </a:lnSpc>
              <a:spcBef>
                <a:spcPts val="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matching,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71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291–292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  <a:p>
            <a:pPr marL="451484" marR="144145" indent="-14986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ward, 121,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  <a:p>
            <a:pPr marL="12700" marR="1123950" indent="2838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 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pasmo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  <a:p>
            <a:pPr marL="189230" marR="12700" indent="-17399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peer-supported interventions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110, 113–114.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therapy;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al-help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pelea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nonga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133–134</a:t>
            </a:r>
            <a:endParaRPr sz="1200">
              <a:latin typeface="Times New Roman"/>
              <a:cs typeface="Times New Roman"/>
            </a:endParaRPr>
          </a:p>
          <a:p>
            <a:pPr marL="12700" marR="956310" indent="6350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Awakening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Project,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150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perdida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del 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alma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285  performance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74,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84–87,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85, 86,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264–273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performance,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95–96,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51–52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personalismo,17,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133, 138,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189230" marR="413384" indent="-170180">
              <a:lnSpc>
                <a:spcPct val="1000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Life  (2008),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  <a:p>
            <a:pPr marL="189230" marR="263525" indent="-17399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planning</a:t>
            </a:r>
            <a:endParaRPr sz="1200">
              <a:latin typeface="Times New Roman"/>
              <a:cs typeface="Times New Roman"/>
            </a:endParaRPr>
          </a:p>
          <a:p>
            <a:pPr marL="2965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81–82,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82,</a:t>
            </a:r>
            <a:r>
              <a:rPr sz="1200" i="1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84,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87,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  <a:p>
            <a:pPr marL="451484" marR="177800" indent="-15494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fiscal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80–83,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82,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plática,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  <a:p>
            <a:pPr marL="189230" marR="49530" indent="-1739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 of,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82–83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32100" cy="423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6055" marR="208915" indent="-17399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posttraumatic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disorder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(PTSD),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105,  106, 119,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44, 52,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109–110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prejudices,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43–44,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prison.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</a:t>
            </a:r>
            <a:endParaRPr sz="1200">
              <a:latin typeface="Times New Roman"/>
              <a:cs typeface="Times New Roman"/>
            </a:endParaRPr>
          </a:p>
          <a:p>
            <a:pPr marL="186055" marR="5080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 of,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82–83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programs,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91,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  <a:p>
            <a:pPr marL="16510" marR="15532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Prohibition,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151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MATCH,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  <a:p>
            <a:pPr marL="186055" marR="90170" indent="-173990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90–91</a:t>
            </a:r>
            <a:endParaRPr sz="1200">
              <a:latin typeface="Times New Roman"/>
              <a:cs typeface="Times New Roman"/>
            </a:endParaRPr>
          </a:p>
          <a:p>
            <a:pPr marL="194310" marR="111125" indent="-182245" algn="just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Provider’s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Introduction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Lesbian,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Gay, Bisexual,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Transgender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(CSAT,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psychoeducation,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113,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157,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170–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171</a:t>
            </a:r>
            <a:endParaRPr sz="1200">
              <a:latin typeface="Times New Roman"/>
              <a:cs typeface="Times New Roman"/>
            </a:endParaRPr>
          </a:p>
          <a:p>
            <a:pPr marL="186055" marR="203200" indent="-170180">
              <a:lnSpc>
                <a:spcPct val="100000"/>
              </a:lnSpc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PTSD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(posttraumatic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disorder),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105,  106, 119,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 marL="16510" marR="204470" indent="-44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advocacy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Ricans,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129,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130,</a:t>
            </a:r>
            <a:r>
              <a:rPr sz="1200" i="1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135,</a:t>
            </a:r>
            <a:endParaRPr sz="1200">
              <a:latin typeface="Times New Roman"/>
              <a:cs typeface="Times New Roman"/>
            </a:endParaRPr>
          </a:p>
          <a:p>
            <a:pPr marL="12700" marR="198120" indent="17335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136,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i="1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purification ceremonies,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72,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5402071"/>
            <a:ext cx="2837815" cy="37109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1664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R</a:t>
            </a:r>
            <a:endParaRPr sz="1400">
              <a:latin typeface="Times New Roman"/>
              <a:cs typeface="Times New Roman"/>
            </a:endParaRPr>
          </a:p>
          <a:p>
            <a:pPr marL="187960" marR="72390" indent="-173990">
              <a:lnSpc>
                <a:spcPts val="1440"/>
              </a:lnSpc>
              <a:spcBef>
                <a:spcPts val="30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R/CID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(racial/cultural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model, 39,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40, 41,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  <a:p>
            <a:pPr marL="186055" marR="5080" indent="-173990">
              <a:lnSpc>
                <a:spcPts val="144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xx–xxi,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101–157.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 Americans;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Latinos;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ts val="139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Buddhists,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  <a:p>
            <a:pPr marL="29337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41,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101–102</a:t>
            </a:r>
            <a:endParaRPr sz="1200">
              <a:latin typeface="Times New Roman"/>
              <a:cs typeface="Times New Roman"/>
            </a:endParaRPr>
          </a:p>
          <a:p>
            <a:pPr marL="297180" marR="38735" indent="-44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matching,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71,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13–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296,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17–18,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103</a:t>
            </a:r>
            <a:endParaRPr sz="1200">
              <a:latin typeface="Times New Roman"/>
              <a:cs typeface="Times New Roman"/>
            </a:endParaRPr>
          </a:p>
          <a:p>
            <a:pPr marL="294005" marR="36830" indent="12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or token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representatives, 90–91  families, concepts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attitudes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  <a:p>
            <a:pPr marL="295910" marR="5143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geographical variations in,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17–18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global differences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868171"/>
            <a:ext cx="2903220" cy="825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08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  <a:p>
            <a:pPr marL="454659" marR="151130" indent="-1562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29–30</a:t>
            </a:r>
            <a:endParaRPr sz="1200">
              <a:latin typeface="Times New Roman"/>
              <a:cs typeface="Times New Roman"/>
            </a:endParaRPr>
          </a:p>
          <a:p>
            <a:pPr marL="29146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Jewish,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31</a:t>
            </a:r>
            <a:endParaRPr sz="1200">
              <a:latin typeface="Times New Roman"/>
              <a:cs typeface="Times New Roman"/>
            </a:endParaRPr>
          </a:p>
          <a:p>
            <a:pPr marL="451484" marR="106680" indent="-1574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16–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  <a:p>
            <a:pPr marL="446405" marR="178435" indent="-14859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mapping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velopment, 41,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identity,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  <a:p>
            <a:pPr marL="3028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  <a:p>
            <a:pPr marL="448945" marR="49530" indent="-15557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self-knowledge of 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identities,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38,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39–41,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  <a:p>
            <a:pPr marL="293370" marR="5168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orientation, 29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sizes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percentages,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  <a:p>
            <a:pPr marL="446405" marR="130810" indent="-15049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veloping cultural competence,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5–6,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102,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103</a:t>
            </a:r>
            <a:endParaRPr sz="1200">
              <a:latin typeface="Times New Roman"/>
              <a:cs typeface="Times New Roman"/>
            </a:endParaRPr>
          </a:p>
          <a:p>
            <a:pPr marL="293370" marR="67310" indent="44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U.S. Census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Bureau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groupings,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worldviews, 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differ-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18–19</a:t>
            </a:r>
            <a:endParaRPr sz="1200">
              <a:latin typeface="Times New Roman"/>
              <a:cs typeface="Times New Roman"/>
            </a:endParaRPr>
          </a:p>
          <a:p>
            <a:pPr marL="187960" marR="134620" indent="-17589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(R/CID)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model, 39,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40, 41,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racism,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46, 50,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56,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109–</a:t>
            </a:r>
            <a:endParaRPr sz="1200">
              <a:latin typeface="Times New Roman"/>
              <a:cs typeface="Times New Roman"/>
            </a:endParaRPr>
          </a:p>
          <a:p>
            <a:pPr marL="1860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110, 119,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  <a:p>
            <a:pPr marL="187960" marR="243840" indent="-17589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readiness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motivation for change,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deter-  mining,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69–70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115–116</a:t>
            </a:r>
            <a:endParaRPr sz="1200">
              <a:latin typeface="Times New Roman"/>
              <a:cs typeface="Times New Roman"/>
            </a:endParaRPr>
          </a:p>
          <a:p>
            <a:pPr marL="293370" marR="266700" indent="63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 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xxi,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173,</a:t>
            </a:r>
            <a:r>
              <a:rPr sz="1200" i="1" spc="-25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173–175,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174,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149–150</a:t>
            </a:r>
            <a:endParaRPr sz="1200">
              <a:latin typeface="Times New Roman"/>
              <a:cs typeface="Times New Roman"/>
            </a:endParaRPr>
          </a:p>
          <a:p>
            <a:pPr marL="451484" marR="5080" indent="-149225">
              <a:lnSpc>
                <a:spcPct val="100000"/>
              </a:lnSpc>
            </a:pP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i="1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Promotion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(planned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TIP),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157,</a:t>
            </a:r>
            <a:r>
              <a:rPr sz="1200" i="1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173–174</a:t>
            </a:r>
            <a:endParaRPr sz="1200">
              <a:latin typeface="Times New Roman"/>
              <a:cs typeface="Times New Roman"/>
            </a:endParaRPr>
          </a:p>
          <a:p>
            <a:pPr marL="12700" marR="527050" indent="2813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156–157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camps,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149</a:t>
            </a:r>
            <a:endParaRPr sz="1200">
              <a:latin typeface="Times New Roman"/>
              <a:cs typeface="Times New Roman"/>
            </a:endParaRPr>
          </a:p>
          <a:p>
            <a:pPr marL="186055" marR="86360" indent="-17399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recruitment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90–91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reculturation,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297–298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refugees,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  <a:p>
            <a:pPr marL="186055" marR="241300" indent="-17399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 prevention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29831" y="435355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64485" cy="5694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0" marR="62230" indent="-28384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spirituality,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30–33.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rituals  of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114,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115</a:t>
            </a:r>
            <a:endParaRPr sz="1200">
              <a:latin typeface="Times New Roman"/>
              <a:cs typeface="Times New Roman"/>
            </a:endParaRPr>
          </a:p>
          <a:p>
            <a:pPr marL="298450" marR="2286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126–128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Buddhism,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32–33,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30416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Christians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Christianity,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31, 101,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115,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128, 138, 149,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culturagrams,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137,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  <a:p>
            <a:pPr marL="300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Islam,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32, 115,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Judaism,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28, 30,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31–32,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298450" marR="37655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102, 144, 149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Islanders,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  <a:p>
            <a:pPr marL="454025" marR="46355" indent="-15811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31</a:t>
            </a:r>
            <a:endParaRPr sz="1200">
              <a:latin typeface="Times New Roman"/>
              <a:cs typeface="Times New Roman"/>
            </a:endParaRPr>
          </a:p>
          <a:p>
            <a:pPr marL="305435" marR="872490" indent="-952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syncretistic,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138, 298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Taoist version 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CBT,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124</a:t>
            </a:r>
            <a:endParaRPr sz="1200">
              <a:latin typeface="Times New Roman"/>
              <a:cs typeface="Times New Roman"/>
            </a:endParaRPr>
          </a:p>
          <a:p>
            <a:pPr marL="14604" marR="69850" indent="2832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151, 152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resistance,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iden-</a:t>
            </a:r>
            <a:endParaRPr sz="1200">
              <a:latin typeface="Times New Roman"/>
              <a:cs typeface="Times New Roman"/>
            </a:endParaRPr>
          </a:p>
          <a:p>
            <a:pPr marL="1917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  <a:p>
            <a:pPr marL="188595" marR="5080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show-  ing,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mnemonic,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respeto,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134,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  <a:p>
            <a:pPr marL="188595" marR="211454" indent="-17399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retention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90–91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167,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168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Hawai’i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Program,</a:t>
            </a:r>
            <a:endParaRPr sz="1200">
              <a:latin typeface="Times New Roman"/>
              <a:cs typeface="Times New Roman"/>
            </a:endParaRPr>
          </a:p>
          <a:p>
            <a:pPr marL="18859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9173" y="6682231"/>
            <a:ext cx="2771140" cy="243078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4604">
              <a:lnSpc>
                <a:spcPts val="1664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S</a:t>
            </a:r>
            <a:endParaRPr sz="1400">
              <a:latin typeface="Times New Roman"/>
              <a:cs typeface="Times New Roman"/>
            </a:endParaRPr>
          </a:p>
          <a:p>
            <a:pPr marL="198755" marR="6350" indent="-184150">
              <a:lnSpc>
                <a:spcPts val="1440"/>
              </a:lnSpc>
              <a:spcBef>
                <a:spcPts val="3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SAMHSA.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ts val="139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Santería,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Our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Selves,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188595" marR="5080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Schedules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Neuro-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(SCAN),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schizophrenia,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105–106,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tools, 65–69,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68,</a:t>
            </a:r>
            <a:endParaRPr sz="1200">
              <a:latin typeface="Times New Roman"/>
              <a:cs typeface="Times New Roman"/>
            </a:endParaRPr>
          </a:p>
          <a:p>
            <a:pPr marL="1885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277,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277–281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seasonal/migrant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  <a:p>
            <a:pPr marL="12700" marR="336550" indent="19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Secular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Sobriety,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  segmented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assimilation,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0548" y="868171"/>
            <a:ext cx="2861310" cy="825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 marR="133858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selective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298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</a:t>
            </a:r>
            <a:endParaRPr sz="1200">
              <a:latin typeface="Times New Roman"/>
              <a:cs typeface="Times New Roman"/>
            </a:endParaRPr>
          </a:p>
          <a:p>
            <a:pPr marL="301625" marR="424815" indent="127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competencies,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55,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259–263 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training,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  <a:p>
            <a:pPr marL="458470" marR="210185" indent="-15557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  84–87,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85, 86,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264–273</a:t>
            </a:r>
            <a:endParaRPr sz="1200">
              <a:latin typeface="Times New Roman"/>
              <a:cs typeface="Times New Roman"/>
            </a:endParaRPr>
          </a:p>
          <a:p>
            <a:pPr marL="193675" marR="59055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Checklist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Personnel  Providing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Chil-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55,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259–262</a:t>
            </a:r>
            <a:endParaRPr sz="1200">
              <a:latin typeface="Times New Roman"/>
              <a:cs typeface="Times New Roman"/>
            </a:endParaRPr>
          </a:p>
          <a:p>
            <a:pPr marL="302895" marR="226695" indent="-2863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self-knowledge,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competency, 37–45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ACA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 Competencies,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46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 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8–9,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37–38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and,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  <a:p>
            <a:pPr marL="30035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  <a:p>
            <a:pPr marL="458470" marR="128270" indent="-1574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understanding,  44–45</a:t>
            </a:r>
            <a:endParaRPr sz="1200">
              <a:latin typeface="Times New Roman"/>
              <a:cs typeface="Times New Roman"/>
            </a:endParaRPr>
          </a:p>
          <a:p>
            <a:pPr marL="458470" marR="327025" indent="-15557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39–41,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40, 41,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  <a:p>
            <a:pPr marL="305435">
              <a:lnSpc>
                <a:spcPct val="100000"/>
              </a:lnSpc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mnemonic,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  <a:p>
            <a:pPr marL="458470" marR="42545" indent="-15811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stereotyping, prejudices,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history,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43–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44,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  <a:p>
            <a:pPr marL="3060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  <a:p>
            <a:pPr marL="458470" marR="141605" indent="-1587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clinical,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42–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43,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43,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  <a:p>
            <a:pPr marL="17145" marR="5080" indent="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Self-Management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sensitivity,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</a:t>
            </a:r>
            <a:endParaRPr sz="1200">
              <a:latin typeface="Times New Roman"/>
              <a:cs typeface="Times New Roman"/>
            </a:endParaRPr>
          </a:p>
          <a:p>
            <a:pPr marL="19113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showing,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  <a:p>
            <a:pPr marL="17145" marR="756920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SES.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status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shame,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61,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121,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shen-k’uei,</a:t>
            </a:r>
            <a:r>
              <a:rPr sz="1200" i="1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shenjing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shuairuo,285</a:t>
            </a:r>
            <a:endParaRPr sz="1200">
              <a:latin typeface="Times New Roman"/>
              <a:cs typeface="Times New Roman"/>
            </a:endParaRPr>
          </a:p>
          <a:p>
            <a:pPr marL="12700" marR="843915" indent="444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silence,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comfort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simpatía,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253,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skra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prameha,</a:t>
            </a:r>
            <a:r>
              <a:rPr sz="1200" i="1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  <a:p>
            <a:pPr marL="302895" marR="1744345" indent="-28638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constructs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  <a:p>
            <a:pPr marL="30289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  <a:p>
            <a:pPr marL="300355" marR="264160" indent="-2838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(SES),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20–22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culturagrams,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66–67</a:t>
            </a:r>
            <a:endParaRPr sz="1200">
              <a:latin typeface="Times New Roman"/>
              <a:cs typeface="Times New Roman"/>
            </a:endParaRPr>
          </a:p>
          <a:p>
            <a:pPr marL="3048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162,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  <a:p>
            <a:pPr marL="3028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21–22,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22</a:t>
            </a:r>
            <a:endParaRPr sz="1200">
              <a:latin typeface="Times New Roman"/>
              <a:cs typeface="Times New Roman"/>
            </a:endParaRPr>
          </a:p>
          <a:p>
            <a:pPr marL="3060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964815" cy="825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62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determinants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solution-focused interventions,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  <a:p>
            <a:pPr marL="188595" marR="272415" indent="-17399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South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129,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131,  135,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spirituality.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</a:t>
            </a:r>
            <a:endParaRPr sz="1200">
              <a:latin typeface="Times New Roman"/>
              <a:cs typeface="Times New Roman"/>
            </a:endParaRPr>
          </a:p>
          <a:p>
            <a:pPr marL="188595" marR="317500" indent="-173990">
              <a:lnSpc>
                <a:spcPct val="10000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Management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Management Society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2010),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  <a:p>
            <a:pPr marL="187325" marR="5080" indent="-172720">
              <a:lnSpc>
                <a:spcPct val="100000"/>
              </a:lnSpc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Standards</a:t>
            </a:r>
            <a:r>
              <a:rPr sz="1200" i="1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  Practice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2001),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  <a:p>
            <a:pPr marL="188595" marR="119380" indent="-17399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Stanford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Curriculum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Ethnogeri-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atrics,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Star Trek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terminology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crack cocaine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</a:t>
            </a:r>
            <a:endParaRPr sz="1200">
              <a:latin typeface="Times New Roman"/>
              <a:cs typeface="Times New Roman"/>
            </a:endParaRPr>
          </a:p>
          <a:p>
            <a:pPr marL="18859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  <a:p>
            <a:pPr marL="12700" marR="5626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stereotyping,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43–44,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44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strategic planning,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organizations,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78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strength-based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Subanun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subcultures,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62–63,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160,</a:t>
            </a:r>
            <a:r>
              <a:rPr sz="1200" i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161–162</a:t>
            </a:r>
            <a:endParaRPr sz="1200">
              <a:latin typeface="Times New Roman"/>
              <a:cs typeface="Times New Roman"/>
            </a:endParaRPr>
          </a:p>
          <a:p>
            <a:pPr marL="190500" marR="130175" indent="-17843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ders;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cultures;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Protocols;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under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25</a:t>
            </a:r>
            <a:endParaRPr sz="1200">
              <a:latin typeface="Times New Roman"/>
              <a:cs typeface="Times New Roman"/>
            </a:endParaRPr>
          </a:p>
          <a:p>
            <a:pPr marL="298450" marR="293370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104–105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117–119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32–33</a:t>
            </a:r>
            <a:endParaRPr sz="1200">
              <a:latin typeface="Times New Roman"/>
              <a:cs typeface="Times New Roman"/>
            </a:endParaRPr>
          </a:p>
          <a:p>
            <a:pPr marL="295910" marR="32956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and, 26–27 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xxi,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173,</a:t>
            </a:r>
            <a:r>
              <a:rPr sz="1200" i="1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173–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175,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174,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diagnosing,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68–69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21–22</a:t>
            </a:r>
            <a:endParaRPr sz="1200">
              <a:latin typeface="Times New Roman"/>
              <a:cs typeface="Times New Roman"/>
            </a:endParaRPr>
          </a:p>
          <a:p>
            <a:pPr marL="457200" marR="287020" indent="-1587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exercise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losses,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170–171</a:t>
            </a:r>
            <a:endParaRPr sz="1200">
              <a:latin typeface="Times New Roman"/>
              <a:cs typeface="Times New Roman"/>
            </a:endParaRPr>
          </a:p>
          <a:p>
            <a:pPr marL="298450" marR="13106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35–36,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129–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131,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130</a:t>
            </a:r>
            <a:endParaRPr sz="1200">
              <a:latin typeface="Times New Roman"/>
              <a:cs typeface="Times New Roman"/>
            </a:endParaRPr>
          </a:p>
          <a:p>
            <a:pPr marL="298450" marR="697865" indent="25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to, 28  immigrants and, 23,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25–26,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130</a:t>
            </a:r>
            <a:endParaRPr sz="1200">
              <a:latin typeface="Times New Roman"/>
              <a:cs typeface="Times New Roman"/>
            </a:endParaRPr>
          </a:p>
          <a:p>
            <a:pPr marL="30099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Judaism and,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31–32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26–27,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139–141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0548" y="868171"/>
            <a:ext cx="2873375" cy="4963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2895" marR="909955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127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31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21, 22,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  <a:p>
            <a:pPr marL="302895" marR="374015" indent="-25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orientation, 29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150–152,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  <a:p>
            <a:pPr marL="193675" marR="5080" indent="-17399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(SAMHSA),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290.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Administra-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tion; 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(NSDUH)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data;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provement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Protocols</a:t>
            </a:r>
            <a:endParaRPr sz="1200">
              <a:latin typeface="Times New Roman"/>
              <a:cs typeface="Times New Roman"/>
            </a:endParaRPr>
          </a:p>
          <a:p>
            <a:pPr marL="309880" marR="137160" indent="-698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175  Targeted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Capacity Expansion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Program,</a:t>
            </a:r>
            <a:endParaRPr sz="1200">
              <a:latin typeface="Times New Roman"/>
              <a:cs typeface="Times New Roman"/>
            </a:endParaRPr>
          </a:p>
          <a:p>
            <a:pPr marL="46482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CSAT,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  <a:p>
            <a:pPr marL="455930" marR="9525" indent="-146050">
              <a:lnSpc>
                <a:spcPct val="100000"/>
              </a:lnSpc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TTA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(Tribal 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Technical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sistance)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  <a:p>
            <a:pPr marL="191135" marR="86995" indent="-171450">
              <a:lnSpc>
                <a:spcPct val="100000"/>
              </a:lnSpc>
            </a:pP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multidimensional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xv,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5–7,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36,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37, 58,</a:t>
            </a:r>
            <a:endParaRPr sz="1200">
              <a:latin typeface="Times New Roman"/>
              <a:cs typeface="Times New Roman"/>
            </a:endParaRPr>
          </a:p>
          <a:p>
            <a:pPr marL="19367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74,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102,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103, 160,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161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suicide,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141,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dance,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17145" marR="4826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supportive-expressive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psychotherapy,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surveys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mem-</a:t>
            </a:r>
            <a:endParaRPr sz="1200">
              <a:latin typeface="Times New Roman"/>
              <a:cs typeface="Times New Roman"/>
            </a:endParaRPr>
          </a:p>
          <a:p>
            <a:pPr marL="19367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bers,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85–87,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86,</a:t>
            </a:r>
            <a:r>
              <a:rPr sz="1200" i="1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273–275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susto,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sweat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lodges,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102,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syncretistic religions,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138,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90556" y="5950711"/>
            <a:ext cx="2776855" cy="316230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5875">
              <a:lnSpc>
                <a:spcPts val="1664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T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425"/>
              </a:lnSpc>
            </a:pP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taijin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kyofusho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talking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circle,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158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Taoist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CBT,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124</a:t>
            </a:r>
            <a:endParaRPr sz="1200">
              <a:latin typeface="Times New Roman"/>
              <a:cs typeface="Times New Roman"/>
            </a:endParaRPr>
          </a:p>
          <a:p>
            <a:pPr marL="189230" marR="354330" indent="-17335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Targeted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Capacity Expansion Program,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CSAT,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  <a:p>
            <a:pPr marL="183515" marR="5080" indent="-167005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Episode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2001 -  2011),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Temperance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Movement,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terapia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dura,</a:t>
            </a:r>
            <a:r>
              <a:rPr sz="1200" i="1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137</a:t>
            </a:r>
            <a:endParaRPr sz="1200">
              <a:latin typeface="Times New Roman"/>
              <a:cs typeface="Times New Roman"/>
            </a:endParaRPr>
          </a:p>
          <a:p>
            <a:pPr marL="12700" marR="29209" indent="38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TIPs.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touch,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meanings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52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traditional/alternative healing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</a:t>
            </a:r>
            <a:endParaRPr sz="1200">
              <a:latin typeface="Times New Roman"/>
              <a:cs typeface="Times New Roman"/>
            </a:endParaRPr>
          </a:p>
          <a:p>
            <a:pPr marL="29337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acupuncture,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  <a:p>
            <a:pPr marL="294640" marR="165735" indent="-19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adapting intervention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to, 72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114–115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126–128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29831" y="435355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4837" y="868171"/>
            <a:ext cx="2837815" cy="82810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1940">
              <a:lnSpc>
                <a:spcPct val="100000"/>
              </a:lnSpc>
              <a:spcBef>
                <a:spcPts val="100"/>
              </a:spcBef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cao</a:t>
            </a:r>
            <a:r>
              <a:rPr sz="1200" i="1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gio,</a:t>
            </a:r>
            <a:r>
              <a:rPr sz="1200" i="1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  <a:p>
            <a:pPr marL="448309" marR="123825" indent="-15811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circles,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American philosophy,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446405" marR="5080" indent="-1568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 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lowing for,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  <a:p>
            <a:pPr marL="290195" marR="90106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to, 37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awareness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49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dances, sacred,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294640" marR="37465" indent="-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 culture, 137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–138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to,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72, 102, 144,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147–</a:t>
            </a:r>
            <a:endParaRPr sz="1200">
              <a:latin typeface="Times New Roman"/>
              <a:cs typeface="Times New Roman"/>
            </a:endParaRPr>
          </a:p>
          <a:p>
            <a:pPr marL="448309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149,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to,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purification ceremonies,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72,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  <a:p>
            <a:pPr marL="290195" marR="88836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sweat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lodges,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102, 148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156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yin/yang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balance,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  <a:p>
            <a:pPr marL="182880" marR="96520" indent="-17081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</a:t>
            </a:r>
            <a:endParaRPr sz="1200">
              <a:latin typeface="Times New Roman"/>
              <a:cs typeface="Times New Roman"/>
            </a:endParaRPr>
          </a:p>
          <a:p>
            <a:pPr marL="451484" marR="165735" indent="-1587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exercise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losses,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170–171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89–90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91,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91–93,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92,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transculturation,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  <a:p>
            <a:pPr marL="12700" marR="5949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translators,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88,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88–90,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90,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287  trauma,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28–29</a:t>
            </a:r>
            <a:endParaRPr sz="1200">
              <a:latin typeface="Times New Roman"/>
              <a:cs typeface="Times New Roman"/>
            </a:endParaRPr>
          </a:p>
          <a:p>
            <a:pPr marL="294005" marR="29083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28, 108, 109–110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119–120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planning,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63,</a:t>
            </a:r>
            <a:endParaRPr sz="1200">
              <a:latin typeface="Times New Roman"/>
              <a:cs typeface="Times New Roman"/>
            </a:endParaRPr>
          </a:p>
          <a:p>
            <a:pPr marL="448309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American,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28, 140,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 marL="29654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PTSD,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105, 106, 119,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groups, 28–29,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  <a:p>
            <a:pPr marL="452755" marR="158750" indent="-152400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Trauma-Informed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57), 23, 28,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182880" marR="20955" indent="-1708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attitudes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toward.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</a:t>
            </a:r>
            <a:endParaRPr sz="1200">
              <a:latin typeface="Times New Roman"/>
              <a:cs typeface="Times New Roman"/>
            </a:endParaRPr>
          </a:p>
          <a:p>
            <a:pPr marL="182880" marR="66675" indent="-1670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Episode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Sets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(TEDS;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2001 -  2011),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Protocols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(TIPs)</a:t>
            </a:r>
            <a:endParaRPr sz="1200">
              <a:latin typeface="Times New Roman"/>
              <a:cs typeface="Times New Roman"/>
            </a:endParaRPr>
          </a:p>
          <a:p>
            <a:pPr marL="472440" marR="45085" indent="-177165">
              <a:lnSpc>
                <a:spcPct val="100000"/>
              </a:lnSpc>
              <a:spcBef>
                <a:spcPts val="204"/>
              </a:spcBef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56),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  <a:p>
            <a:pPr marL="468630" marR="146050" indent="-172720">
              <a:lnSpc>
                <a:spcPct val="100000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Indians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Alaska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Natives</a:t>
            </a:r>
            <a:r>
              <a:rPr sz="12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(planned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94080"/>
            <a:ext cx="2970530" cy="8046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7625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TIP),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</a:t>
            </a:r>
            <a:endParaRPr sz="1200">
              <a:latin typeface="Times New Roman"/>
              <a:cs typeface="Times New Roman"/>
            </a:endParaRPr>
          </a:p>
          <a:p>
            <a:pPr marL="469265" marR="171450" indent="-170815">
              <a:lnSpc>
                <a:spcPct val="100000"/>
              </a:lnSpc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Brief Interventions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Therapies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34),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462280" marR="152400" indent="-159385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i="1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(TIP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35), 69,</a:t>
            </a:r>
            <a:endParaRPr sz="120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70,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469265" marR="69215" indent="-164465">
              <a:lnSpc>
                <a:spcPct val="100000"/>
              </a:lnSpc>
            </a:pP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i="1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Promotion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(planned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TIP),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128,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157,</a:t>
            </a:r>
            <a:r>
              <a:rPr sz="1200" i="1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173–174</a:t>
            </a:r>
            <a:endParaRPr sz="1200">
              <a:latin typeface="Times New Roman"/>
              <a:cs typeface="Times New Roman"/>
            </a:endParaRPr>
          </a:p>
          <a:p>
            <a:pPr marL="469265" marR="48260" indent="-170815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Intensive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Outpatient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47),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469265" marR="83185" indent="-170815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Women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51),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20,</a:t>
            </a:r>
            <a:endParaRPr sz="120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123,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477520" marR="306705" indent="-179070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 Therapy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39), 19, 146,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299085" marR="5080" indent="-38735" algn="ctr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System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44),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Persons</a:t>
            </a:r>
            <a:r>
              <a:rPr sz="1200" i="1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42),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20,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Group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41), 155,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474345" marR="270510" indent="-167640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Trauma-Informed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Services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57), 23, 28,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ts val="1235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</a:t>
            </a:r>
            <a:endParaRPr sz="1200">
              <a:latin typeface="Times New Roman"/>
              <a:cs typeface="Times New Roman"/>
            </a:endParaRPr>
          </a:p>
          <a:p>
            <a:pPr marL="18796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providers,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139,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 marL="186055" marR="462915" indent="-167005">
              <a:lnSpc>
                <a:spcPct val="100000"/>
              </a:lnSpc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Technical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Assistance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(TTA)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Center,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SAMHSA,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tripa ida,</a:t>
            </a:r>
            <a:r>
              <a:rPr sz="12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 issues,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44, 52,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109–110</a:t>
            </a:r>
            <a:endParaRPr sz="1200">
              <a:latin typeface="Times New Roman"/>
              <a:cs typeface="Times New Roman"/>
            </a:endParaRPr>
          </a:p>
          <a:p>
            <a:pPr marL="189230" marR="339090" indent="-17018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(Tribal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Technical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tance)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SAMHSA,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</a:t>
            </a:r>
            <a:endParaRPr sz="1200">
              <a:latin typeface="Times New Roman"/>
              <a:cs typeface="Times New Roman"/>
            </a:endParaRPr>
          </a:p>
          <a:p>
            <a:pPr marL="293370" marR="378460" indent="635" algn="just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111, 113–114 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125 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  <a:p>
            <a:pPr marL="294005" marR="4654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136–137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Jewish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  <a:p>
            <a:pPr marL="29972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Lakota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version,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49,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102,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146–147,</a:t>
            </a:r>
            <a:endParaRPr sz="1200">
              <a:latin typeface="Times New Roman"/>
              <a:cs typeface="Times New Roman"/>
            </a:endParaRPr>
          </a:p>
          <a:p>
            <a:pPr marL="451484">
              <a:lnSpc>
                <a:spcPct val="100000"/>
              </a:lnSpc>
            </a:pP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 marL="2940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155,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62064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0551"/>
            <a:ext cx="2920365" cy="2979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664"/>
              </a:lnSpc>
              <a:spcBef>
                <a:spcPts val="100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U</a:t>
            </a:r>
            <a:endParaRPr sz="1400">
              <a:latin typeface="Times New Roman"/>
              <a:cs typeface="Times New Roman"/>
            </a:endParaRPr>
          </a:p>
          <a:p>
            <a:pPr marL="13970" marR="271780" indent="-1905">
              <a:lnSpc>
                <a:spcPts val="1440"/>
              </a:lnSpc>
              <a:spcBef>
                <a:spcPts val="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undocumented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immigrants,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</a:t>
            </a:r>
            <a:r>
              <a:rPr sz="1200" i="1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–67,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134  Urban Indian 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Institute,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  <a:p>
            <a:pPr marL="181610" marR="160020" indent="-167640">
              <a:lnSpc>
                <a:spcPts val="144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Bureau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xvi,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  <a:p>
            <a:pPr marL="180975" marR="183515" indent="-167005">
              <a:lnSpc>
                <a:spcPts val="144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(HHS).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Minority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299085" marR="369570" indent="-1905">
              <a:lnSpc>
                <a:spcPts val="144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xv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disparities,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  <a:p>
            <a:pPr marL="306070">
              <a:lnSpc>
                <a:spcPts val="139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Healthy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2020,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  <a:p>
            <a:pPr marL="451484" marR="5080" indent="-147955">
              <a:lnSpc>
                <a:spcPct val="100000"/>
              </a:lnSpc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Health: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i="1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Ethnici-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(Surgeon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General’s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report, 2001),  290</a:t>
            </a:r>
            <a:endParaRPr sz="1200">
              <a:latin typeface="Times New Roman"/>
              <a:cs typeface="Times New Roman"/>
            </a:endParaRPr>
          </a:p>
          <a:p>
            <a:pPr marL="30353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Civil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Rights,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</a:pP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Veterans Affairs,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594" y="3958844"/>
            <a:ext cx="2890520" cy="17005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3970">
              <a:lnSpc>
                <a:spcPts val="1670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V</a:t>
            </a:r>
            <a:endParaRPr sz="1400">
              <a:latin typeface="Times New Roman"/>
              <a:cs typeface="Times New Roman"/>
            </a:endParaRPr>
          </a:p>
          <a:p>
            <a:pPr marL="12700" marR="144145">
              <a:lnSpc>
                <a:spcPts val="1440"/>
              </a:lnSpc>
              <a:spcBef>
                <a:spcPts val="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statements,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77–78,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78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values.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Veterans Affairs,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116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veterans,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ts val="139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Vietnamese,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22,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118,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119,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292.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  <a:p>
            <a:pPr marL="12700" marR="922655" indent="1803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 Village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Sobriety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statements,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77–78,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6157" y="5778500"/>
            <a:ext cx="2801620" cy="261366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1664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W</a:t>
            </a:r>
            <a:endParaRPr sz="1400">
              <a:latin typeface="Times New Roman"/>
              <a:cs typeface="Times New Roman"/>
            </a:endParaRPr>
          </a:p>
          <a:p>
            <a:pPr marL="15875">
              <a:lnSpc>
                <a:spcPts val="1425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Wellbriety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movement, 49,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Americans,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13–14,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150–157.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See</a:t>
            </a:r>
            <a:r>
              <a:rPr sz="12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also</a:t>
            </a:r>
            <a:endParaRPr sz="1200">
              <a:latin typeface="Times New Roman"/>
              <a:cs typeface="Times New Roman"/>
            </a:endParaRPr>
          </a:p>
          <a:p>
            <a:pPr marL="297180" marR="1797685" indent="-11620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CODs,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  <a:p>
            <a:pPr marL="28892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39,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  <a:p>
            <a:pPr marL="2927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  <a:p>
            <a:pPr marL="447040" marR="151130" indent="-15557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  154–156</a:t>
            </a:r>
            <a:endParaRPr sz="1200">
              <a:latin typeface="Times New Roman"/>
              <a:cs typeface="Times New Roman"/>
            </a:endParaRPr>
          </a:p>
          <a:p>
            <a:pPr marL="447040" marR="5080" indent="-1574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 concepts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attitudes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about,  19</a:t>
            </a:r>
            <a:endParaRPr sz="1200">
              <a:latin typeface="Times New Roman"/>
              <a:cs typeface="Times New Roman"/>
            </a:endParaRPr>
          </a:p>
          <a:p>
            <a:pPr marL="29146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  <a:p>
            <a:pPr marL="443865" marR="73025" indent="-14986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ward, 153–154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5043" y="868171"/>
            <a:ext cx="2825115" cy="5694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71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  <a:p>
            <a:pPr marL="30099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  <a:p>
            <a:pPr marL="454025" marR="181610" indent="-15557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garding,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  <a:p>
            <a:pPr marL="454025" marR="5080" indent="-15557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156–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  <a:p>
            <a:pPr marL="295910" marR="202565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151, 152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</a:t>
            </a:r>
            <a:endParaRPr sz="1200">
              <a:latin typeface="Times New Roman"/>
              <a:cs typeface="Times New Roman"/>
            </a:endParaRPr>
          </a:p>
          <a:p>
            <a:pPr marL="4572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tures, 150–152,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  <a:p>
            <a:pPr marL="454025" marR="97790" indent="-15240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traditional/alternative 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30162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  <a:p>
            <a:pPr marL="22860" marR="87503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Bison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147,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294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privilege,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  <a:p>
            <a:pPr marL="191135" marR="139700" indent="-16827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2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WRID)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model, 39,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40, 41,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  <a:p>
            <a:pPr marL="22860" marR="353695">
              <a:lnSpc>
                <a:spcPct val="100000"/>
              </a:lnSpc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Organization),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Sobriety,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  <a:p>
            <a:pPr marL="12700" marR="355600" indent="1016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Organization (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WHO),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68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traditions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worldview,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43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42–43,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43,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  <a:p>
            <a:pPr marL="2959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culturagrams,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66–67</a:t>
            </a:r>
            <a:endParaRPr sz="1200">
              <a:latin typeface="Times New Roman"/>
              <a:cs typeface="Times New Roman"/>
            </a:endParaRPr>
          </a:p>
          <a:p>
            <a:pPr marL="298450" marR="741045" indent="-25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18–19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165,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166</a:t>
            </a:r>
            <a:endParaRPr sz="1200">
              <a:latin typeface="Times New Roman"/>
              <a:cs typeface="Times New Roman"/>
            </a:endParaRPr>
          </a:p>
          <a:p>
            <a:pPr marL="29845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</a:t>
            </a:r>
            <a:endParaRPr sz="1200">
              <a:latin typeface="Times New Roman"/>
              <a:cs typeface="Times New Roman"/>
            </a:endParaRPr>
          </a:p>
          <a:p>
            <a:pPr marL="454025">
              <a:lnSpc>
                <a:spcPct val="100000"/>
              </a:lnSpc>
            </a:pP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75,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76–78,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77, 78</a:t>
            </a:r>
            <a:endParaRPr sz="1200">
              <a:latin typeface="Times New Roman"/>
              <a:cs typeface="Times New Roman"/>
            </a:endParaRPr>
          </a:p>
          <a:p>
            <a:pPr marL="191135" marR="112395" indent="-168275">
              <a:lnSpc>
                <a:spcPct val="100000"/>
              </a:lnSpc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WRID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nt)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model, 39,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40, 41,</a:t>
            </a:r>
            <a:r>
              <a:rPr sz="1200" i="1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78067" y="6682231"/>
            <a:ext cx="1340485" cy="60198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1664"/>
              </a:lnSpc>
              <a:spcBef>
                <a:spcPts val="105"/>
              </a:spcBef>
            </a:pPr>
            <a:r>
              <a:rPr sz="1400" b="1" dirty="0">
                <a:solidFill>
                  <a:srgbClr val="00395A"/>
                </a:solidFill>
                <a:latin typeface="Times New Roman"/>
                <a:cs typeface="Times New Roman"/>
              </a:rPr>
              <a:t>Y</a:t>
            </a:r>
            <a:endParaRPr sz="1400">
              <a:latin typeface="Times New Roman"/>
              <a:cs typeface="Times New Roman"/>
            </a:endParaRPr>
          </a:p>
          <a:p>
            <a:pPr marL="19685">
              <a:lnSpc>
                <a:spcPts val="1425"/>
              </a:lnSpc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yin/yang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balance,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</a:pP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Yup’ik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Eskimo,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3100" y="9430004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62064" y="9337040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327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1070" y="755552"/>
            <a:ext cx="5988685" cy="4459605"/>
          </a:xfrm>
          <a:prstGeom prst="rect">
            <a:avLst/>
          </a:prstGeom>
        </p:spPr>
        <p:txBody>
          <a:bodyPr vert="horz" wrap="square" lIns="0" tIns="143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30"/>
              </a:spcBef>
            </a:pPr>
            <a:r>
              <a:rPr sz="1800" b="1" spc="-30" dirty="0">
                <a:solidFill>
                  <a:srgbClr val="33607A"/>
                </a:solidFill>
                <a:latin typeface="Arial"/>
                <a:cs typeface="Arial"/>
              </a:rPr>
              <a:t>SAMHSA </a:t>
            </a:r>
            <a:r>
              <a:rPr sz="1800" b="1" spc="-55" dirty="0">
                <a:solidFill>
                  <a:srgbClr val="33607A"/>
                </a:solidFill>
                <a:latin typeface="Arial"/>
                <a:cs typeface="Arial"/>
              </a:rPr>
              <a:t>TIPs </a:t>
            </a:r>
            <a:r>
              <a:rPr sz="1800" b="1" spc="-30" dirty="0">
                <a:solidFill>
                  <a:srgbClr val="33607A"/>
                </a:solidFill>
                <a:latin typeface="Arial"/>
                <a:cs typeface="Arial"/>
              </a:rPr>
              <a:t>and </a:t>
            </a:r>
            <a:r>
              <a:rPr sz="1800" b="1" spc="25" dirty="0">
                <a:solidFill>
                  <a:srgbClr val="33607A"/>
                </a:solidFill>
                <a:latin typeface="Arial"/>
                <a:cs typeface="Arial"/>
              </a:rPr>
              <a:t>Publications </a:t>
            </a:r>
            <a:r>
              <a:rPr sz="1800" b="1" spc="-35" dirty="0">
                <a:solidFill>
                  <a:srgbClr val="33607A"/>
                </a:solidFill>
                <a:latin typeface="Arial"/>
                <a:cs typeface="Arial"/>
              </a:rPr>
              <a:t>Based </a:t>
            </a:r>
            <a:r>
              <a:rPr sz="1800" b="1" spc="-20" dirty="0">
                <a:solidFill>
                  <a:srgbClr val="33607A"/>
                </a:solidFill>
                <a:latin typeface="Arial"/>
                <a:cs typeface="Arial"/>
              </a:rPr>
              <a:t>on</a:t>
            </a:r>
            <a:r>
              <a:rPr sz="1800" b="1" spc="-270" dirty="0">
                <a:solidFill>
                  <a:srgbClr val="33607A"/>
                </a:solidFill>
                <a:latin typeface="Arial"/>
                <a:cs typeface="Arial"/>
              </a:rPr>
              <a:t> </a:t>
            </a:r>
            <a:r>
              <a:rPr sz="1800" b="1" spc="-55" dirty="0">
                <a:solidFill>
                  <a:srgbClr val="33607A"/>
                </a:solidFill>
                <a:latin typeface="Arial"/>
                <a:cs typeface="Arial"/>
              </a:rPr>
              <a:t>TIPs</a:t>
            </a:r>
            <a:endParaRPr sz="1800">
              <a:latin typeface="Arial"/>
              <a:cs typeface="Arial"/>
            </a:endParaRPr>
          </a:p>
          <a:p>
            <a:pPr marL="26034">
              <a:lnSpc>
                <a:spcPct val="100000"/>
              </a:lnSpc>
              <a:spcBef>
                <a:spcPts val="805"/>
              </a:spcBef>
            </a:pPr>
            <a:r>
              <a:rPr sz="1400" b="1" spc="-5" dirty="0">
                <a:solidFill>
                  <a:srgbClr val="33607A"/>
                </a:solidFill>
                <a:latin typeface="Arial"/>
                <a:cs typeface="Arial"/>
              </a:rPr>
              <a:t>What </a:t>
            </a:r>
            <a:r>
              <a:rPr sz="1400" b="1" spc="-40" dirty="0">
                <a:solidFill>
                  <a:srgbClr val="33607A"/>
                </a:solidFill>
                <a:latin typeface="Arial"/>
                <a:cs typeface="Arial"/>
              </a:rPr>
              <a:t>Is </a:t>
            </a:r>
            <a:r>
              <a:rPr sz="1400" b="1" dirty="0">
                <a:solidFill>
                  <a:srgbClr val="33607A"/>
                </a:solidFill>
                <a:latin typeface="Arial"/>
                <a:cs typeface="Arial"/>
              </a:rPr>
              <a:t>a</a:t>
            </a:r>
            <a:r>
              <a:rPr sz="1400" b="1" spc="105" dirty="0">
                <a:solidFill>
                  <a:srgbClr val="33607A"/>
                </a:solidFill>
                <a:latin typeface="Arial"/>
                <a:cs typeface="Arial"/>
              </a:rPr>
              <a:t> </a:t>
            </a:r>
            <a:r>
              <a:rPr sz="1400" b="1" spc="-30" dirty="0">
                <a:solidFill>
                  <a:srgbClr val="33607A"/>
                </a:solidFill>
                <a:latin typeface="Arial"/>
                <a:cs typeface="Arial"/>
              </a:rPr>
              <a:t>TIP?</a:t>
            </a:r>
            <a:endParaRPr sz="1400">
              <a:latin typeface="Arial"/>
              <a:cs typeface="Arial"/>
            </a:endParaRPr>
          </a:p>
          <a:p>
            <a:pPr marL="22860" marR="27940" indent="6350">
              <a:lnSpc>
                <a:spcPct val="98400"/>
              </a:lnSpc>
              <a:spcBef>
                <a:spcPts val="145"/>
              </a:spcBef>
            </a:pP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 Protocols </a:t>
            </a:r>
            <a:r>
              <a:rPr sz="1100" spc="10" dirty="0">
                <a:solidFill>
                  <a:srgbClr val="00395A"/>
                </a:solidFill>
                <a:latin typeface="Times New Roman"/>
                <a:cs typeface="Times New Roman"/>
              </a:rPr>
              <a:t>(TIPs)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products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a systematic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innovative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brings</a:t>
            </a:r>
            <a:r>
              <a:rPr sz="11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together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clinicians,</a:t>
            </a:r>
            <a:r>
              <a:rPr sz="11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researchers,</a:t>
            </a:r>
            <a:r>
              <a:rPr sz="11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r>
              <a:rPr sz="11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managers,</a:t>
            </a:r>
            <a:r>
              <a:rPr sz="11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policymakers,</a:t>
            </a:r>
            <a:r>
              <a:rPr sz="11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federal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1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non-federal 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experts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reach consensus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1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state-of-the-art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TIPs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100" spc="-25" dirty="0">
                <a:solidFill>
                  <a:srgbClr val="00395A"/>
                </a:solidFill>
                <a:latin typeface="Times New Roman"/>
                <a:cs typeface="Times New Roman"/>
              </a:rPr>
              <a:t>Administration’s (SAMHSA’s)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Application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(KAP) 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capabilities of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spc="-40" dirty="0">
                <a:solidFill>
                  <a:srgbClr val="00395A"/>
                </a:solidFill>
                <a:latin typeface="Times New Roman"/>
                <a:cs typeface="Times New Roman"/>
              </a:rPr>
              <a:t>Nation’s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drug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</a:t>
            </a:r>
            <a:r>
              <a:rPr sz="11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system.</a:t>
            </a:r>
            <a:endParaRPr sz="1100">
              <a:latin typeface="Times New Roman"/>
              <a:cs typeface="Times New Roman"/>
            </a:endParaRPr>
          </a:p>
          <a:p>
            <a:pPr marL="26034">
              <a:lnSpc>
                <a:spcPct val="100000"/>
              </a:lnSpc>
              <a:spcBef>
                <a:spcPts val="944"/>
              </a:spcBef>
            </a:pPr>
            <a:r>
              <a:rPr sz="1400" b="1" spc="-10" dirty="0">
                <a:solidFill>
                  <a:srgbClr val="33607A"/>
                </a:solidFill>
                <a:latin typeface="Arial"/>
                <a:cs typeface="Arial"/>
              </a:rPr>
              <a:t>What </a:t>
            </a:r>
            <a:r>
              <a:rPr sz="1400" b="1" spc="-40" dirty="0">
                <a:solidFill>
                  <a:srgbClr val="33607A"/>
                </a:solidFill>
                <a:latin typeface="Arial"/>
                <a:cs typeface="Arial"/>
              </a:rPr>
              <a:t>Is </a:t>
            </a:r>
            <a:r>
              <a:rPr sz="1400" b="1" dirty="0">
                <a:solidFill>
                  <a:srgbClr val="33607A"/>
                </a:solidFill>
                <a:latin typeface="Arial"/>
                <a:cs typeface="Arial"/>
              </a:rPr>
              <a:t>a </a:t>
            </a:r>
            <a:r>
              <a:rPr sz="1400" b="1" spc="-25" dirty="0">
                <a:solidFill>
                  <a:srgbClr val="33607A"/>
                </a:solidFill>
                <a:latin typeface="Arial"/>
                <a:cs typeface="Arial"/>
              </a:rPr>
              <a:t>Quick</a:t>
            </a:r>
            <a:r>
              <a:rPr sz="1400" b="1" spc="165" dirty="0">
                <a:solidFill>
                  <a:srgbClr val="33607A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07A"/>
                </a:solidFill>
                <a:latin typeface="Arial"/>
                <a:cs typeface="Arial"/>
              </a:rPr>
              <a:t>Guide?</a:t>
            </a:r>
            <a:endParaRPr sz="1400">
              <a:latin typeface="Arial"/>
              <a:cs typeface="Arial"/>
            </a:endParaRPr>
          </a:p>
          <a:p>
            <a:pPr marL="18415" marR="5080" indent="5715">
              <a:lnSpc>
                <a:spcPct val="98500"/>
              </a:lnSpc>
              <a:spcBef>
                <a:spcPts val="140"/>
              </a:spcBef>
            </a:pP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Quick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clearly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concisely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presents </a:t>
            </a:r>
            <a:r>
              <a:rPr sz="11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primary information </a:t>
            </a:r>
            <a:r>
              <a:rPr sz="11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1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pocket-sized 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booklet. Each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Quick Guide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divided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sections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to help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readers quickly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locate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material.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Some  contain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glossaries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lists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resources.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Page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numbers </a:t>
            </a:r>
            <a:r>
              <a:rPr sz="11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original </a:t>
            </a:r>
            <a:r>
              <a:rPr sz="11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referenced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viders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back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source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document </a:t>
            </a:r>
            <a:r>
              <a:rPr sz="1100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</a:t>
            </a:r>
            <a:r>
              <a:rPr sz="11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information.</a:t>
            </a:r>
            <a:endParaRPr sz="1100">
              <a:latin typeface="Times New Roman"/>
              <a:cs typeface="Times New Roman"/>
            </a:endParaRPr>
          </a:p>
          <a:p>
            <a:pPr marL="26034">
              <a:lnSpc>
                <a:spcPct val="100000"/>
              </a:lnSpc>
              <a:spcBef>
                <a:spcPts val="950"/>
              </a:spcBef>
            </a:pPr>
            <a:r>
              <a:rPr sz="1400" b="1" spc="-10" dirty="0">
                <a:solidFill>
                  <a:srgbClr val="33607A"/>
                </a:solidFill>
                <a:latin typeface="Arial"/>
                <a:cs typeface="Arial"/>
              </a:rPr>
              <a:t>What </a:t>
            </a:r>
            <a:r>
              <a:rPr sz="1400" b="1" spc="-15" dirty="0">
                <a:solidFill>
                  <a:srgbClr val="33607A"/>
                </a:solidFill>
                <a:latin typeface="Arial"/>
                <a:cs typeface="Arial"/>
              </a:rPr>
              <a:t>Are </a:t>
            </a:r>
            <a:r>
              <a:rPr sz="1400" b="1" spc="-25" dirty="0">
                <a:solidFill>
                  <a:srgbClr val="33607A"/>
                </a:solidFill>
                <a:latin typeface="Arial"/>
                <a:cs typeface="Arial"/>
              </a:rPr>
              <a:t>KAP</a:t>
            </a:r>
            <a:r>
              <a:rPr sz="1400" b="1" spc="75" dirty="0">
                <a:solidFill>
                  <a:srgbClr val="33607A"/>
                </a:solidFill>
                <a:latin typeface="Arial"/>
                <a:cs typeface="Arial"/>
              </a:rPr>
              <a:t> </a:t>
            </a:r>
            <a:r>
              <a:rPr sz="1400" b="1" spc="-40" dirty="0">
                <a:solidFill>
                  <a:srgbClr val="33607A"/>
                </a:solidFill>
                <a:latin typeface="Arial"/>
                <a:cs typeface="Arial"/>
              </a:rPr>
              <a:t>Keys?</a:t>
            </a:r>
            <a:endParaRPr sz="1400">
              <a:latin typeface="Arial"/>
              <a:cs typeface="Arial"/>
            </a:endParaRPr>
          </a:p>
          <a:p>
            <a:pPr marL="20955" marR="52069" indent="3175">
              <a:lnSpc>
                <a:spcPct val="98400"/>
              </a:lnSpc>
              <a:spcBef>
                <a:spcPts val="140"/>
              </a:spcBef>
            </a:pP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based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TIPs, KAP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handy,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durable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tools.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1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struments,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checklists,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summaries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phases.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Printed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coated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paper,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fastened together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100" spc="10" dirty="0">
                <a:solidFill>
                  <a:srgbClr val="00395A"/>
                </a:solidFill>
                <a:latin typeface="Times New Roman"/>
                <a:cs typeface="Times New Roman"/>
              </a:rPr>
              <a:t>ring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can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kept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a treatment </a:t>
            </a:r>
            <a:r>
              <a:rPr sz="11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provider’s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reach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consulted </a:t>
            </a:r>
            <a:r>
              <a:rPr sz="1100" spc="20" dirty="0">
                <a:solidFill>
                  <a:srgbClr val="00395A"/>
                </a:solidFill>
                <a:latin typeface="Times New Roman"/>
                <a:cs typeface="Times New Roman"/>
              </a:rPr>
              <a:t>fre- 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quently. </a:t>
            </a:r>
            <a:r>
              <a:rPr sz="11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Keys allow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you,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busy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administrator, to locate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easily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to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this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enhance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1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100">
              <a:latin typeface="Times New Roman"/>
              <a:cs typeface="Times New Roman"/>
            </a:endParaRPr>
          </a:p>
          <a:p>
            <a:pPr marL="27940">
              <a:lnSpc>
                <a:spcPct val="100000"/>
              </a:lnSpc>
              <a:spcBef>
                <a:spcPts val="944"/>
              </a:spcBef>
            </a:pPr>
            <a:r>
              <a:rPr sz="1400" b="1" dirty="0">
                <a:solidFill>
                  <a:srgbClr val="33607A"/>
                </a:solidFill>
                <a:latin typeface="Arial"/>
                <a:cs typeface="Arial"/>
              </a:rPr>
              <a:t>Ordering</a:t>
            </a:r>
            <a:r>
              <a:rPr sz="1400" b="1" spc="30" dirty="0">
                <a:solidFill>
                  <a:srgbClr val="33607A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srgbClr val="33607A"/>
                </a:solidFill>
                <a:latin typeface="Arial"/>
                <a:cs typeface="Arial"/>
              </a:rPr>
              <a:t>Information</a:t>
            </a:r>
            <a:endParaRPr sz="1400">
              <a:latin typeface="Arial"/>
              <a:cs typeface="Arial"/>
            </a:endParaRPr>
          </a:p>
          <a:p>
            <a:pPr marL="22860" marR="124460" indent="3175">
              <a:lnSpc>
                <a:spcPts val="1300"/>
              </a:lnSpc>
              <a:spcBef>
                <a:spcPts val="180"/>
              </a:spcBef>
            </a:pP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Publications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be ordered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downloaded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100" spc="10" dirty="0">
                <a:solidFill>
                  <a:srgbClr val="00395A"/>
                </a:solidFill>
                <a:latin typeface="Times New Roman"/>
                <a:cs typeface="Times New Roman"/>
              </a:rPr>
              <a:t>free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http://store.samhsa.gov. </a:t>
            </a:r>
            <a:r>
              <a:rPr sz="1100" spc="-30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To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order </a:t>
            </a:r>
            <a:r>
              <a:rPr sz="11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phone,  </a:t>
            </a:r>
            <a:r>
              <a:rPr sz="11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please</a:t>
            </a:r>
            <a:r>
              <a:rPr sz="11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call</a:t>
            </a:r>
            <a:r>
              <a:rPr sz="11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20" dirty="0">
                <a:solidFill>
                  <a:srgbClr val="00395A"/>
                </a:solidFill>
                <a:latin typeface="Times New Roman"/>
                <a:cs typeface="Times New Roman"/>
              </a:rPr>
              <a:t>1-877-SAMHSA-</a:t>
            </a:r>
            <a:r>
              <a:rPr sz="11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7 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(1-877-726-</a:t>
            </a:r>
            <a:r>
              <a:rPr sz="11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00395A"/>
                </a:solidFill>
                <a:latin typeface="Times New Roman"/>
                <a:cs typeface="Times New Roman"/>
              </a:rPr>
              <a:t>4727) (English</a:t>
            </a:r>
            <a:r>
              <a:rPr sz="1100" spc="5" dirty="0">
                <a:solidFill>
                  <a:srgbClr val="00395A"/>
                </a:solidFill>
                <a:latin typeface="Times New Roman"/>
                <a:cs typeface="Times New Roman"/>
              </a:rPr>
              <a:t> and</a:t>
            </a:r>
            <a:r>
              <a:rPr sz="11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00395A"/>
                </a:solidFill>
                <a:latin typeface="Times New Roman"/>
                <a:cs typeface="Times New Roman"/>
              </a:rPr>
              <a:t>Español).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7465" y="5264911"/>
            <a:ext cx="3454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55553" y="5264911"/>
            <a:ext cx="2443480" cy="38354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Methadone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Guidelines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—</a:t>
            </a:r>
            <a:endParaRPr sz="10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</a:pPr>
            <a:r>
              <a:rPr sz="10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43</a:t>
            </a:r>
            <a:endParaRPr sz="10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  <a:spcBef>
                <a:spcPts val="300"/>
              </a:spcBef>
            </a:pP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Pregnant, Substance-Using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Women—</a:t>
            </a:r>
            <a:endParaRPr sz="1000">
              <a:latin typeface="Times New Roman"/>
              <a:cs typeface="Times New Roman"/>
            </a:endParaRPr>
          </a:p>
          <a:p>
            <a:pPr marL="20955">
              <a:lnSpc>
                <a:spcPct val="100000"/>
              </a:lnSpc>
            </a:pPr>
            <a:r>
              <a:rPr sz="10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51</a:t>
            </a:r>
            <a:endParaRPr sz="1000">
              <a:latin typeface="Times New Roman"/>
              <a:cs typeface="Times New Roman"/>
            </a:endParaRPr>
          </a:p>
          <a:p>
            <a:pPr marL="12700" marR="5080" indent="3175">
              <a:lnSpc>
                <a:spcPct val="100000"/>
              </a:lnSpc>
              <a:spcBef>
                <a:spcPts val="300"/>
              </a:spcBef>
            </a:pP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Alcohol-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-Abusing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Adolescents—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Replaced  </a:t>
            </a:r>
            <a:r>
              <a:rPr sz="10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31</a:t>
            </a:r>
            <a:endParaRPr sz="1000">
              <a:latin typeface="Times New Roman"/>
              <a:cs typeface="Times New Roman"/>
            </a:endParaRPr>
          </a:p>
          <a:p>
            <a:pPr marL="15875" marR="174625" indent="5715" algn="just">
              <a:lnSpc>
                <a:spcPct val="100000"/>
              </a:lnSpc>
              <a:spcBef>
                <a:spcPts val="300"/>
              </a:spcBef>
            </a:pP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-175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Drug-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Abusing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Adolescents—  </a:t>
            </a:r>
            <a:r>
              <a:rPr sz="10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32</a:t>
            </a:r>
            <a:endParaRPr sz="1000">
              <a:latin typeface="Times New Roman"/>
              <a:cs typeface="Times New Roman"/>
            </a:endParaRPr>
          </a:p>
          <a:p>
            <a:pPr marL="18415" marR="227965" algn="just">
              <a:lnSpc>
                <a:spcPct val="100000"/>
              </a:lnSpc>
              <a:spcBef>
                <a:spcPts val="300"/>
              </a:spcBef>
            </a:pP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-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35" dirty="0">
                <a:solidFill>
                  <a:srgbClr val="00395A"/>
                </a:solidFill>
                <a:latin typeface="Times New Roman"/>
                <a:cs typeface="Times New Roman"/>
              </a:rPr>
              <a:t>Exposed 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Infants</a:t>
            </a:r>
            <a:endParaRPr sz="1000">
              <a:latin typeface="Times New Roman"/>
              <a:cs typeface="Times New Roman"/>
            </a:endParaRPr>
          </a:p>
          <a:p>
            <a:pPr marL="15875" marR="173355" algn="just">
              <a:lnSpc>
                <a:spcPct val="100000"/>
              </a:lnSpc>
              <a:spcBef>
                <a:spcPts val="300"/>
              </a:spcBef>
            </a:pP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Infectious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Diseases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Abusers—</a:t>
            </a:r>
            <a:r>
              <a:rPr sz="10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Archived</a:t>
            </a:r>
            <a:endParaRPr sz="1000">
              <a:latin typeface="Times New Roman"/>
              <a:cs typeface="Times New Roman"/>
            </a:endParaRPr>
          </a:p>
          <a:p>
            <a:pPr marL="20955" marR="74295" indent="-5080">
              <a:lnSpc>
                <a:spcPct val="100000"/>
              </a:lnSpc>
              <a:spcBef>
                <a:spcPts val="300"/>
              </a:spcBef>
            </a:pP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Assessment for Alcohol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System—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44</a:t>
            </a:r>
            <a:endParaRPr sz="1000">
              <a:latin typeface="Times New Roman"/>
              <a:cs typeface="Times New Roman"/>
            </a:endParaRPr>
          </a:p>
          <a:p>
            <a:pPr marL="12700" marR="34925" indent="5080" algn="just">
              <a:lnSpc>
                <a:spcPct val="100000"/>
              </a:lnSpc>
              <a:spcBef>
                <a:spcPts val="300"/>
              </a:spcBef>
            </a:pP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Intensive 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Outpatient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-35" dirty="0">
                <a:solidFill>
                  <a:srgbClr val="00395A"/>
                </a:solidFill>
                <a:latin typeface="Times New Roman"/>
                <a:cs typeface="Times New Roman"/>
              </a:rPr>
              <a:t>—</a:t>
            </a:r>
            <a:r>
              <a:rPr sz="10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TIPs</a:t>
            </a:r>
            <a:r>
              <a:rPr sz="10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46  </a:t>
            </a:r>
            <a:r>
              <a:rPr sz="10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0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47</a:t>
            </a:r>
            <a:endParaRPr sz="1000">
              <a:latin typeface="Times New Roman"/>
              <a:cs typeface="Times New Roman"/>
            </a:endParaRPr>
          </a:p>
          <a:p>
            <a:pPr marL="20320" marR="28575" indent="-3810">
              <a:lnSpc>
                <a:spcPct val="100000"/>
              </a:lnSpc>
              <a:spcBef>
                <a:spcPts val="300"/>
              </a:spcBef>
            </a:pP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Patients </a:t>
            </a: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W </a:t>
            </a:r>
            <a:r>
              <a:rPr sz="1000" spc="-70" dirty="0">
                <a:solidFill>
                  <a:srgbClr val="00395A"/>
                </a:solidFill>
                <a:latin typeface="Times New Roman"/>
                <a:cs typeface="Times New Roman"/>
              </a:rPr>
              <a:t>ith 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Coexisting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-35" dirty="0">
                <a:solidFill>
                  <a:srgbClr val="00395A"/>
                </a:solidFill>
                <a:latin typeface="Times New Roman"/>
                <a:cs typeface="Times New Roman"/>
              </a:rPr>
              <a:t>—</a:t>
            </a:r>
            <a:r>
              <a:rPr sz="10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42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7338" y="5607831"/>
            <a:ext cx="3454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7465" y="5950751"/>
            <a:ext cx="3454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07591" y="6446094"/>
            <a:ext cx="3454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7591" y="6941436"/>
            <a:ext cx="3454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7465" y="7284356"/>
            <a:ext cx="3454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07465" y="7627276"/>
            <a:ext cx="3454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7338" y="8122618"/>
            <a:ext cx="3454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07338" y="8617961"/>
            <a:ext cx="3454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993490" y="5265165"/>
            <a:ext cx="2860675" cy="34537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4820" marR="13970" indent="-452755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10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Cocaine 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Abusing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Methadone</a:t>
            </a:r>
            <a:r>
              <a:rPr sz="10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-Maintained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Patients</a:t>
            </a:r>
            <a:r>
              <a:rPr sz="10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420" dirty="0">
                <a:solidFill>
                  <a:srgbClr val="00395A"/>
                </a:solidFill>
                <a:latin typeface="Times New Roman"/>
                <a:cs typeface="Times New Roman"/>
              </a:rPr>
              <a:t>— </a:t>
            </a:r>
            <a:r>
              <a:rPr sz="10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43</a:t>
            </a:r>
            <a:endParaRPr sz="1000">
              <a:latin typeface="Times New Roman"/>
              <a:cs typeface="Times New Roman"/>
            </a:endParaRPr>
          </a:p>
          <a:p>
            <a:pPr marL="462280" marR="22860" indent="-45021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11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Simple Screening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Outreach 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Infectious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Diseases—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Replaced 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53</a:t>
            </a:r>
            <a:endParaRPr sz="1000">
              <a:latin typeface="Times New Roman"/>
              <a:cs typeface="Times New Roman"/>
            </a:endParaRPr>
          </a:p>
          <a:p>
            <a:pPr marL="466725" marR="87630" indent="-45402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Combining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Intermediate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Sanctions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000" spc="-100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System—</a:t>
            </a:r>
            <a:r>
              <a:rPr sz="10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44</a:t>
            </a:r>
            <a:endParaRPr sz="1000">
              <a:latin typeface="Times New Roman"/>
              <a:cs typeface="Times New Roman"/>
            </a:endParaRPr>
          </a:p>
          <a:p>
            <a:pPr marL="463550" marR="279400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13 Role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Patient 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Placement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Criteria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-15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000" spc="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endParaRPr sz="1000">
              <a:latin typeface="Times New Roman"/>
              <a:cs typeface="Times New Roman"/>
            </a:endParaRPr>
          </a:p>
          <a:p>
            <a:pPr marL="463550" marR="74041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Administrators  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3550" marR="5080" indent="-451484">
              <a:lnSpc>
                <a:spcPct val="100000"/>
              </a:lnSpc>
              <a:spcBef>
                <a:spcPts val="6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14 Developing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State Outcomes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Monitoring 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Systems for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000">
              <a:latin typeface="Times New Roman"/>
              <a:cs typeface="Times New Roman"/>
            </a:endParaRPr>
          </a:p>
          <a:p>
            <a:pPr marL="469900" marR="144780" indent="-45783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15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75" dirty="0">
                <a:solidFill>
                  <a:srgbClr val="00395A"/>
                </a:solidFill>
                <a:latin typeface="Times New Roman"/>
                <a:cs typeface="Times New Roman"/>
              </a:rPr>
              <a:t>HIV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-Infected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-15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Abusers </a:t>
            </a:r>
            <a:r>
              <a:rPr sz="1000" spc="-35" dirty="0">
                <a:solidFill>
                  <a:srgbClr val="00395A"/>
                </a:solidFill>
                <a:latin typeface="Times New Roman"/>
                <a:cs typeface="Times New Roman"/>
              </a:rPr>
              <a:t>—</a:t>
            </a:r>
            <a:r>
              <a:rPr sz="10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37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3831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28" y="9337097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328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7212" y="871241"/>
            <a:ext cx="2877820" cy="802703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72440" marR="353060" indent="-459740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16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000" spc="-18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Hospitalized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Trauma</a:t>
            </a:r>
            <a:r>
              <a:rPr sz="1000" spc="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Patients</a:t>
            </a:r>
            <a:endParaRPr sz="1000">
              <a:latin typeface="Times New Roman"/>
              <a:cs typeface="Times New Roman"/>
            </a:endParaRPr>
          </a:p>
          <a:p>
            <a:pPr marL="464184" marR="1006475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0375" marR="5080" indent="-448309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17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Criminal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Justice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System—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Replaced 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44</a:t>
            </a:r>
            <a:endParaRPr sz="1000">
              <a:latin typeface="Times New Roman"/>
              <a:cs typeface="Times New Roman"/>
            </a:endParaRPr>
          </a:p>
          <a:p>
            <a:pPr marL="465455" marR="84455" indent="-45275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18 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Tuberculosis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Epidemic: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 Ethical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0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Providers—</a:t>
            </a:r>
            <a:r>
              <a:rPr sz="10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Archived</a:t>
            </a:r>
            <a:endParaRPr sz="1000">
              <a:latin typeface="Times New Roman"/>
              <a:cs typeface="Times New Roman"/>
            </a:endParaRPr>
          </a:p>
          <a:p>
            <a:pPr marL="469900" marR="257175" indent="-45720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19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Detoxification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Drugs—</a:t>
            </a:r>
            <a:r>
              <a:rPr sz="10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45</a:t>
            </a:r>
            <a:endParaRPr sz="1000">
              <a:latin typeface="Times New Roman"/>
              <a:cs typeface="Times New Roman"/>
            </a:endParaRPr>
          </a:p>
          <a:p>
            <a:pPr marL="470534" marR="127635" indent="-45783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20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Treatment to Patient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Opioid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Substitution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r>
              <a:rPr sz="10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35" dirty="0">
                <a:solidFill>
                  <a:srgbClr val="00395A"/>
                </a:solidFill>
                <a:latin typeface="Times New Roman"/>
                <a:cs typeface="Times New Roman"/>
              </a:rPr>
              <a:t>—</a:t>
            </a:r>
            <a:r>
              <a:rPr sz="10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13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43</a:t>
            </a:r>
            <a:endParaRPr sz="1000">
              <a:latin typeface="Times New Roman"/>
              <a:cs typeface="Times New Roman"/>
            </a:endParaRPr>
          </a:p>
          <a:p>
            <a:pPr marL="466725" marR="49530" indent="-45402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21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Combining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-9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Diversion for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Juveniles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Justice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System</a:t>
            </a:r>
            <a:endParaRPr sz="1000">
              <a:latin typeface="Times New Roman"/>
              <a:cs typeface="Times New Roman"/>
            </a:endParaRPr>
          </a:p>
          <a:p>
            <a:pPr marL="465455" marR="786765" indent="444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  <a:p>
            <a:pPr marL="465455" marR="490855" indent="-45275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22 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LAAM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Treatm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ent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-70" dirty="0">
                <a:solidFill>
                  <a:srgbClr val="00395A"/>
                </a:solidFill>
                <a:latin typeface="Times New Roman"/>
                <a:cs typeface="Times New Roman"/>
              </a:rPr>
              <a:t>Opiate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Addiction—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43</a:t>
            </a:r>
            <a:endParaRPr sz="1000">
              <a:latin typeface="Times New Roman"/>
              <a:cs typeface="Times New Roman"/>
            </a:endParaRPr>
          </a:p>
          <a:p>
            <a:pPr marL="463550" marR="240665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23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Courts: Integrating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-40" dirty="0">
                <a:solidFill>
                  <a:srgbClr val="00395A"/>
                </a:solidFill>
                <a:latin typeface="Times New Roman"/>
                <a:cs typeface="Times New Roman"/>
              </a:rPr>
              <a:t>Legal 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Case</a:t>
            </a:r>
            <a:r>
              <a:rPr sz="10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Processing</a:t>
            </a: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  <a:p>
            <a:pPr marL="467359" marR="153670" indent="-45529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24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for  Primary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Care</a:t>
            </a:r>
            <a:r>
              <a:rPr sz="1000" spc="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805815" indent="4445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Concise Desk Reference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Guide  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109855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25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Domestic 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Violence</a:t>
            </a:r>
            <a:endParaRPr sz="1000">
              <a:latin typeface="Times New Roman"/>
              <a:cs typeface="Times New Roman"/>
            </a:endParaRPr>
          </a:p>
          <a:p>
            <a:pPr marL="584200" marR="170180" indent="-11747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Linking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Domestic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Violence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Services: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Guide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</a:t>
            </a:r>
            <a:endParaRPr sz="1000">
              <a:latin typeface="Times New Roman"/>
              <a:cs typeface="Times New Roman"/>
            </a:endParaRPr>
          </a:p>
          <a:p>
            <a:pPr marL="579120" marR="170180" indent="-11239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Linking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Domestic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Violence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Services: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Guide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  <a:p>
            <a:pPr marL="463550" marR="100711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260985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26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Among Older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Adults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 Adults: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marL="464184" marR="260350" indent="120014">
              <a:lnSpc>
                <a:spcPct val="100000"/>
              </a:lnSpc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Providers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 Adults: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endParaRPr sz="1000">
              <a:latin typeface="Times New Roman"/>
              <a:cs typeface="Times New Roman"/>
            </a:endParaRPr>
          </a:p>
          <a:p>
            <a:pPr marL="464184" marR="382270" indent="120014">
              <a:lnSpc>
                <a:spcPct val="100000"/>
              </a:lnSpc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Older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Adults:</a:t>
            </a:r>
            <a:endParaRPr sz="1000">
              <a:latin typeface="Times New Roman"/>
              <a:cs typeface="Times New Roman"/>
            </a:endParaRPr>
          </a:p>
          <a:p>
            <a:pPr marL="581660">
              <a:lnSpc>
                <a:spcPct val="100000"/>
              </a:lnSpc>
            </a:pPr>
            <a:r>
              <a:rPr sz="1000" spc="-30" dirty="0">
                <a:solidFill>
                  <a:srgbClr val="00395A"/>
                </a:solidFill>
                <a:latin typeface="Times New Roman"/>
                <a:cs typeface="Times New Roman"/>
              </a:rPr>
              <a:t>Physician’s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Guide</a:t>
            </a:r>
            <a:endParaRPr sz="1000">
              <a:latin typeface="Times New Roman"/>
              <a:cs typeface="Times New Roman"/>
            </a:endParaRPr>
          </a:p>
          <a:p>
            <a:pPr marL="464184" marR="1006475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93565" y="871219"/>
            <a:ext cx="2884805" cy="814133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3550" marR="340360" indent="-451484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27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Comprehensive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000" spc="-7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0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000">
              <a:latin typeface="Times New Roman"/>
              <a:cs typeface="Times New Roman"/>
            </a:endParaRPr>
          </a:p>
          <a:p>
            <a:pPr marL="583565" marR="33020" indent="-11557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0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</a:t>
            </a:r>
            <a:endParaRPr sz="1000">
              <a:latin typeface="Times New Roman"/>
              <a:cs typeface="Times New Roman"/>
            </a:endParaRPr>
          </a:p>
          <a:p>
            <a:pPr marL="583565" marR="294005" indent="-11557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  <a:p>
            <a:pPr marL="469265" marR="764540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28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Naltrexone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0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—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10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Replaced </a:t>
            </a:r>
            <a:r>
              <a:rPr sz="10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49</a:t>
            </a:r>
            <a:endParaRPr sz="1000">
              <a:latin typeface="Times New Roman"/>
              <a:cs typeface="Times New Roman"/>
            </a:endParaRPr>
          </a:p>
          <a:p>
            <a:pPr marL="467359" marR="341630" indent="-454659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29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-8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Cognitive 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Disabilities</a:t>
            </a:r>
            <a:endParaRPr sz="1000">
              <a:latin typeface="Times New Roman"/>
              <a:cs typeface="Times New Roman"/>
            </a:endParaRPr>
          </a:p>
          <a:p>
            <a:pPr marL="464184" marR="760095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Administrators  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139700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30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Continuity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Offender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Institution 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0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Community</a:t>
            </a:r>
            <a:endParaRPr sz="1000">
              <a:latin typeface="Times New Roman"/>
              <a:cs typeface="Times New Roman"/>
            </a:endParaRPr>
          </a:p>
          <a:p>
            <a:pPr marL="464184" marR="101346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197485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31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Adolescents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000" spc="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endParaRPr sz="1000">
              <a:latin typeface="Times New Roman"/>
              <a:cs typeface="Times New Roman"/>
            </a:endParaRPr>
          </a:p>
          <a:p>
            <a:pPr marL="464184">
              <a:lnSpc>
                <a:spcPct val="100000"/>
              </a:lnSpc>
            </a:pPr>
            <a:r>
              <a:rPr sz="10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0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companion </a:t>
            </a:r>
            <a:r>
              <a:rPr sz="10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products </a:t>
            </a:r>
            <a:r>
              <a:rPr sz="10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TIP</a:t>
            </a:r>
            <a:r>
              <a:rPr sz="1000" i="1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i="1" dirty="0">
                <a:solidFill>
                  <a:srgbClr val="00395A"/>
                </a:solidFill>
                <a:latin typeface="Times New Roman"/>
                <a:cs typeface="Times New Roman"/>
              </a:rPr>
              <a:t>32.</a:t>
            </a:r>
            <a:endParaRPr sz="1000">
              <a:latin typeface="Times New Roman"/>
              <a:cs typeface="Times New Roman"/>
            </a:endParaRPr>
          </a:p>
          <a:p>
            <a:pPr marL="465455" marR="124460" indent="-45339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32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Adolescents 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endParaRPr sz="1000">
              <a:latin typeface="Times New Roman"/>
              <a:cs typeface="Times New Roman"/>
            </a:endParaRPr>
          </a:p>
          <a:p>
            <a:pPr marL="464184" marR="101346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9900" marR="304165" indent="-45783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33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Stimulant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000" spc="-3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72390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34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Brief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Therapies </a:t>
            </a:r>
            <a:r>
              <a:rPr sz="1000" spc="-3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000">
              <a:latin typeface="Times New Roman"/>
              <a:cs typeface="Times New Roman"/>
            </a:endParaRPr>
          </a:p>
          <a:p>
            <a:pPr marL="464184" marR="101346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401955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35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000" spc="-204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000" spc="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000">
              <a:latin typeface="Times New Roman"/>
              <a:cs typeface="Times New Roman"/>
            </a:endParaRPr>
          </a:p>
          <a:p>
            <a:pPr marL="464184" marR="101346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9900" marR="264795" indent="-45783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36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Persons  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Child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Neglect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Issues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580390" marR="5080" indent="-108585">
              <a:lnSpc>
                <a:spcPct val="100000"/>
              </a:lnSpc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Yourself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Heal: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Recovering </a:t>
            </a:r>
            <a:r>
              <a:rPr sz="1000" spc="-45" dirty="0">
                <a:solidFill>
                  <a:srgbClr val="00395A"/>
                </a:solidFill>
                <a:latin typeface="Times New Roman"/>
                <a:cs typeface="Times New Roman"/>
              </a:rPr>
              <a:t>Woman’s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Coping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Childhood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endParaRPr sz="1000">
              <a:latin typeface="Times New Roman"/>
              <a:cs typeface="Times New Roman"/>
            </a:endParaRPr>
          </a:p>
          <a:p>
            <a:pPr marL="465455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Spanish</a:t>
            </a:r>
            <a:endParaRPr sz="1000">
              <a:latin typeface="Times New Roman"/>
              <a:cs typeface="Times New Roman"/>
            </a:endParaRPr>
          </a:p>
          <a:p>
            <a:pPr marL="583565" marR="163830" indent="-111125">
              <a:lnSpc>
                <a:spcPct val="100000"/>
              </a:lnSpc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Yourself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Heal: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Recovering </a:t>
            </a:r>
            <a:r>
              <a:rPr sz="1000" spc="-45" dirty="0">
                <a:solidFill>
                  <a:srgbClr val="00395A"/>
                </a:solidFill>
                <a:latin typeface="Times New Roman"/>
                <a:cs typeface="Times New Roman"/>
              </a:rPr>
              <a:t>Man’s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to Coping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Childhood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000">
              <a:latin typeface="Times New Roman"/>
              <a:cs typeface="Times New Roman"/>
            </a:endParaRPr>
          </a:p>
          <a:p>
            <a:pPr marL="465455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Spanish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188044" y="435355"/>
            <a:ext cx="27444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SAMHSATIPsand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Publications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on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TIPs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953473" y="9337103"/>
            <a:ext cx="2362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329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7465" y="871219"/>
            <a:ext cx="2855595" cy="78359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900" marR="236220" indent="-457834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37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Persons  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HIV/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AIDS</a:t>
            </a:r>
            <a:endParaRPr sz="1000">
              <a:latin typeface="Times New Roman"/>
              <a:cs typeface="Times New Roman"/>
            </a:endParaRPr>
          </a:p>
          <a:p>
            <a:pPr marL="463550" marR="984885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584200" marR="31750" indent="-114935">
              <a:lnSpc>
                <a:spcPct val="100000"/>
              </a:lnSpc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Drugs, Alcohol,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HIV/AIDS: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Consumer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Guide</a:t>
            </a:r>
            <a:endParaRPr sz="1000">
              <a:latin typeface="Times New Roman"/>
              <a:cs typeface="Times New Roman"/>
            </a:endParaRPr>
          </a:p>
          <a:p>
            <a:pPr marL="46482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Spanish</a:t>
            </a:r>
            <a:endParaRPr sz="1000">
              <a:latin typeface="Times New Roman"/>
              <a:cs typeface="Times New Roman"/>
            </a:endParaRPr>
          </a:p>
          <a:p>
            <a:pPr marL="584200" marR="22225" indent="-114935">
              <a:lnSpc>
                <a:spcPct val="100000"/>
              </a:lnSpc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Drugs, Alcohol,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HIV/AIDS: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Consumer  Guide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</a:t>
            </a:r>
            <a:endParaRPr sz="1000">
              <a:latin typeface="Times New Roman"/>
              <a:cs typeface="Times New Roman"/>
            </a:endParaRPr>
          </a:p>
          <a:p>
            <a:pPr marL="463550" marR="5080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38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Integrating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-10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Vocational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000">
              <a:latin typeface="Times New Roman"/>
              <a:cs typeface="Times New Roman"/>
            </a:endParaRPr>
          </a:p>
          <a:p>
            <a:pPr marL="463550" marR="73533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Administrators  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9265" marR="227329" indent="-45720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39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4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endParaRPr sz="1000">
              <a:latin typeface="Times New Roman"/>
              <a:cs typeface="Times New Roman"/>
            </a:endParaRPr>
          </a:p>
          <a:p>
            <a:pPr marL="469900" marR="73469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  <a:p>
            <a:pPr marL="579755" marR="39370" indent="-113664">
              <a:lnSpc>
                <a:spcPct val="100000"/>
              </a:lnSpc>
            </a:pP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Help: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 People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Illness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000" spc="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endParaRPr sz="1000">
              <a:latin typeface="Times New Roman"/>
              <a:cs typeface="Times New Roman"/>
            </a:endParaRPr>
          </a:p>
          <a:p>
            <a:pPr marL="463550" marR="72390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40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Buprenorphine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Opioid 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endParaRPr sz="1000">
              <a:latin typeface="Times New Roman"/>
              <a:cs typeface="Times New Roman"/>
            </a:endParaRPr>
          </a:p>
          <a:p>
            <a:pPr marL="463550" marR="95758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Physicians</a:t>
            </a:r>
            <a:endParaRPr sz="1000">
              <a:latin typeface="Times New Roman"/>
              <a:cs typeface="Times New Roman"/>
            </a:endParaRPr>
          </a:p>
          <a:p>
            <a:pPr marL="469265" marR="462915" indent="-45720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41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000" spc="-3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Therapy</a:t>
            </a: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9900" marR="287655" indent="-45783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42 Substance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-40" dirty="0">
                <a:solidFill>
                  <a:srgbClr val="00395A"/>
                </a:solidFill>
                <a:latin typeface="Times New Roman"/>
                <a:cs typeface="Times New Roman"/>
              </a:rPr>
              <a:t>Persons  </a:t>
            </a:r>
            <a:r>
              <a:rPr sz="1000" spc="6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Co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-Occurring</a:t>
            </a:r>
            <a:r>
              <a:rPr sz="10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endParaRPr sz="1000">
              <a:latin typeface="Times New Roman"/>
              <a:cs typeface="Times New Roman"/>
            </a:endParaRPr>
          </a:p>
          <a:p>
            <a:pPr marL="463550" marR="73533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Administrators  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5455" marR="58419" indent="-45339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43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Medication-Assisted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-50" dirty="0">
                <a:solidFill>
                  <a:srgbClr val="00395A"/>
                </a:solidFill>
                <a:latin typeface="Times New Roman"/>
                <a:cs typeface="Times New Roman"/>
              </a:rPr>
              <a:t>Opioid 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Addiction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Opioid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Programs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6725" marR="144145" indent="-45402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44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000" spc="-12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Criminal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Justice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System</a:t>
            </a:r>
            <a:endParaRPr sz="1000">
              <a:latin typeface="Times New Roman"/>
              <a:cs typeface="Times New Roman"/>
            </a:endParaRPr>
          </a:p>
          <a:p>
            <a:pPr marL="464184" marR="984885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9265" marR="412750" indent="-45720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45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Detoxification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000">
              <a:latin typeface="Times New Roman"/>
              <a:cs typeface="Times New Roman"/>
            </a:endParaRPr>
          </a:p>
          <a:p>
            <a:pPr marL="463550" marR="735330" indent="5715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Administrators  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9900" marR="79375" indent="-45783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46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Outpatient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93111" y="871599"/>
            <a:ext cx="2867025" cy="76454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70534" marR="474345" indent="-457834">
              <a:lnSpc>
                <a:spcPct val="100000"/>
              </a:lnSpc>
              <a:spcBef>
                <a:spcPts val="95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47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Abuse: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Outpatient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endParaRPr sz="1000">
              <a:latin typeface="Times New Roman"/>
              <a:cs typeface="Times New Roman"/>
            </a:endParaRPr>
          </a:p>
          <a:p>
            <a:pPr marL="464184" marR="99568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288290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48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Managing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Depressive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in  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Early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endParaRPr sz="1000">
              <a:latin typeface="Times New Roman"/>
              <a:cs typeface="Times New Roman"/>
            </a:endParaRPr>
          </a:p>
          <a:p>
            <a:pPr marL="466725" marR="114935" indent="-45402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49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Pharmacotherapies  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Medical</a:t>
            </a:r>
            <a:r>
              <a:rPr sz="1000" spc="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endParaRPr sz="1000">
              <a:latin typeface="Times New Roman"/>
              <a:cs typeface="Times New Roman"/>
            </a:endParaRPr>
          </a:p>
          <a:p>
            <a:pPr marL="464184" marR="942340" indent="5715" algn="just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Physicians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175895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50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Suicidal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Thoughts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  <a:p>
            <a:pPr marL="464184" marR="5080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51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000" spc="-5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Women</a:t>
            </a:r>
            <a:endParaRPr sz="1000">
              <a:latin typeface="Times New Roman"/>
              <a:cs typeface="Times New Roman"/>
            </a:endParaRPr>
          </a:p>
          <a:p>
            <a:pPr marL="464184" marR="746760" indent="5715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Administrators  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9265" marR="358140" indent="-456565" algn="just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52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Supervision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Professional 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Counselor</a:t>
            </a:r>
            <a:endParaRPr sz="1000">
              <a:latin typeface="Times New Roman"/>
              <a:cs typeface="Times New Roman"/>
            </a:endParaRPr>
          </a:p>
          <a:p>
            <a:pPr marL="469900" marR="481965" algn="just">
              <a:lnSpc>
                <a:spcPct val="100000"/>
              </a:lnSpc>
              <a:spcBef>
                <a:spcPts val="5"/>
              </a:spcBef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Supervisors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  <a:p>
            <a:pPr marL="464184" marR="87630" indent="-451484" algn="just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53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Viral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Hepatitis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000" spc="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endParaRPr sz="1000">
              <a:latin typeface="Times New Roman"/>
              <a:cs typeface="Times New Roman"/>
            </a:endParaRPr>
          </a:p>
          <a:p>
            <a:pPr marL="465455" marR="776605" indent="4445" algn="just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Administrators</a:t>
            </a:r>
            <a:endParaRPr sz="1000">
              <a:latin typeface="Times New Roman"/>
              <a:cs typeface="Times New Roman"/>
            </a:endParaRPr>
          </a:p>
          <a:p>
            <a:pPr marL="464184" algn="just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marR="40640" indent="-451484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54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Managing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Chronic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Pain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Adults </a:t>
            </a:r>
            <a:r>
              <a:rPr sz="1000" spc="7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spc="-135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Quick Guide 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464184" algn="just">
              <a:lnSpc>
                <a:spcPct val="100000"/>
              </a:lnSpc>
            </a:pP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KAP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</a:t>
            </a:r>
            <a:endParaRPr sz="1000">
              <a:latin typeface="Times New Roman"/>
              <a:cs typeface="Times New Roman"/>
            </a:endParaRPr>
          </a:p>
          <a:p>
            <a:pPr marL="581025" marR="19685" indent="-120650" algn="just">
              <a:lnSpc>
                <a:spcPct val="100000"/>
              </a:lnSpc>
            </a:pPr>
            <a:r>
              <a:rPr sz="1000" spc="-50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 </a:t>
            </a:r>
            <a:r>
              <a:rPr sz="1000" spc="-35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Chronic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Pain </a:t>
            </a:r>
            <a:r>
              <a:rPr sz="1000" spc="-5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Good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Life: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Guide for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Recovery 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Mental Illness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000" spc="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endParaRPr sz="1000">
              <a:latin typeface="Times New Roman"/>
              <a:cs typeface="Times New Roman"/>
            </a:endParaRPr>
          </a:p>
          <a:p>
            <a:pPr marL="465455" marR="15875" indent="-45275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55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 People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0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Homeless</a:t>
            </a:r>
            <a:endParaRPr sz="1000">
              <a:latin typeface="Times New Roman"/>
              <a:cs typeface="Times New Roman"/>
            </a:endParaRPr>
          </a:p>
          <a:p>
            <a:pPr marL="468630" marR="85725" indent="-456565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56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0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000" spc="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55" dirty="0">
                <a:solidFill>
                  <a:srgbClr val="00395A"/>
                </a:solidFill>
                <a:latin typeface="Times New Roman"/>
                <a:cs typeface="Times New Roman"/>
              </a:rPr>
              <a:t>Men</a:t>
            </a:r>
            <a:endParaRPr sz="1000">
              <a:latin typeface="Times New Roman"/>
              <a:cs typeface="Times New Roman"/>
            </a:endParaRPr>
          </a:p>
          <a:p>
            <a:pPr marL="471805" marR="366395" indent="-45974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57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Trauma-Informed </a:t>
            </a:r>
            <a:r>
              <a:rPr sz="1000" spc="2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000" spc="4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000">
              <a:latin typeface="Times New Roman"/>
              <a:cs typeface="Times New Roman"/>
            </a:endParaRPr>
          </a:p>
          <a:p>
            <a:pPr marL="469265" marR="461009" indent="-45720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58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Addressing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Fetal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Spectrum 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0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50" dirty="0">
                <a:solidFill>
                  <a:srgbClr val="00395A"/>
                </a:solidFill>
                <a:latin typeface="Times New Roman"/>
                <a:cs typeface="Times New Roman"/>
              </a:rPr>
              <a:t>(FASD)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9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59 </a:t>
            </a:r>
            <a:r>
              <a:rPr sz="1000" spc="20" dirty="0">
                <a:solidFill>
                  <a:srgbClr val="00395A"/>
                </a:solidFill>
                <a:latin typeface="Times New Roman"/>
                <a:cs typeface="Times New Roman"/>
              </a:rPr>
              <a:t>Improving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000" spc="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35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92425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community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attachment”(U.S.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Bu-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reau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2001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A-3).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566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federally  recognized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entities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(U.S.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Interior,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Affairs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numerous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Tribes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still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 unrecognized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govern-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agency.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Tribes,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sharing 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background, represent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widely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languages,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9173" y="2929382"/>
            <a:ext cx="2864485" cy="6090285"/>
          </a:xfrm>
          <a:prstGeom prst="rect">
            <a:avLst/>
          </a:prstGeom>
        </p:spPr>
        <p:txBody>
          <a:bodyPr vert="horz" wrap="square" lIns="0" tIns="133350" rIns="0" bIns="0" rtlCol="0">
            <a:spAutoFit/>
          </a:bodyPr>
          <a:lstStyle/>
          <a:p>
            <a:pPr marL="19050">
              <a:lnSpc>
                <a:spcPct val="100000"/>
              </a:lnSpc>
              <a:spcBef>
                <a:spcPts val="1050"/>
              </a:spcBef>
            </a:pP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What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Is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Ethnicity?</a:t>
            </a:r>
            <a:endParaRPr sz="1800">
              <a:latin typeface="Arial"/>
              <a:cs typeface="Arial"/>
            </a:endParaRPr>
          </a:p>
          <a:p>
            <a:pPr marL="12700" marR="55880" indent="8890">
              <a:lnSpc>
                <a:spcPct val="100000"/>
              </a:lnSpc>
              <a:spcBef>
                <a:spcPts val="64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term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changeably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“race,”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portant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draw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distinctions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two.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Yang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(2000),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refers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mutual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belong-  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defines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 common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origins,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 (i.e.,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identifica-  tion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clan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self-identify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Cuban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herit-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dark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light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skinned).</a:t>
            </a:r>
            <a:endParaRPr sz="1200">
              <a:latin typeface="Times New Roman"/>
              <a:cs typeface="Times New Roman"/>
            </a:endParaRPr>
          </a:p>
          <a:p>
            <a:pPr marL="14604" marR="5715">
              <a:lnSpc>
                <a:spcPct val="100000"/>
              </a:lnSpc>
              <a:spcBef>
                <a:spcPts val="8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Bureau defines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2010,  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comprised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16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 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(Ennis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fastest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growing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43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population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(Ennis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2050,  Latinos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expected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make up 29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total population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(Passel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Cohn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account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half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nation’s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2501900"/>
            <a:ext cx="2868930" cy="6345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09220" indent="63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foreign-born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(Larsen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Ramirez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la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Cruz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Foreign-born  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immigrants, 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succeeded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becoming natural-  ized 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citizens,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undocu-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illegal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Approximately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three-quarters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(74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percent)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Nation’s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unauthorized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immi-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Hispanics,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Mexico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(Passel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Cohn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  <a:p>
            <a:pPr marL="12700" marR="19685" indent="952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“Hispanic”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“Latino”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whose cultural origins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Spain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Portugal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Western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Hemisphere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Spanish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Portuguese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coloniza-  tion.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political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 exist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other.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interchangeably, as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widely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generally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Latin-heritage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States.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said,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distinction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technically be drawn 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Hispanic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(liter-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its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colonies)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(which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 whose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origins lie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ranging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Mexico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Central 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Caribbean, 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colonized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Portugal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former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colonies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inclusive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except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other.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term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cultural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992879" y="925066"/>
            <a:ext cx="2862580" cy="1531620"/>
          </a:xfrm>
          <a:custGeom>
            <a:avLst/>
            <a:gdLst/>
            <a:ahLst/>
            <a:cxnLst/>
            <a:rect l="l" t="t" r="r" b="b"/>
            <a:pathLst>
              <a:path w="2862579" h="1531620">
                <a:moveTo>
                  <a:pt x="2778734" y="0"/>
                </a:moveTo>
                <a:lnTo>
                  <a:pt x="83337" y="0"/>
                </a:lnTo>
                <a:lnTo>
                  <a:pt x="50899" y="6549"/>
                </a:lnTo>
                <a:lnTo>
                  <a:pt x="24409" y="24409"/>
                </a:lnTo>
                <a:lnTo>
                  <a:pt x="6549" y="50899"/>
                </a:lnTo>
                <a:lnTo>
                  <a:pt x="0" y="83337"/>
                </a:lnTo>
                <a:lnTo>
                  <a:pt x="0" y="1448282"/>
                </a:lnTo>
                <a:lnTo>
                  <a:pt x="6549" y="1480720"/>
                </a:lnTo>
                <a:lnTo>
                  <a:pt x="24409" y="1507210"/>
                </a:lnTo>
                <a:lnTo>
                  <a:pt x="50899" y="1525070"/>
                </a:lnTo>
                <a:lnTo>
                  <a:pt x="83337" y="1531620"/>
                </a:lnTo>
                <a:lnTo>
                  <a:pt x="2778734" y="1531620"/>
                </a:lnTo>
                <a:lnTo>
                  <a:pt x="2811172" y="1525070"/>
                </a:lnTo>
                <a:lnTo>
                  <a:pt x="2837662" y="1507210"/>
                </a:lnTo>
                <a:lnTo>
                  <a:pt x="2855522" y="1480720"/>
                </a:lnTo>
                <a:lnTo>
                  <a:pt x="2862072" y="1448282"/>
                </a:lnTo>
                <a:lnTo>
                  <a:pt x="2862072" y="83337"/>
                </a:lnTo>
                <a:lnTo>
                  <a:pt x="2855522" y="50899"/>
                </a:lnTo>
                <a:lnTo>
                  <a:pt x="2837662" y="24409"/>
                </a:lnTo>
                <a:lnTo>
                  <a:pt x="2811172" y="6549"/>
                </a:lnTo>
                <a:lnTo>
                  <a:pt x="2778734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073633" y="1006856"/>
            <a:ext cx="2700020" cy="13493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31115" marR="11430" indent="-38735" algn="ctr">
              <a:lnSpc>
                <a:spcPts val="1300"/>
              </a:lnSpc>
              <a:spcBef>
                <a:spcPts val="160"/>
              </a:spcBef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Ethnicity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differs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from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race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that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groups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of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people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can share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common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racial</a:t>
            </a:r>
            <a:r>
              <a:rPr sz="1100" spc="-1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ancestry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yet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have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very different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ethnic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identities.</a:t>
            </a:r>
            <a:endParaRPr sz="1100">
              <a:latin typeface="Arial"/>
              <a:cs typeface="Arial"/>
            </a:endParaRPr>
          </a:p>
          <a:p>
            <a:pPr marL="12700" marR="5080" algn="ctr">
              <a:lnSpc>
                <a:spcPts val="1300"/>
              </a:lnSpc>
              <a:spcBef>
                <a:spcPts val="5"/>
              </a:spcBef>
            </a:pP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Thus,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by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definition, ethnicity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—unlike</a:t>
            </a:r>
            <a:r>
              <a:rPr sz="1100" spc="-1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race— 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an explicitly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cultural phenomenon.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It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 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based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on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shared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cultural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or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family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herit-</a:t>
            </a:r>
            <a:endParaRPr sz="1100">
              <a:latin typeface="Arial"/>
              <a:cs typeface="Arial"/>
            </a:endParaRPr>
          </a:p>
          <a:p>
            <a:pPr marL="53340" marR="28575" indent="-3810" algn="ctr">
              <a:lnSpc>
                <a:spcPts val="1300"/>
              </a:lnSpc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age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well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shared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values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beliefs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rather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than shared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physical</a:t>
            </a:r>
            <a:r>
              <a:rPr sz="1100" spc="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characteristics.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772400" cy="10058400"/>
            <a:chOff x="0" y="0"/>
            <a:chExt cx="7772400" cy="10058400"/>
          </a:xfrm>
        </p:grpSpPr>
        <p:sp>
          <p:nvSpPr>
            <p:cNvPr id="3" name="object 3"/>
            <p:cNvSpPr/>
            <p:nvPr/>
          </p:nvSpPr>
          <p:spPr>
            <a:xfrm>
              <a:off x="144647" y="0"/>
              <a:ext cx="7628255" cy="3230245"/>
            </a:xfrm>
            <a:custGeom>
              <a:avLst/>
              <a:gdLst/>
              <a:ahLst/>
              <a:cxnLst/>
              <a:rect l="l" t="t" r="r" b="b"/>
              <a:pathLst>
                <a:path w="7628255" h="3230245">
                  <a:moveTo>
                    <a:pt x="7627752" y="0"/>
                  </a:moveTo>
                  <a:lnTo>
                    <a:pt x="0" y="0"/>
                  </a:lnTo>
                  <a:lnTo>
                    <a:pt x="7627752" y="3229860"/>
                  </a:lnTo>
                  <a:lnTo>
                    <a:pt x="7627752" y="0"/>
                  </a:lnTo>
                  <a:close/>
                </a:path>
              </a:pathLst>
            </a:custGeom>
            <a:solidFill>
              <a:srgbClr val="C6AB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44522" y="0"/>
              <a:ext cx="7628255" cy="3581400"/>
            </a:xfrm>
            <a:custGeom>
              <a:avLst/>
              <a:gdLst/>
              <a:ahLst/>
              <a:cxnLst/>
              <a:rect l="l" t="t" r="r" b="b"/>
              <a:pathLst>
                <a:path w="7628255" h="3581400">
                  <a:moveTo>
                    <a:pt x="7021084" y="2973514"/>
                  </a:moveTo>
                  <a:lnTo>
                    <a:pt x="7627877" y="3580970"/>
                  </a:lnTo>
                  <a:lnTo>
                    <a:pt x="7627877" y="3230497"/>
                  </a:lnTo>
                  <a:lnTo>
                    <a:pt x="7021084" y="2973514"/>
                  </a:lnTo>
                  <a:close/>
                </a:path>
                <a:path w="7628255" h="3581400">
                  <a:moveTo>
                    <a:pt x="4050800" y="0"/>
                  </a:moveTo>
                  <a:lnTo>
                    <a:pt x="0" y="0"/>
                  </a:lnTo>
                  <a:lnTo>
                    <a:pt x="7021084" y="2973514"/>
                  </a:lnTo>
                  <a:lnTo>
                    <a:pt x="4050800" y="0"/>
                  </a:lnTo>
                  <a:close/>
                </a:path>
              </a:pathLst>
            </a:custGeom>
            <a:solidFill>
              <a:srgbClr val="E6D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3142724"/>
              <a:ext cx="7772400" cy="5186045"/>
            </a:xfrm>
            <a:custGeom>
              <a:avLst/>
              <a:gdLst/>
              <a:ahLst/>
              <a:cxnLst/>
              <a:rect l="l" t="t" r="r" b="b"/>
              <a:pathLst>
                <a:path w="7772400" h="5186045">
                  <a:moveTo>
                    <a:pt x="0" y="0"/>
                  </a:moveTo>
                  <a:lnTo>
                    <a:pt x="0" y="5185515"/>
                  </a:lnTo>
                  <a:lnTo>
                    <a:pt x="6427407" y="5185515"/>
                  </a:lnTo>
                  <a:lnTo>
                    <a:pt x="7772400" y="4652278"/>
                  </a:lnTo>
                  <a:lnTo>
                    <a:pt x="7772400" y="31895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6F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122874" y="0"/>
              <a:ext cx="3649979" cy="5352415"/>
            </a:xfrm>
            <a:custGeom>
              <a:avLst/>
              <a:gdLst/>
              <a:ahLst/>
              <a:cxnLst/>
              <a:rect l="l" t="t" r="r" b="b"/>
              <a:pathLst>
                <a:path w="3649979" h="5352415">
                  <a:moveTo>
                    <a:pt x="72470" y="0"/>
                  </a:moveTo>
                  <a:lnTo>
                    <a:pt x="0" y="0"/>
                  </a:lnTo>
                  <a:lnTo>
                    <a:pt x="3649525" y="5352067"/>
                  </a:lnTo>
                  <a:lnTo>
                    <a:pt x="3649525" y="3580959"/>
                  </a:lnTo>
                  <a:lnTo>
                    <a:pt x="72470" y="0"/>
                  </a:lnTo>
                  <a:close/>
                </a:path>
              </a:pathLst>
            </a:custGeom>
            <a:solidFill>
              <a:srgbClr val="616F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78118" y="5686437"/>
              <a:ext cx="1594485" cy="650875"/>
            </a:xfrm>
            <a:custGeom>
              <a:avLst/>
              <a:gdLst/>
              <a:ahLst/>
              <a:cxnLst/>
              <a:rect l="l" t="t" r="r" b="b"/>
              <a:pathLst>
                <a:path w="1594484" h="650875">
                  <a:moveTo>
                    <a:pt x="1594281" y="54"/>
                  </a:moveTo>
                  <a:lnTo>
                    <a:pt x="0" y="0"/>
                  </a:lnTo>
                  <a:lnTo>
                    <a:pt x="1594281" y="650330"/>
                  </a:lnTo>
                  <a:lnTo>
                    <a:pt x="1594281" y="54"/>
                  </a:lnTo>
                  <a:close/>
                </a:path>
              </a:pathLst>
            </a:custGeom>
            <a:solidFill>
              <a:srgbClr val="A1B3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427395" y="7795325"/>
              <a:ext cx="1345565" cy="699770"/>
            </a:xfrm>
            <a:custGeom>
              <a:avLst/>
              <a:gdLst/>
              <a:ahLst/>
              <a:cxnLst/>
              <a:rect l="l" t="t" r="r" b="b"/>
              <a:pathLst>
                <a:path w="1345565" h="699770">
                  <a:moveTo>
                    <a:pt x="1345005" y="0"/>
                  </a:moveTo>
                  <a:lnTo>
                    <a:pt x="0" y="532921"/>
                  </a:lnTo>
                  <a:lnTo>
                    <a:pt x="1345005" y="699447"/>
                  </a:lnTo>
                  <a:lnTo>
                    <a:pt x="1345005" y="0"/>
                  </a:lnTo>
                  <a:close/>
                </a:path>
              </a:pathLst>
            </a:custGeom>
            <a:solidFill>
              <a:srgbClr val="E0B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8329015"/>
              <a:ext cx="7772400" cy="1729739"/>
            </a:xfrm>
            <a:custGeom>
              <a:avLst/>
              <a:gdLst/>
              <a:ahLst/>
              <a:cxnLst/>
              <a:rect l="l" t="t" r="r" b="b"/>
              <a:pathLst>
                <a:path w="7772400" h="1729740">
                  <a:moveTo>
                    <a:pt x="7772400" y="27749"/>
                  </a:moveTo>
                  <a:lnTo>
                    <a:pt x="1496225" y="27749"/>
                  </a:lnTo>
                  <a:lnTo>
                    <a:pt x="1496225" y="0"/>
                  </a:lnTo>
                  <a:lnTo>
                    <a:pt x="899947" y="0"/>
                  </a:lnTo>
                  <a:lnTo>
                    <a:pt x="899947" y="27749"/>
                  </a:lnTo>
                  <a:lnTo>
                    <a:pt x="0" y="27749"/>
                  </a:lnTo>
                  <a:lnTo>
                    <a:pt x="0" y="1729384"/>
                  </a:lnTo>
                  <a:lnTo>
                    <a:pt x="7772400" y="1729384"/>
                  </a:lnTo>
                  <a:lnTo>
                    <a:pt x="7772400" y="27749"/>
                  </a:lnTo>
                  <a:close/>
                </a:path>
              </a:pathLst>
            </a:custGeom>
            <a:solidFill>
              <a:srgbClr val="8A1B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0"/>
              <a:ext cx="7772400" cy="5687695"/>
            </a:xfrm>
            <a:custGeom>
              <a:avLst/>
              <a:gdLst/>
              <a:ahLst/>
              <a:cxnLst/>
              <a:rect l="l" t="t" r="r" b="b"/>
              <a:pathLst>
                <a:path w="7772400" h="5687695">
                  <a:moveTo>
                    <a:pt x="144610" y="0"/>
                  </a:moveTo>
                  <a:lnTo>
                    <a:pt x="0" y="0"/>
                  </a:lnTo>
                  <a:lnTo>
                    <a:pt x="0" y="3142845"/>
                  </a:lnTo>
                  <a:lnTo>
                    <a:pt x="6199680" y="5687212"/>
                  </a:lnTo>
                  <a:lnTo>
                    <a:pt x="7772400" y="5687278"/>
                  </a:lnTo>
                  <a:lnTo>
                    <a:pt x="7772400" y="5352082"/>
                  </a:lnTo>
                  <a:lnTo>
                    <a:pt x="5737832" y="2368346"/>
                  </a:lnTo>
                  <a:lnTo>
                    <a:pt x="144610" y="0"/>
                  </a:lnTo>
                  <a:close/>
                </a:path>
              </a:pathLst>
            </a:custGeom>
            <a:solidFill>
              <a:srgbClr val="5273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99934" y="8288184"/>
              <a:ext cx="596900" cy="68580"/>
            </a:xfrm>
            <a:custGeom>
              <a:avLst/>
              <a:gdLst/>
              <a:ahLst/>
              <a:cxnLst/>
              <a:rect l="l" t="t" r="r" b="b"/>
              <a:pathLst>
                <a:path w="596900" h="68579">
                  <a:moveTo>
                    <a:pt x="596290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596290" y="68579"/>
                  </a:lnTo>
                  <a:lnTo>
                    <a:pt x="596290" y="0"/>
                  </a:lnTo>
                  <a:close/>
                </a:path>
              </a:pathLst>
            </a:custGeom>
            <a:solidFill>
              <a:srgbClr val="C6AB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106037" y="8288184"/>
              <a:ext cx="518795" cy="68580"/>
            </a:xfrm>
            <a:custGeom>
              <a:avLst/>
              <a:gdLst/>
              <a:ahLst/>
              <a:cxnLst/>
              <a:rect l="l" t="t" r="r" b="b"/>
              <a:pathLst>
                <a:path w="518795" h="68579">
                  <a:moveTo>
                    <a:pt x="518223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518223" y="68579"/>
                  </a:lnTo>
                  <a:lnTo>
                    <a:pt x="518223" y="0"/>
                  </a:lnTo>
                  <a:close/>
                </a:path>
              </a:pathLst>
            </a:custGeom>
            <a:solidFill>
              <a:srgbClr val="616F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496225" y="8288184"/>
              <a:ext cx="2609850" cy="68580"/>
            </a:xfrm>
            <a:custGeom>
              <a:avLst/>
              <a:gdLst/>
              <a:ahLst/>
              <a:cxnLst/>
              <a:rect l="l" t="t" r="r" b="b"/>
              <a:pathLst>
                <a:path w="2609850" h="68579">
                  <a:moveTo>
                    <a:pt x="2609799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2609799" y="68579"/>
                  </a:lnTo>
                  <a:lnTo>
                    <a:pt x="2609799" y="0"/>
                  </a:lnTo>
                  <a:close/>
                </a:path>
              </a:pathLst>
            </a:custGeom>
            <a:solidFill>
              <a:srgbClr val="5273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864451" y="8288172"/>
              <a:ext cx="908050" cy="68580"/>
            </a:xfrm>
            <a:custGeom>
              <a:avLst/>
              <a:gdLst/>
              <a:ahLst/>
              <a:cxnLst/>
              <a:rect l="l" t="t" r="r" b="b"/>
              <a:pathLst>
                <a:path w="908050" h="68579">
                  <a:moveTo>
                    <a:pt x="907948" y="0"/>
                  </a:moveTo>
                  <a:lnTo>
                    <a:pt x="0" y="0"/>
                  </a:lnTo>
                  <a:lnTo>
                    <a:pt x="0" y="68580"/>
                  </a:lnTo>
                  <a:lnTo>
                    <a:pt x="907948" y="68580"/>
                  </a:lnTo>
                  <a:lnTo>
                    <a:pt x="907948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946599" y="8288184"/>
              <a:ext cx="1464310" cy="68580"/>
            </a:xfrm>
            <a:custGeom>
              <a:avLst/>
              <a:gdLst/>
              <a:ahLst/>
              <a:cxnLst/>
              <a:rect l="l" t="t" r="r" b="b"/>
              <a:pathLst>
                <a:path w="1464310" h="68579">
                  <a:moveTo>
                    <a:pt x="1464106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1464106" y="68579"/>
                  </a:lnTo>
                  <a:lnTo>
                    <a:pt x="1464106" y="0"/>
                  </a:lnTo>
                  <a:close/>
                </a:path>
              </a:pathLst>
            </a:custGeom>
            <a:solidFill>
              <a:srgbClr val="B155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410706" y="8288184"/>
              <a:ext cx="454025" cy="68580"/>
            </a:xfrm>
            <a:custGeom>
              <a:avLst/>
              <a:gdLst/>
              <a:ahLst/>
              <a:cxnLst/>
              <a:rect l="l" t="t" r="r" b="b"/>
              <a:pathLst>
                <a:path w="454025" h="68579">
                  <a:moveTo>
                    <a:pt x="453745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453745" y="68579"/>
                  </a:lnTo>
                  <a:lnTo>
                    <a:pt x="453745" y="0"/>
                  </a:lnTo>
                  <a:close/>
                </a:path>
              </a:pathLst>
            </a:custGeom>
            <a:solidFill>
              <a:srgbClr val="BCAE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624247" y="8288184"/>
              <a:ext cx="322580" cy="68580"/>
            </a:xfrm>
            <a:custGeom>
              <a:avLst/>
              <a:gdLst/>
              <a:ahLst/>
              <a:cxnLst/>
              <a:rect l="l" t="t" r="r" b="b"/>
              <a:pathLst>
                <a:path w="322579" h="68579">
                  <a:moveTo>
                    <a:pt x="322351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322351" y="68579"/>
                  </a:lnTo>
                  <a:lnTo>
                    <a:pt x="322351" y="0"/>
                  </a:lnTo>
                  <a:close/>
                </a:path>
              </a:pathLst>
            </a:custGeom>
            <a:solidFill>
              <a:srgbClr val="D6BE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0" y="8288172"/>
              <a:ext cx="900430" cy="69215"/>
            </a:xfrm>
            <a:custGeom>
              <a:avLst/>
              <a:gdLst/>
              <a:ahLst/>
              <a:cxnLst/>
              <a:rect l="l" t="t" r="r" b="b"/>
              <a:pathLst>
                <a:path w="900430" h="69215">
                  <a:moveTo>
                    <a:pt x="899947" y="0"/>
                  </a:moveTo>
                  <a:lnTo>
                    <a:pt x="0" y="0"/>
                  </a:lnTo>
                  <a:lnTo>
                    <a:pt x="0" y="68592"/>
                  </a:lnTo>
                  <a:lnTo>
                    <a:pt x="899947" y="68592"/>
                  </a:lnTo>
                  <a:lnTo>
                    <a:pt x="899947" y="0"/>
                  </a:lnTo>
                  <a:close/>
                </a:path>
              </a:pathLst>
            </a:custGeom>
            <a:solidFill>
              <a:srgbClr val="B56C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448037" y="8479028"/>
            <a:ext cx="4636135" cy="11664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1912620" indent="2540">
              <a:lnSpc>
                <a:spcPct val="109000"/>
              </a:lnSpc>
              <a:spcBef>
                <a:spcPts val="100"/>
              </a:spcBef>
            </a:pPr>
            <a:r>
              <a:rPr sz="1300" b="1" spc="-20" dirty="0">
                <a:solidFill>
                  <a:srgbClr val="FFFFFF"/>
                </a:solidFill>
                <a:latin typeface="Arial"/>
                <a:cs typeface="Arial"/>
              </a:rPr>
              <a:t>HHS </a:t>
            </a:r>
            <a:r>
              <a:rPr sz="1300" b="1" spc="-30" dirty="0">
                <a:solidFill>
                  <a:srgbClr val="FFFFFF"/>
                </a:solidFill>
                <a:latin typeface="Arial"/>
                <a:cs typeface="Arial"/>
              </a:rPr>
              <a:t>publication </a:t>
            </a:r>
            <a:r>
              <a:rPr sz="1300" b="1" spc="50" dirty="0">
                <a:solidFill>
                  <a:srgbClr val="FFFFFF"/>
                </a:solidFill>
                <a:latin typeface="Arial"/>
                <a:cs typeface="Arial"/>
              </a:rPr>
              <a:t>no. </a:t>
            </a:r>
            <a:r>
              <a:rPr sz="1300" b="1" spc="-45" dirty="0">
                <a:solidFill>
                  <a:srgbClr val="FFFFFF"/>
                </a:solidFill>
                <a:latin typeface="Arial"/>
                <a:cs typeface="Arial"/>
              </a:rPr>
              <a:t>(SmA)</a:t>
            </a:r>
            <a:r>
              <a:rPr sz="1300" b="1" spc="-1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Arial"/>
                <a:cs typeface="Arial"/>
              </a:rPr>
              <a:t>14-4849  </a:t>
            </a:r>
            <a:r>
              <a:rPr sz="1300" b="1" spc="-40" dirty="0">
                <a:solidFill>
                  <a:srgbClr val="FFFFFF"/>
                </a:solidFill>
                <a:latin typeface="Arial"/>
                <a:cs typeface="Arial"/>
              </a:rPr>
              <a:t>First </a:t>
            </a:r>
            <a:r>
              <a:rPr sz="1300" b="1" spc="-10" dirty="0">
                <a:solidFill>
                  <a:srgbClr val="FFFFFF"/>
                </a:solidFill>
                <a:latin typeface="Arial"/>
                <a:cs typeface="Arial"/>
              </a:rPr>
              <a:t>printed</a:t>
            </a:r>
            <a:r>
              <a:rPr sz="1300" b="1" spc="8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Arial"/>
                <a:cs typeface="Arial"/>
              </a:rPr>
              <a:t>2014</a:t>
            </a:r>
            <a:endParaRPr sz="1300">
              <a:latin typeface="Arial"/>
              <a:cs typeface="Arial"/>
            </a:endParaRPr>
          </a:p>
          <a:p>
            <a:pPr marL="12700" marR="5080" indent="8890">
              <a:lnSpc>
                <a:spcPct val="100000"/>
              </a:lnSpc>
              <a:spcBef>
                <a:spcPts val="900"/>
              </a:spcBef>
            </a:pPr>
            <a:r>
              <a:rPr sz="1300" b="1" spc="-35" dirty="0">
                <a:solidFill>
                  <a:srgbClr val="FFFFFF"/>
                </a:solidFill>
                <a:latin typeface="Arial"/>
                <a:cs typeface="Arial"/>
              </a:rPr>
              <a:t>U.S. </a:t>
            </a:r>
            <a:r>
              <a:rPr sz="1300" b="1" spc="-20" dirty="0">
                <a:solidFill>
                  <a:srgbClr val="FFFFFF"/>
                </a:solidFill>
                <a:latin typeface="Arial"/>
                <a:cs typeface="Arial"/>
              </a:rPr>
              <a:t>DEPARTMENT </a:t>
            </a:r>
            <a:r>
              <a:rPr sz="1300" b="1" spc="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300" b="1" spc="-40" dirty="0">
                <a:solidFill>
                  <a:srgbClr val="FFFFFF"/>
                </a:solidFill>
                <a:latin typeface="Arial"/>
                <a:cs typeface="Arial"/>
              </a:rPr>
              <a:t>HEALTH </a:t>
            </a:r>
            <a:r>
              <a:rPr sz="1300" b="1" spc="35" dirty="0">
                <a:solidFill>
                  <a:srgbClr val="FFFFFF"/>
                </a:solidFill>
                <a:latin typeface="Arial"/>
                <a:cs typeface="Arial"/>
              </a:rPr>
              <a:t>AND HUMAN </a:t>
            </a:r>
            <a:r>
              <a:rPr sz="1300" b="1" spc="-50" dirty="0">
                <a:solidFill>
                  <a:srgbClr val="FFFFFF"/>
                </a:solidFill>
                <a:latin typeface="Arial"/>
                <a:cs typeface="Arial"/>
              </a:rPr>
              <a:t>SERVICES  Substance Abuse </a:t>
            </a:r>
            <a:r>
              <a:rPr sz="1300" b="1" spc="-20" dirty="0">
                <a:solidFill>
                  <a:srgbClr val="FFFFFF"/>
                </a:solidFill>
                <a:latin typeface="Arial"/>
                <a:cs typeface="Arial"/>
              </a:rPr>
              <a:t>and mental </a:t>
            </a:r>
            <a:r>
              <a:rPr sz="1300" b="1" spc="-10" dirty="0">
                <a:solidFill>
                  <a:srgbClr val="FFFFFF"/>
                </a:solidFill>
                <a:latin typeface="Arial"/>
                <a:cs typeface="Arial"/>
              </a:rPr>
              <a:t>Health </a:t>
            </a:r>
            <a:r>
              <a:rPr sz="1300" b="1" spc="-40" dirty="0">
                <a:solidFill>
                  <a:srgbClr val="FFFFFF"/>
                </a:solidFill>
                <a:latin typeface="Arial"/>
                <a:cs typeface="Arial"/>
              </a:rPr>
              <a:t>Services </a:t>
            </a:r>
            <a:r>
              <a:rPr sz="1300" b="1" spc="-30" dirty="0">
                <a:solidFill>
                  <a:srgbClr val="FFFFFF"/>
                </a:solidFill>
                <a:latin typeface="Arial"/>
                <a:cs typeface="Arial"/>
              </a:rPr>
              <a:t>Administration  </a:t>
            </a:r>
            <a:r>
              <a:rPr sz="1300" b="1" spc="25" dirty="0">
                <a:solidFill>
                  <a:srgbClr val="FFFFFF"/>
                </a:solidFill>
                <a:latin typeface="Arial"/>
                <a:cs typeface="Arial"/>
              </a:rPr>
              <a:t>center </a:t>
            </a:r>
            <a:r>
              <a:rPr sz="1300" b="1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sz="1300" b="1" spc="-50" dirty="0">
                <a:solidFill>
                  <a:srgbClr val="FFFFFF"/>
                </a:solidFill>
                <a:latin typeface="Arial"/>
                <a:cs typeface="Arial"/>
              </a:rPr>
              <a:t>Substance Abuse</a:t>
            </a:r>
            <a:r>
              <a:rPr sz="1300" b="1" spc="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300" b="1" spc="-20" dirty="0">
                <a:solidFill>
                  <a:srgbClr val="FFFFFF"/>
                </a:solidFill>
                <a:latin typeface="Arial"/>
                <a:cs typeface="Arial"/>
              </a:rPr>
              <a:t>Treatment</a:t>
            </a:r>
            <a:endParaRPr sz="13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3591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White,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American), 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many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vast differences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incultural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 Anglo-Saxon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Protestant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England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Northern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Europe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differing 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attributes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different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Mediterranean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Southern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Italians,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Greeks).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9173" y="2746501"/>
            <a:ext cx="2884805" cy="6273165"/>
          </a:xfrm>
          <a:prstGeom prst="rect">
            <a:avLst/>
          </a:prstGeom>
        </p:spPr>
        <p:txBody>
          <a:bodyPr vert="horz" wrap="square" lIns="0" tIns="133985" rIns="0" bIns="0" rtlCol="0">
            <a:spAutoFit/>
          </a:bodyPr>
          <a:lstStyle/>
          <a:p>
            <a:pPr marL="19050">
              <a:lnSpc>
                <a:spcPct val="100000"/>
              </a:lnSpc>
              <a:spcBef>
                <a:spcPts val="1055"/>
              </a:spcBef>
            </a:pP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What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Is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Cultural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Identity?</a:t>
            </a:r>
            <a:endParaRPr sz="1800">
              <a:latin typeface="Arial"/>
              <a:cs typeface="Arial"/>
            </a:endParaRPr>
          </a:p>
          <a:p>
            <a:pPr marL="14604" marR="205740" indent="5715">
              <a:lnSpc>
                <a:spcPct val="100000"/>
              </a:lnSpc>
              <a:spcBef>
                <a:spcPts val="6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 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identity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arises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interaction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culture(s)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cycle.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identities 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static;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change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cycle.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reevaluate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 cultural identities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resist,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rebel,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reformulate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people,  regardless of race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(Helms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consistent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strongly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Korean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embrace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reject different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elements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ticular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raised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or rural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belonging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upper-class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aspects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identities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simultaneously.</a:t>
            </a:r>
            <a:endParaRPr sz="1200">
              <a:latin typeface="Times New Roman"/>
              <a:cs typeface="Times New Roman"/>
            </a:endParaRPr>
          </a:p>
          <a:p>
            <a:pPr marL="12700" marR="14604" indent="1905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include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geographic location,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occupational status,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political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affiliation.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whose families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highly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these characteristics  (e.g., geographic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location, occupation,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97" y="868171"/>
            <a:ext cx="276098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sense of identity.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follows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detailed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infor-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-cutting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9612" y="2136140"/>
            <a:ext cx="2882900" cy="69703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3970" marR="273050" indent="10795">
              <a:lnSpc>
                <a:spcPct val="99200"/>
              </a:lnSpc>
              <a:spcBef>
                <a:spcPts val="114"/>
              </a:spcBef>
            </a:pP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What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Are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800" b="1" spc="-85" dirty="0">
                <a:solidFill>
                  <a:srgbClr val="33617B"/>
                </a:solidFill>
                <a:latin typeface="Arial"/>
                <a:cs typeface="Arial"/>
              </a:rPr>
              <a:t>Cross- 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Cutting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Factors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in</a:t>
            </a:r>
            <a:r>
              <a:rPr sz="1800" b="1" spc="-1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Race, 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Ethnicity,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800" b="1" spc="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Culture?</a:t>
            </a:r>
            <a:endParaRPr sz="1800">
              <a:latin typeface="Arial"/>
              <a:cs typeface="Arial"/>
            </a:endParaRPr>
          </a:p>
          <a:p>
            <a:pPr marL="15240" marR="5080" indent="-3175">
              <a:lnSpc>
                <a:spcPct val="100400"/>
              </a:lnSpc>
              <a:spcBef>
                <a:spcPts val="100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Language and Communication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speaking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neces-  sarily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spoken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Australia,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Canada,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Jamaica,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Belize,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Nigeria,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 the 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speak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versely,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ethnicity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automatically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earlier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language.</a:t>
            </a:r>
            <a:endParaRPr sz="1200">
              <a:latin typeface="Times New Roman"/>
              <a:cs typeface="Times New Roman"/>
            </a:endParaRPr>
          </a:p>
          <a:p>
            <a:pPr marL="20320" marR="117475" indent="57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total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report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speaking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(Shin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Bruno</a:t>
            </a:r>
            <a:r>
              <a:rPr sz="1200" spc="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  <a:p>
            <a:pPr marL="15240" marR="21590" indent="508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Styles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nonverbal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meth-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indirect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  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space,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parameters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displays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contact,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silence,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preferred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moving,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gestures, degree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which arguments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verbal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confrontations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acceptable, degree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amount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eye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expected are all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very basic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(Comas-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Diaz 2012;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55595" cy="36023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25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Franks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specifically,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nonverbal messages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greatly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place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portance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nonverbal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verbal messages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low-context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1976).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high-context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sensitive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messages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encod-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carefully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giving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offense.</a:t>
            </a:r>
            <a:endParaRPr sz="1200">
              <a:latin typeface="Times New Roman"/>
              <a:cs typeface="Times New Roman"/>
            </a:endParaRPr>
          </a:p>
          <a:p>
            <a:pPr marL="14604" marR="22860" indent="381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 provider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 lis-  tens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literal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miss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clients’actual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messages.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left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said,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something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said,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words 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convey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message.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relatively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high-context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compared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somewhat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lower-context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compared with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Asian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213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(Franks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Thus,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rely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nonverbal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communicating.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Conversely,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culture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German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British);  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explicit, 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formal 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conveyed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primarily</a:t>
            </a:r>
            <a:endParaRPr sz="1200">
              <a:latin typeface="Times New Roman"/>
              <a:cs typeface="Times New Roman"/>
            </a:endParaRPr>
          </a:p>
          <a:p>
            <a:pPr marL="17780" marR="3619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spoken or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writ-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ten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messages.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2830988"/>
            <a:ext cx="2841625" cy="173101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22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Geographic</a:t>
            </a:r>
            <a:r>
              <a:rPr sz="1400" b="1" spc="-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Location</a:t>
            </a:r>
            <a:endParaRPr sz="1400">
              <a:latin typeface="Arial"/>
              <a:cs typeface="Arial"/>
            </a:endParaRPr>
          </a:p>
          <a:p>
            <a:pPr marL="12700" marR="5080" indent="825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 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interact meaningfully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other.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one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speak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culture,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subject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adaptations.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rules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Thus, 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familiar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00683" y="4716774"/>
            <a:ext cx="5956300" cy="4401820"/>
            <a:chOff x="900683" y="4716774"/>
            <a:chExt cx="5956300" cy="4401820"/>
          </a:xfrm>
        </p:grpSpPr>
        <p:sp>
          <p:nvSpPr>
            <p:cNvPr id="7" name="object 7"/>
            <p:cNvSpPr/>
            <p:nvPr/>
          </p:nvSpPr>
          <p:spPr>
            <a:xfrm>
              <a:off x="906779" y="4722870"/>
              <a:ext cx="5943600" cy="4389120"/>
            </a:xfrm>
            <a:custGeom>
              <a:avLst/>
              <a:gdLst/>
              <a:ahLst/>
              <a:cxnLst/>
              <a:rect l="l" t="t" r="r" b="b"/>
              <a:pathLst>
                <a:path w="5943600" h="4389120">
                  <a:moveTo>
                    <a:pt x="5822454" y="0"/>
                  </a:moveTo>
                  <a:lnTo>
                    <a:pt x="121145" y="0"/>
                  </a:lnTo>
                  <a:lnTo>
                    <a:pt x="73991" y="9520"/>
                  </a:lnTo>
                  <a:lnTo>
                    <a:pt x="35483" y="35483"/>
                  </a:lnTo>
                  <a:lnTo>
                    <a:pt x="9520" y="73991"/>
                  </a:lnTo>
                  <a:lnTo>
                    <a:pt x="0" y="121145"/>
                  </a:lnTo>
                  <a:lnTo>
                    <a:pt x="0" y="4267987"/>
                  </a:lnTo>
                  <a:lnTo>
                    <a:pt x="9520" y="4315139"/>
                  </a:lnTo>
                  <a:lnTo>
                    <a:pt x="35483" y="4353642"/>
                  </a:lnTo>
                  <a:lnTo>
                    <a:pt x="73991" y="4379601"/>
                  </a:lnTo>
                  <a:lnTo>
                    <a:pt x="121145" y="4389120"/>
                  </a:lnTo>
                  <a:lnTo>
                    <a:pt x="5822454" y="4389120"/>
                  </a:lnTo>
                  <a:lnTo>
                    <a:pt x="5869608" y="4379601"/>
                  </a:lnTo>
                  <a:lnTo>
                    <a:pt x="5908116" y="4353642"/>
                  </a:lnTo>
                  <a:lnTo>
                    <a:pt x="5934079" y="4315139"/>
                  </a:lnTo>
                  <a:lnTo>
                    <a:pt x="5943600" y="4267987"/>
                  </a:lnTo>
                  <a:lnTo>
                    <a:pt x="5943600" y="121145"/>
                  </a:lnTo>
                  <a:lnTo>
                    <a:pt x="5934079" y="73991"/>
                  </a:lnTo>
                  <a:lnTo>
                    <a:pt x="5908116" y="35483"/>
                  </a:lnTo>
                  <a:lnTo>
                    <a:pt x="5869608" y="9520"/>
                  </a:lnTo>
                  <a:lnTo>
                    <a:pt x="58224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6779" y="4722870"/>
              <a:ext cx="5943600" cy="4389120"/>
            </a:xfrm>
            <a:custGeom>
              <a:avLst/>
              <a:gdLst/>
              <a:ahLst/>
              <a:cxnLst/>
              <a:rect l="l" t="t" r="r" b="b"/>
              <a:pathLst>
                <a:path w="5943600" h="4389120">
                  <a:moveTo>
                    <a:pt x="0" y="121145"/>
                  </a:moveTo>
                  <a:lnTo>
                    <a:pt x="9520" y="73991"/>
                  </a:lnTo>
                  <a:lnTo>
                    <a:pt x="35483" y="35483"/>
                  </a:lnTo>
                  <a:lnTo>
                    <a:pt x="73991" y="9520"/>
                  </a:lnTo>
                  <a:lnTo>
                    <a:pt x="121145" y="0"/>
                  </a:lnTo>
                  <a:lnTo>
                    <a:pt x="5822454" y="0"/>
                  </a:lnTo>
                  <a:lnTo>
                    <a:pt x="5869608" y="9520"/>
                  </a:lnTo>
                  <a:lnTo>
                    <a:pt x="5908116" y="35483"/>
                  </a:lnTo>
                  <a:lnTo>
                    <a:pt x="5934079" y="73991"/>
                  </a:lnTo>
                  <a:lnTo>
                    <a:pt x="5943600" y="121145"/>
                  </a:lnTo>
                  <a:lnTo>
                    <a:pt x="5943600" y="4267987"/>
                  </a:lnTo>
                  <a:lnTo>
                    <a:pt x="5934079" y="4315139"/>
                  </a:lnTo>
                  <a:lnTo>
                    <a:pt x="5908116" y="4353642"/>
                  </a:lnTo>
                  <a:lnTo>
                    <a:pt x="5869608" y="4379601"/>
                  </a:lnTo>
                  <a:lnTo>
                    <a:pt x="5822454" y="4389120"/>
                  </a:lnTo>
                  <a:lnTo>
                    <a:pt x="121145" y="4389120"/>
                  </a:lnTo>
                  <a:lnTo>
                    <a:pt x="73991" y="4379601"/>
                  </a:lnTo>
                  <a:lnTo>
                    <a:pt x="35483" y="4353642"/>
                  </a:lnTo>
                  <a:lnTo>
                    <a:pt x="9520" y="4315139"/>
                  </a:lnTo>
                  <a:lnTo>
                    <a:pt x="0" y="4267987"/>
                  </a:lnTo>
                  <a:lnTo>
                    <a:pt x="0" y="1211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80122" y="4771135"/>
            <a:ext cx="5798185" cy="4244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45" dirty="0">
                <a:solidFill>
                  <a:srgbClr val="33617B"/>
                </a:solidFill>
                <a:latin typeface="Arial"/>
                <a:cs typeface="Arial"/>
              </a:rPr>
              <a:t>Counselors: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Differences in</a:t>
            </a:r>
            <a:r>
              <a:rPr sz="1200" b="1" spc="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Communication</a:t>
            </a:r>
            <a:endParaRPr sz="1200">
              <a:latin typeface="Arial"/>
              <a:cs typeface="Arial"/>
            </a:endParaRPr>
          </a:p>
          <a:p>
            <a:pPr marL="12700" marR="96520">
              <a:lnSpc>
                <a:spcPct val="98100"/>
              </a:lnSpc>
              <a:spcBef>
                <a:spcPts val="869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broad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descriptions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necessarily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fit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from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avoid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assuming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particular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expectation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expression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nonverbal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verbal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solely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ethnicity, or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heritage. For example,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counselor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 an assumption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an interview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Native American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prefers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nondirective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style coupled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long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periods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silence,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whereas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 pects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direct, active,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goal-oriented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approach.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remain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open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patterns 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present when  counseling others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backgrounds.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examples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general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differ-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ences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groups:</a:t>
            </a:r>
            <a:endParaRPr sz="1000">
              <a:latin typeface="Arial"/>
              <a:cs typeface="Arial"/>
            </a:endParaRPr>
          </a:p>
          <a:p>
            <a:pPr marL="243204" indent="-229235">
              <a:lnSpc>
                <a:spcPts val="1115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White/European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uncomfortable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</a:t>
            </a:r>
            <a:r>
              <a:rPr sz="1000" spc="1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extended</a:t>
            </a:r>
            <a:endParaRPr sz="1000">
              <a:latin typeface="Arial"/>
              <a:cs typeface="Arial"/>
            </a:endParaRPr>
          </a:p>
          <a:p>
            <a:pPr marL="243204" marR="5080" indent="-508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silences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believe them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indicate 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nothing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being accomplished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(Franks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2000),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whereas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emphasis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listening,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find  extended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silences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gathering thoughts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showing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open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words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(Coyhis</a:t>
            </a:r>
            <a:r>
              <a:rPr sz="1000" spc="-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2000).</a:t>
            </a:r>
            <a:endParaRPr sz="1000">
              <a:latin typeface="Arial"/>
              <a:cs typeface="Arial"/>
            </a:endParaRPr>
          </a:p>
          <a:p>
            <a:pPr marL="240665" marR="48895" indent="-226695">
              <a:lnSpc>
                <a:spcPct val="100000"/>
              </a:lnSpc>
              <a:buFont typeface="Symbol"/>
              <a:buChar char=""/>
              <a:tabLst>
                <a:tab pos="239395" algn="l"/>
                <a:tab pos="240029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Latinos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personalismo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(i.e., warm, genuine communication)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interpersonal relations 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personal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rapport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business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dealings; 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prefer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relationships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formal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ones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(Barón 2000; Castro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1999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).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Latinos also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initially engage in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plática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(small talk)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evaluate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relationship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often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plática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prior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disclosing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or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serious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(Comas-Diaz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2012).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hand,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Asian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 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put off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style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emotional, and some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lack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confidence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professional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whose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communication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style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(Lee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Mock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2005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).</a:t>
            </a:r>
            <a:endParaRPr sz="1000">
              <a:latin typeface="Arial"/>
              <a:cs typeface="Arial"/>
            </a:endParaRPr>
          </a:p>
          <a:p>
            <a:pPr marL="240029" marR="67945" indent="-225425">
              <a:lnSpc>
                <a:spcPct val="99800"/>
              </a:lnSpc>
              <a:spcBef>
                <a:spcPts val="5"/>
              </a:spcBef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comfortable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high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degree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verbal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confrontation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argument;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stress balance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harmony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relationships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shun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confrontation.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some,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forceful, direct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rude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disrespectful. 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Latino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cooperation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agreeableness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(simpatía) 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valued. 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avoid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disagreement,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contradiction,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disharmony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(Sue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2013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i="1" spc="-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932276" y="9430621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8480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encounter—to not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think,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homogeneous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Paso,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TX.</a:t>
            </a:r>
            <a:endParaRPr sz="1200">
              <a:latin typeface="Times New Roman"/>
              <a:cs typeface="Times New Roman"/>
            </a:endParaRPr>
          </a:p>
          <a:p>
            <a:pPr marL="12700" marR="40640" indent="1206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Geographical 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signifi-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rural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area—even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ethnicities—can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common,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individuals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ethnicity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raised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locales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 different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consequently,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tudes.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vast majority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urban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(95  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Reeves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Bennett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2003), 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rural community or come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Hmong)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remote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those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currently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cities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still consider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locale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home 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regularly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return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adjacent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reservations,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travel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regularly back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(Cornell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Kalt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Lobo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2003).</a:t>
            </a:r>
            <a:endParaRPr sz="1200">
              <a:latin typeface="Times New Roman"/>
              <a:cs typeface="Times New Roman"/>
            </a:endParaRPr>
          </a:p>
          <a:p>
            <a:pPr marL="15240" marR="47625" indent="508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addition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its potential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upon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geography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strongly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well-  being,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(Baicker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Administration’s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(SAMHSA’s)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(NSDUH)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past-month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12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9.9 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metropolitan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8.3 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nonmetropolitan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urban-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ized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5.9 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urbanized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metropolitan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4.8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 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remote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is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than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rural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97505" cy="276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(Schoeneberger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culture,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observed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regions.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O’Connell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(2005)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than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graphically dispersed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typically 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urban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areas). Likewise, 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urban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systematic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study,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higher distribution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schizophrenia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in urban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metropolitan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(McGrath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694" y="3745389"/>
            <a:ext cx="2886710" cy="520573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5240" marR="31115" indent="5715">
              <a:lnSpc>
                <a:spcPct val="101000"/>
              </a:lnSpc>
              <a:spcBef>
                <a:spcPts val="204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Worldview,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Values,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Traditions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conceptualizing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frame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looks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world,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repertoire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prac-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narrative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story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why</a:t>
            </a:r>
            <a:endParaRPr sz="1200">
              <a:latin typeface="Times New Roman"/>
              <a:cs typeface="Times New Roman"/>
            </a:endParaRPr>
          </a:p>
          <a:p>
            <a:pPr marL="15875" marR="8890" indent="444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do,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institutions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defining different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aspects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boundaries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delineate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another,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Lamont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Small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(2008),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schemata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shapes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demonstrate 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</a:t>
            </a:r>
            <a:endParaRPr sz="1200">
              <a:latin typeface="Times New Roman"/>
              <a:cs typeface="Times New Roman"/>
            </a:endParaRPr>
          </a:p>
          <a:p>
            <a:pPr marL="12700" marR="5080" indent="762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worldviews,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traditions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members—from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appropri-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leisure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activities—including use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(Bhugra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Becker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 Thus,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impossible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summarize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 values,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in the United States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publication.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encouraged to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speak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worldviews, values,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consultation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710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415" y="1367950"/>
            <a:ext cx="2875280" cy="768540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Family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spc="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Kinship</a:t>
            </a:r>
            <a:endParaRPr sz="1400">
              <a:latin typeface="Arial"/>
              <a:cs typeface="Arial"/>
            </a:endParaRPr>
          </a:p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are culturally defined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relative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family’s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inclusiveness, 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hierarchical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(McGoldrick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groups (e.g.,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Western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European descent,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German,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nuclear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where-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Americans;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Americans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Southern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European descent, such  as Italian,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Greek),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family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typically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includes 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blood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marital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relations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(Almeida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2005; Hines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Boyd-Franklin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2005; Marinangeli 2001;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McGill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Pearce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McGoldrick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clearly define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different family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carefully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prescribe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behaving toward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one another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 relationships.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Korean culture,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wives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expected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defer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in-laws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decisions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(Kim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Ryu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2700" marR="43815" indent="8255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carefully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rules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members,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dynamics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 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external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dynamics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dissolution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longstand-  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hierarchies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traditions within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 between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spouses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generations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(Hernandez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Juang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Lee 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Mock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therapy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provided 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 5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TIP.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Details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provision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90937" y="868171"/>
            <a:ext cx="28390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5080" indent="-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appear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39,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(CSAT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5043" y="1367950"/>
            <a:ext cx="2877820" cy="760285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22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Gender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Roles</a:t>
            </a:r>
            <a:endParaRPr sz="1400">
              <a:latin typeface="Arial"/>
              <a:cs typeface="Arial"/>
            </a:endParaRPr>
          </a:p>
          <a:p>
            <a:pPr marL="12700" marR="63500" indent="952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largely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constructs;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standings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proper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women.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 modern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society,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variations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respond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gender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norms.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after controlling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income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education,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accepting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American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stereotypes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public behavior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accepting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domestic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(Dugger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1991; Haynes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</a:t>
            </a:r>
            <a:endParaRPr sz="1200">
              <a:latin typeface="Times New Roman"/>
              <a:cs typeface="Times New Roman"/>
            </a:endParaRPr>
          </a:p>
          <a:p>
            <a:pPr marL="12700" marR="76200" indent="825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defined 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perhaps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clearly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that, in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egalitarian relationships  between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typically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consume 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drinking</a:t>
            </a:r>
            <a:endParaRPr sz="1200">
              <a:latin typeface="Times New Roman"/>
              <a:cs typeface="Times New Roman"/>
            </a:endParaRPr>
          </a:p>
          <a:p>
            <a:pPr marL="12700" marR="8255" indent="25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closely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resembling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society (Bloomfield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conduct-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States with Latino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women 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varying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(Markides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Zemore 2005).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7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vary.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machismo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(the  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strong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protect 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families),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caballerismo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(men’s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 connectedness),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marianismo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self-sacrificing,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endure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suffering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sake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husbands)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(Arciniega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Torres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strong gender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Latino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simpli-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fying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clarifying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responsibilities,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19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87345" cy="4516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sources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limiting help-seeking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difficulties.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because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control, 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admitting 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experiencing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distress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(Castro 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difficulties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negotiating 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while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encountering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use/abuse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(Gil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Vazquez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1996;  Gloria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Peregoy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Mora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  <a:p>
            <a:pPr marL="14604" marR="40005" indent="5080">
              <a:lnSpc>
                <a:spcPct val="100000"/>
              </a:lnSpc>
              <a:spcBef>
                <a:spcPts val="8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Negotiating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set-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difficult;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culture-based  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him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of 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adherence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be taken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respect-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ed.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51,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i="1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68171"/>
            <a:ext cx="287464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Addressing the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Specif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ic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Women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(CSAT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2009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56,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Addressing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Men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42,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Co-Occurring  Disorders,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(CSAT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79509" y="2480563"/>
            <a:ext cx="2891790" cy="284226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5875" marR="683260" indent="-3810">
              <a:lnSpc>
                <a:spcPts val="1660"/>
              </a:lnSpc>
              <a:spcBef>
                <a:spcPts val="17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Socioeconomic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Status</a:t>
            </a:r>
            <a:r>
              <a:rPr sz="1400" b="1" spc="-20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Education</a:t>
            </a:r>
            <a:endParaRPr sz="1400">
              <a:latin typeface="Arial"/>
              <a:cs typeface="Arial"/>
            </a:endParaRPr>
          </a:p>
          <a:p>
            <a:pPr marL="15875" marR="5080" indent="4445">
              <a:lnSpc>
                <a:spcPct val="100000"/>
              </a:lnSpc>
              <a:spcBef>
                <a:spcPts val="6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Sociologists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 social class 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important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background.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socioeco-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(SES)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category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simi-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class—the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hierarchically defined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States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occupational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prestige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education,  yet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level.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Thus, 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namely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accumu-  late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material wealth,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9160" y="5518400"/>
            <a:ext cx="5956300" cy="3606165"/>
            <a:chOff x="899160" y="5518400"/>
            <a:chExt cx="5956300" cy="3606165"/>
          </a:xfrm>
        </p:grpSpPr>
        <p:sp>
          <p:nvSpPr>
            <p:cNvPr id="7" name="object 7"/>
            <p:cNvSpPr/>
            <p:nvPr/>
          </p:nvSpPr>
          <p:spPr>
            <a:xfrm>
              <a:off x="905256" y="5524496"/>
              <a:ext cx="5943600" cy="3594100"/>
            </a:xfrm>
            <a:custGeom>
              <a:avLst/>
              <a:gdLst/>
              <a:ahLst/>
              <a:cxnLst/>
              <a:rect l="l" t="t" r="r" b="b"/>
              <a:pathLst>
                <a:path w="5943600" h="3594100">
                  <a:moveTo>
                    <a:pt x="5844413" y="0"/>
                  </a:moveTo>
                  <a:lnTo>
                    <a:pt x="99187" y="0"/>
                  </a:lnTo>
                  <a:lnTo>
                    <a:pt x="60580" y="7795"/>
                  </a:lnTo>
                  <a:lnTo>
                    <a:pt x="29052" y="29052"/>
                  </a:lnTo>
                  <a:lnTo>
                    <a:pt x="7795" y="60580"/>
                  </a:lnTo>
                  <a:lnTo>
                    <a:pt x="0" y="99187"/>
                  </a:lnTo>
                  <a:lnTo>
                    <a:pt x="0" y="3494417"/>
                  </a:lnTo>
                  <a:lnTo>
                    <a:pt x="7795" y="3533021"/>
                  </a:lnTo>
                  <a:lnTo>
                    <a:pt x="29052" y="3564545"/>
                  </a:lnTo>
                  <a:lnTo>
                    <a:pt x="60580" y="3585798"/>
                  </a:lnTo>
                  <a:lnTo>
                    <a:pt x="99187" y="3593591"/>
                  </a:lnTo>
                  <a:lnTo>
                    <a:pt x="5844413" y="3593591"/>
                  </a:lnTo>
                  <a:lnTo>
                    <a:pt x="5883019" y="3585798"/>
                  </a:lnTo>
                  <a:lnTo>
                    <a:pt x="5914547" y="3564545"/>
                  </a:lnTo>
                  <a:lnTo>
                    <a:pt x="5935804" y="3533021"/>
                  </a:lnTo>
                  <a:lnTo>
                    <a:pt x="5943600" y="3494417"/>
                  </a:lnTo>
                  <a:lnTo>
                    <a:pt x="5943600" y="99187"/>
                  </a:lnTo>
                  <a:lnTo>
                    <a:pt x="5935804" y="60580"/>
                  </a:lnTo>
                  <a:lnTo>
                    <a:pt x="5914547" y="29052"/>
                  </a:lnTo>
                  <a:lnTo>
                    <a:pt x="5883019" y="7795"/>
                  </a:lnTo>
                  <a:lnTo>
                    <a:pt x="584441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5256" y="5524496"/>
              <a:ext cx="5943600" cy="3594100"/>
            </a:xfrm>
            <a:custGeom>
              <a:avLst/>
              <a:gdLst/>
              <a:ahLst/>
              <a:cxnLst/>
              <a:rect l="l" t="t" r="r" b="b"/>
              <a:pathLst>
                <a:path w="5943600" h="3594100">
                  <a:moveTo>
                    <a:pt x="0" y="99187"/>
                  </a:moveTo>
                  <a:lnTo>
                    <a:pt x="7795" y="60580"/>
                  </a:lnTo>
                  <a:lnTo>
                    <a:pt x="29052" y="29052"/>
                  </a:lnTo>
                  <a:lnTo>
                    <a:pt x="60580" y="7795"/>
                  </a:lnTo>
                  <a:lnTo>
                    <a:pt x="99187" y="0"/>
                  </a:lnTo>
                  <a:lnTo>
                    <a:pt x="5844413" y="0"/>
                  </a:lnTo>
                  <a:lnTo>
                    <a:pt x="5883019" y="7795"/>
                  </a:lnTo>
                  <a:lnTo>
                    <a:pt x="5914547" y="29052"/>
                  </a:lnTo>
                  <a:lnTo>
                    <a:pt x="5935804" y="60580"/>
                  </a:lnTo>
                  <a:lnTo>
                    <a:pt x="5943600" y="99187"/>
                  </a:lnTo>
                  <a:lnTo>
                    <a:pt x="5943600" y="3494417"/>
                  </a:lnTo>
                  <a:lnTo>
                    <a:pt x="5935804" y="3533021"/>
                  </a:lnTo>
                  <a:lnTo>
                    <a:pt x="5914547" y="3564545"/>
                  </a:lnTo>
                  <a:lnTo>
                    <a:pt x="5883019" y="3585798"/>
                  </a:lnTo>
                  <a:lnTo>
                    <a:pt x="5844413" y="3593591"/>
                  </a:lnTo>
                  <a:lnTo>
                    <a:pt x="99187" y="3593591"/>
                  </a:lnTo>
                  <a:lnTo>
                    <a:pt x="60580" y="3585798"/>
                  </a:lnTo>
                  <a:lnTo>
                    <a:pt x="29052" y="3564545"/>
                  </a:lnTo>
                  <a:lnTo>
                    <a:pt x="7795" y="3533021"/>
                  </a:lnTo>
                  <a:lnTo>
                    <a:pt x="0" y="3494417"/>
                  </a:lnTo>
                  <a:lnTo>
                    <a:pt x="0" y="99187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66308" y="5565140"/>
            <a:ext cx="5735320" cy="3457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What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Causes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r>
              <a:rPr sz="1200" b="1" spc="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Disparities?</a:t>
            </a:r>
            <a:endParaRPr sz="1200">
              <a:latin typeface="Arial"/>
              <a:cs typeface="Arial"/>
            </a:endParaRPr>
          </a:p>
          <a:p>
            <a:pPr marL="14604" marR="40005" indent="1905">
              <a:lnSpc>
                <a:spcPct val="99900"/>
              </a:lnSpc>
              <a:spcBef>
                <a:spcPts val="79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National Institutes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(NIH;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2012, Overview, p.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1)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define 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disparities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“differences 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incidence,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prevalence,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morbidity,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burden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diseases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adverse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conditions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exist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specific population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groups.”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Numerous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studies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found longstanding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disparities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racial/ethnic groups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(Smedly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2003),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Agency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Healthcare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Research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Quality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(AHRQ)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yearly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reports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updates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topic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(AHRQ 2012).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Institute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Medicine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report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disparities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(Smedly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2003)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found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multiple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causes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disparities,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inequalities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influenced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healthcare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system, persistent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ethnic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discrimination,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distrust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healthcare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system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certain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However,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persistent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prominent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appears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 disparities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SES,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insurance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coverage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access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quality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(Russell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2011). These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economic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disparities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account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signi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ficantly higher death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rates, particularly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compared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non- Hispanic Whites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(Arias 2010),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lack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insurance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coverage or worse coverage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color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(Smedly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2003).</a:t>
            </a:r>
            <a:endParaRPr sz="1000">
              <a:latin typeface="Arial"/>
              <a:cs typeface="Arial"/>
            </a:endParaRPr>
          </a:p>
          <a:p>
            <a:pPr marL="12700" marR="5080" indent="1905">
              <a:lnSpc>
                <a:spcPct val="99800"/>
              </a:lnSpc>
              <a:spcBef>
                <a:spcPts val="81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Evidence-based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interventions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reduce 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disparities 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limited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(Beach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2006;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Carpenter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2011).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Current strategies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reducing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risk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factors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greater burden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poor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(Murray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2006).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Federal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Government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recognized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disparities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made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issue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priority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deal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(HHS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2011b).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effort,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Institute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Minority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Health and Health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Disparities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(see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  <a:hlinkClick r:id="rId2"/>
              </a:rPr>
              <a:t>http://ncmhd.nih.gov/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 specific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 mental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abuse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disparities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provided 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5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TIP.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62" y="9430477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53012" y="1032764"/>
            <a:ext cx="155384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20" dirty="0"/>
              <a:t>Contents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8817" y="2280919"/>
            <a:ext cx="5972175" cy="6795134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17780">
              <a:lnSpc>
                <a:spcPct val="100000"/>
              </a:lnSpc>
              <a:spcBef>
                <a:spcPts val="700"/>
              </a:spcBef>
              <a:tabLst>
                <a:tab pos="5790565" algn="l"/>
              </a:tabLst>
            </a:pP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Consensus</a:t>
            </a:r>
            <a:r>
              <a:rPr sz="1200" b="1" spc="4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Panel</a:t>
            </a:r>
            <a:r>
              <a:rPr sz="1200" b="1" spc="-16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.............................................................................................................	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vii</a:t>
            </a:r>
            <a:endParaRPr sz="1200">
              <a:latin typeface="Times New Roman"/>
              <a:cs typeface="Times New Roman"/>
            </a:endParaRPr>
          </a:p>
          <a:p>
            <a:pPr marL="19050" marR="123189" indent="-6985">
              <a:lnSpc>
                <a:spcPct val="141700"/>
              </a:lnSpc>
            </a:pP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KAP</a:t>
            </a:r>
            <a:r>
              <a:rPr sz="1200" b="1" spc="-5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Expert</a:t>
            </a:r>
            <a:r>
              <a:rPr sz="1200" b="1" spc="-4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Panel</a:t>
            </a:r>
            <a:r>
              <a:rPr sz="1200" b="1" spc="-12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and</a:t>
            </a:r>
            <a:r>
              <a:rPr sz="1200" b="1" spc="-10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Federal</a:t>
            </a:r>
            <a:r>
              <a:rPr sz="1200" b="1" spc="-2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Government</a:t>
            </a:r>
            <a:r>
              <a:rPr sz="1200" b="1" spc="-4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Participants</a:t>
            </a:r>
            <a:r>
              <a:rPr sz="1200" b="1" spc="-8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...................................................ix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b="1" spc="5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What</a:t>
            </a:r>
            <a:r>
              <a:rPr sz="1200" b="1" spc="-40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Is</a:t>
            </a:r>
            <a:r>
              <a:rPr sz="1200" b="1" spc="-105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a</a:t>
            </a:r>
            <a:r>
              <a:rPr sz="1200" b="1" spc="-75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TIP?</a:t>
            </a:r>
            <a:r>
              <a:rPr sz="1200" b="1" spc="-35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.................................................................................................................xi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  <a:spcBef>
                <a:spcPts val="600"/>
              </a:spcBef>
            </a:pP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Foreword.......................................................................................................................</a:t>
            </a:r>
            <a:r>
              <a:rPr sz="1200" b="1" spc="165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xiii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600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Executive</a:t>
            </a:r>
            <a:r>
              <a:rPr sz="1200" b="1" spc="-60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Summary.........................................................................................................xv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600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Chapter</a:t>
            </a:r>
            <a:r>
              <a:rPr sz="1200" b="1" spc="-7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1—Introduction</a:t>
            </a:r>
            <a:r>
              <a:rPr sz="1200" b="1" spc="-6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to</a:t>
            </a:r>
            <a:r>
              <a:rPr sz="1200" b="1" spc="-4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Cultural</a:t>
            </a:r>
            <a:r>
              <a:rPr sz="1200" b="1" spc="-4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Competence</a:t>
            </a:r>
            <a:r>
              <a:rPr sz="1200" b="1" spc="-16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</a:t>
            </a:r>
            <a:r>
              <a:rPr sz="1200" b="1" spc="-2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1</a:t>
            </a:r>
            <a:endParaRPr sz="1200">
              <a:latin typeface="Times New Roman"/>
              <a:cs typeface="Times New Roman"/>
            </a:endParaRPr>
          </a:p>
          <a:p>
            <a:pPr marL="247650">
              <a:lnSpc>
                <a:spcPct val="100000"/>
              </a:lnSpc>
              <a:spcBef>
                <a:spcPts val="7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Purpose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Objectives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TIP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...........................................................................................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2</a:t>
            </a:r>
            <a:endParaRPr sz="1200">
              <a:latin typeface="Times New Roman"/>
              <a:cs typeface="Times New Roman"/>
            </a:endParaRPr>
          </a:p>
          <a:p>
            <a:pPr marL="250190">
              <a:lnSpc>
                <a:spcPct val="100000"/>
              </a:lnSpc>
              <a:spcBef>
                <a:spcPts val="17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Core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Assumptions.....................................................................................................................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4</a:t>
            </a:r>
            <a:endParaRPr sz="1200">
              <a:latin typeface="Times New Roman"/>
              <a:cs typeface="Times New Roman"/>
            </a:endParaRPr>
          </a:p>
          <a:p>
            <a:pPr marL="251460">
              <a:lnSpc>
                <a:spcPct val="100000"/>
              </a:lnSpc>
              <a:spcBef>
                <a:spcPts val="15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Competence?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5</a:t>
            </a:r>
            <a:endParaRPr sz="1200">
              <a:latin typeface="Times New Roman"/>
              <a:cs typeface="Times New Roman"/>
            </a:endParaRPr>
          </a:p>
          <a:p>
            <a:pPr marL="251460">
              <a:lnSpc>
                <a:spcPct val="100000"/>
              </a:lnSpc>
              <a:spcBef>
                <a:spcPts val="15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Why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Competence  Important?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7</a:t>
            </a:r>
            <a:endParaRPr sz="1200">
              <a:latin typeface="Times New Roman"/>
              <a:cs typeface="Times New Roman"/>
            </a:endParaRPr>
          </a:p>
          <a:p>
            <a:pPr marL="254000">
              <a:lnSpc>
                <a:spcPct val="100000"/>
              </a:lnSpc>
              <a:spcBef>
                <a:spcPts val="17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How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Achieved?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.................................................................................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9</a:t>
            </a:r>
            <a:endParaRPr sz="1200">
              <a:latin typeface="Times New Roman"/>
              <a:cs typeface="Times New Roman"/>
            </a:endParaRPr>
          </a:p>
          <a:p>
            <a:pPr marL="251460">
              <a:lnSpc>
                <a:spcPct val="100000"/>
              </a:lnSpc>
              <a:spcBef>
                <a:spcPts val="15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Culture?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....................................................................................................................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11</a:t>
            </a:r>
            <a:endParaRPr sz="1200">
              <a:latin typeface="Times New Roman"/>
              <a:cs typeface="Times New Roman"/>
            </a:endParaRPr>
          </a:p>
          <a:p>
            <a:pPr marL="251460">
              <a:lnSpc>
                <a:spcPct val="100000"/>
              </a:lnSpc>
              <a:spcBef>
                <a:spcPts val="15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Race?.........................................................................................................................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13</a:t>
            </a:r>
            <a:endParaRPr sz="1200">
              <a:latin typeface="Times New Roman"/>
              <a:cs typeface="Times New Roman"/>
            </a:endParaRPr>
          </a:p>
          <a:p>
            <a:pPr marL="251460">
              <a:lnSpc>
                <a:spcPct val="100000"/>
              </a:lnSpc>
              <a:spcBef>
                <a:spcPts val="17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Ethnicity? .................................................................................................................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15</a:t>
            </a:r>
            <a:endParaRPr sz="1200">
              <a:latin typeface="Times New Roman"/>
              <a:cs typeface="Times New Roman"/>
            </a:endParaRPr>
          </a:p>
          <a:p>
            <a:pPr marL="251460">
              <a:lnSpc>
                <a:spcPct val="100000"/>
              </a:lnSpc>
              <a:spcBef>
                <a:spcPts val="15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What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Cultural Identity?  ....................................................................................................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16</a:t>
            </a:r>
            <a:endParaRPr sz="1200">
              <a:latin typeface="Times New Roman"/>
              <a:cs typeface="Times New Roman"/>
            </a:endParaRPr>
          </a:p>
          <a:p>
            <a:pPr marL="245745" marR="20320" indent="5715">
              <a:lnSpc>
                <a:spcPts val="1610"/>
              </a:lnSpc>
              <a:spcBef>
                <a:spcPts val="70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Are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Cross-Cutting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Race,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Culture? ................................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16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As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You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Proceed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.......................................................................................................................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33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525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Chapter</a:t>
            </a:r>
            <a:r>
              <a:rPr sz="1200" b="1" spc="-8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2—Core</a:t>
            </a:r>
            <a:r>
              <a:rPr sz="1200" b="1" spc="-5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Competencies</a:t>
            </a:r>
            <a:r>
              <a:rPr sz="1200" b="1" spc="-9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for</a:t>
            </a:r>
            <a:r>
              <a:rPr sz="1200" b="1" spc="-10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Counselors</a:t>
            </a:r>
            <a:r>
              <a:rPr sz="1200" b="1" spc="-12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and</a:t>
            </a:r>
            <a:r>
              <a:rPr sz="1200" b="1" spc="-2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Other</a:t>
            </a:r>
            <a:r>
              <a:rPr sz="1200" b="1" spc="-10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Clinical</a:t>
            </a:r>
            <a:r>
              <a:rPr sz="1200" b="1" spc="-7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Staff 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...........................35</a:t>
            </a:r>
            <a:endParaRPr sz="1200">
              <a:latin typeface="Times New Roman"/>
              <a:cs typeface="Times New Roman"/>
            </a:endParaRPr>
          </a:p>
          <a:p>
            <a:pPr marR="39370" algn="r">
              <a:lnSpc>
                <a:spcPct val="100000"/>
              </a:lnSpc>
              <a:spcBef>
                <a:spcPts val="74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Core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Competencies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...............................................................................................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36</a:t>
            </a:r>
            <a:endParaRPr sz="1200">
              <a:latin typeface="Times New Roman"/>
              <a:cs typeface="Times New Roman"/>
            </a:endParaRPr>
          </a:p>
          <a:p>
            <a:pPr marR="28575" algn="r">
              <a:lnSpc>
                <a:spcPct val="100000"/>
              </a:lnSpc>
              <a:spcBef>
                <a:spcPts val="1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Self-Assessment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Individual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Competence ...........................................................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55</a:t>
            </a:r>
            <a:endParaRPr sz="1200">
              <a:latin typeface="Times New Roman"/>
              <a:cs typeface="Times New Roman"/>
            </a:endParaRPr>
          </a:p>
          <a:p>
            <a:pPr marR="78740" algn="r">
              <a:lnSpc>
                <a:spcPct val="100000"/>
              </a:lnSpc>
              <a:spcBef>
                <a:spcPts val="625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Chapter</a:t>
            </a:r>
            <a:r>
              <a:rPr sz="1200" b="1" spc="-8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3—Culturally</a:t>
            </a:r>
            <a:r>
              <a:rPr sz="1200" b="1" spc="-9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Responsive</a:t>
            </a:r>
            <a:r>
              <a:rPr sz="1200" b="1" spc="-6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Evaluation</a:t>
            </a:r>
            <a:r>
              <a:rPr sz="1200" b="1" spc="-11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and</a:t>
            </a:r>
            <a:r>
              <a:rPr sz="1200" b="1" spc="-11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 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Treatment</a:t>
            </a:r>
            <a:r>
              <a:rPr sz="1200" b="1" spc="-5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Planning.............................57</a:t>
            </a:r>
            <a:endParaRPr sz="1200">
              <a:latin typeface="Times New Roman"/>
              <a:cs typeface="Times New Roman"/>
            </a:endParaRPr>
          </a:p>
          <a:p>
            <a:pPr marL="243840">
              <a:lnSpc>
                <a:spcPct val="100000"/>
              </a:lnSpc>
              <a:spcBef>
                <a:spcPts val="74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1: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Engage Clients............................................................................................................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59</a:t>
            </a:r>
            <a:endParaRPr sz="1200">
              <a:latin typeface="Times New Roman"/>
              <a:cs typeface="Times New Roman"/>
            </a:endParaRPr>
          </a:p>
          <a:p>
            <a:pPr marL="243840" marR="5080">
              <a:lnSpc>
                <a:spcPct val="1108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2: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Familiarize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Families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Evaluation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Processes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. 59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3: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Endorse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Collaboration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Interviews,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Assessments,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Planning...........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60</a:t>
            </a:r>
            <a:endParaRPr sz="1200">
              <a:latin typeface="Times New Roman"/>
              <a:cs typeface="Times New Roman"/>
            </a:endParaRPr>
          </a:p>
          <a:p>
            <a:pPr marL="243840">
              <a:lnSpc>
                <a:spcPct val="100000"/>
              </a:lnSpc>
              <a:spcBef>
                <a:spcPts val="17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4: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Integrate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Culturally Relevant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Themes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............................................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61</a:t>
            </a:r>
            <a:endParaRPr sz="1200">
              <a:latin typeface="Times New Roman"/>
              <a:cs typeface="Times New Roman"/>
            </a:endParaRPr>
          </a:p>
          <a:p>
            <a:pPr marL="243840" marR="20320">
              <a:lnSpc>
                <a:spcPct val="1108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5: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Gather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Culturally Relevant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Collateral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..................................................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64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6: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Select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Screening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Assessment Tools................................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65</a:t>
            </a:r>
            <a:endParaRPr sz="1200">
              <a:latin typeface="Times New Roman"/>
              <a:cs typeface="Times New Roman"/>
            </a:endParaRPr>
          </a:p>
          <a:p>
            <a:pPr marL="243840">
              <a:lnSpc>
                <a:spcPct val="100000"/>
              </a:lnSpc>
              <a:spcBef>
                <a:spcPts val="16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7: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Determine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Readiness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Motivation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Change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....................................................</a:t>
            </a:r>
            <a:r>
              <a:rPr sz="1200" spc="145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69</a:t>
            </a:r>
            <a:endParaRPr sz="1200">
              <a:latin typeface="Times New Roman"/>
              <a:cs typeface="Times New Roman"/>
            </a:endParaRPr>
          </a:p>
          <a:p>
            <a:pPr marL="243840">
              <a:lnSpc>
                <a:spcPct val="100000"/>
              </a:lnSpc>
              <a:spcBef>
                <a:spcPts val="1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8: 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Case Management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....................................................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70</a:t>
            </a:r>
            <a:endParaRPr sz="1200">
              <a:latin typeface="Times New Roman"/>
              <a:cs typeface="Times New Roman"/>
            </a:endParaRPr>
          </a:p>
          <a:p>
            <a:pPr marL="243840">
              <a:lnSpc>
                <a:spcPct val="100000"/>
              </a:lnSpc>
              <a:spcBef>
                <a:spcPts val="15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9: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Integrate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Into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Planning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.................................................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82459" y="9430004"/>
            <a:ext cx="11366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iii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6594" y="2864611"/>
            <a:ext cx="2879725" cy="6162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resources.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 racism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lasting inequalities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(Weller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Williams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Williams-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Morris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adults 45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64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age were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poor  (National Center for 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Statistics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adults 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poverty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prevalence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9.1 percent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2010).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demon-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risk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schizophrenia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definite conclusion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(Murali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Oyebode 2010). Most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poverty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consequences,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lim-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resources, increase 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vulnerability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 already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predisposed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Of-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ten,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theoretical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explaining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signif-  icant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bidirectional relationship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poverty leads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mental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vulnerability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and/or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maintaining employment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sufficient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income.</a:t>
            </a:r>
            <a:endParaRPr sz="1200">
              <a:latin typeface="Times New Roman"/>
              <a:cs typeface="Times New Roman"/>
            </a:endParaRPr>
          </a:p>
          <a:p>
            <a:pPr marL="14604" marR="40640" indent="254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whether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Jones-Webb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1995).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 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ated 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(Bergmark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Kuendig 2008;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Kuntsche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5043" y="2864611"/>
            <a:ext cx="2861945" cy="6162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Karriker-Jaffe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Zemore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(2009)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 that,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immigrants,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above-average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Besides  lower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neighborhood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poverty (defined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high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[≥20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cent] proportion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poverty)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binge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substance-related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 (McKinney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8415" marR="48895" indent="254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(Exhibit 1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-4).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educa-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income,</a:t>
            </a:r>
            <a:endParaRPr sz="1200">
              <a:latin typeface="Times New Roman"/>
              <a:cs typeface="Times New Roman"/>
            </a:endParaRPr>
          </a:p>
          <a:p>
            <a:pPr marL="12700" marR="36195" indent="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creases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income varies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cial/ethnic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(Crissey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(Crum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Mulia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frequency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drinks consumed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generally 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(Casswell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5240" marR="113664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1999).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NSDUH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 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past-month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increased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creasing 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those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899160" y="908305"/>
            <a:ext cx="5956300" cy="1899285"/>
            <a:chOff x="899160" y="908305"/>
            <a:chExt cx="5956300" cy="1899285"/>
          </a:xfrm>
        </p:grpSpPr>
        <p:sp>
          <p:nvSpPr>
            <p:cNvPr id="5" name="object 5"/>
            <p:cNvSpPr/>
            <p:nvPr/>
          </p:nvSpPr>
          <p:spPr>
            <a:xfrm>
              <a:off x="905256" y="914401"/>
              <a:ext cx="5943600" cy="1887220"/>
            </a:xfrm>
            <a:custGeom>
              <a:avLst/>
              <a:gdLst/>
              <a:ahLst/>
              <a:cxnLst/>
              <a:rect l="l" t="t" r="r" b="b"/>
              <a:pathLst>
                <a:path w="5943600" h="1887220">
                  <a:moveTo>
                    <a:pt x="5891530" y="0"/>
                  </a:moveTo>
                  <a:lnTo>
                    <a:pt x="52069" y="0"/>
                  </a:lnTo>
                  <a:lnTo>
                    <a:pt x="31803" y="4092"/>
                  </a:lnTo>
                  <a:lnTo>
                    <a:pt x="15252" y="15252"/>
                  </a:lnTo>
                  <a:lnTo>
                    <a:pt x="4092" y="31803"/>
                  </a:lnTo>
                  <a:lnTo>
                    <a:pt x="0" y="52070"/>
                  </a:lnTo>
                  <a:lnTo>
                    <a:pt x="0" y="1834642"/>
                  </a:lnTo>
                  <a:lnTo>
                    <a:pt x="4092" y="1854908"/>
                  </a:lnTo>
                  <a:lnTo>
                    <a:pt x="15252" y="1871459"/>
                  </a:lnTo>
                  <a:lnTo>
                    <a:pt x="31803" y="1882619"/>
                  </a:lnTo>
                  <a:lnTo>
                    <a:pt x="52069" y="1886712"/>
                  </a:lnTo>
                  <a:lnTo>
                    <a:pt x="5891530" y="1886712"/>
                  </a:lnTo>
                  <a:lnTo>
                    <a:pt x="5911796" y="1882619"/>
                  </a:lnTo>
                  <a:lnTo>
                    <a:pt x="5928347" y="1871459"/>
                  </a:lnTo>
                  <a:lnTo>
                    <a:pt x="5939507" y="1854908"/>
                  </a:lnTo>
                  <a:lnTo>
                    <a:pt x="5943600" y="1834642"/>
                  </a:lnTo>
                  <a:lnTo>
                    <a:pt x="5943600" y="52070"/>
                  </a:lnTo>
                  <a:lnTo>
                    <a:pt x="5939507" y="31803"/>
                  </a:lnTo>
                  <a:lnTo>
                    <a:pt x="5928347" y="15252"/>
                  </a:lnTo>
                  <a:lnTo>
                    <a:pt x="5911796" y="4092"/>
                  </a:lnTo>
                  <a:lnTo>
                    <a:pt x="5891530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05256" y="914401"/>
              <a:ext cx="5943600" cy="1887220"/>
            </a:xfrm>
            <a:custGeom>
              <a:avLst/>
              <a:gdLst/>
              <a:ahLst/>
              <a:cxnLst/>
              <a:rect l="l" t="t" r="r" b="b"/>
              <a:pathLst>
                <a:path w="5943600" h="1887220">
                  <a:moveTo>
                    <a:pt x="0" y="52070"/>
                  </a:moveTo>
                  <a:lnTo>
                    <a:pt x="4092" y="31803"/>
                  </a:lnTo>
                  <a:lnTo>
                    <a:pt x="15252" y="15252"/>
                  </a:lnTo>
                  <a:lnTo>
                    <a:pt x="31803" y="4092"/>
                  </a:lnTo>
                  <a:lnTo>
                    <a:pt x="52069" y="0"/>
                  </a:lnTo>
                  <a:lnTo>
                    <a:pt x="5891530" y="0"/>
                  </a:lnTo>
                  <a:lnTo>
                    <a:pt x="5911796" y="4092"/>
                  </a:lnTo>
                  <a:lnTo>
                    <a:pt x="5928347" y="15252"/>
                  </a:lnTo>
                  <a:lnTo>
                    <a:pt x="5939507" y="31803"/>
                  </a:lnTo>
                  <a:lnTo>
                    <a:pt x="5943600" y="52070"/>
                  </a:lnTo>
                  <a:lnTo>
                    <a:pt x="5943600" y="1834642"/>
                  </a:lnTo>
                  <a:lnTo>
                    <a:pt x="5939507" y="1854908"/>
                  </a:lnTo>
                  <a:lnTo>
                    <a:pt x="5928347" y="1871459"/>
                  </a:lnTo>
                  <a:lnTo>
                    <a:pt x="5911796" y="1882619"/>
                  </a:lnTo>
                  <a:lnTo>
                    <a:pt x="5891530" y="1886712"/>
                  </a:lnTo>
                  <a:lnTo>
                    <a:pt x="52069" y="1886712"/>
                  </a:lnTo>
                  <a:lnTo>
                    <a:pt x="31803" y="1882619"/>
                  </a:lnTo>
                  <a:lnTo>
                    <a:pt x="15252" y="1871459"/>
                  </a:lnTo>
                  <a:lnTo>
                    <a:pt x="4092" y="1854908"/>
                  </a:lnTo>
                  <a:lnTo>
                    <a:pt x="0" y="1834642"/>
                  </a:lnTo>
                  <a:lnTo>
                    <a:pt x="0" y="52070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918978" y="435355"/>
            <a:ext cx="5916295" cy="22866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129915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300">
              <a:latin typeface="Arial"/>
              <a:cs typeface="Arial"/>
            </a:endParaRPr>
          </a:p>
          <a:p>
            <a:pPr marL="45720">
              <a:lnSpc>
                <a:spcPct val="100000"/>
              </a:lnSpc>
              <a:spcBef>
                <a:spcPts val="5"/>
              </a:spcBef>
            </a:pP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Social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Determinants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200" b="1" spc="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endParaRPr sz="1200">
              <a:latin typeface="Arial"/>
              <a:cs typeface="Arial"/>
            </a:endParaRPr>
          </a:p>
          <a:p>
            <a:pPr marL="52705" marR="133350" indent="-5080">
              <a:lnSpc>
                <a:spcPct val="99900"/>
              </a:lnSpc>
              <a:spcBef>
                <a:spcPts val="785"/>
              </a:spcBef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Healthy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2020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  <a:hlinkClick r:id="rId2"/>
              </a:rPr>
              <a:t>http://www.healthypeople.gov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), 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federal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prevention agenda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involving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multiagency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effort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preventable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threats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goals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 reducing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“social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determinants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health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conditions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environments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born,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live, learn,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work,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play,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worship,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age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wide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range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health,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functioning,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quality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-of-life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outcomes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risks.”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Social determinants include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access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educational,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economic, and vocational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job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oppor-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tunities; transportation;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healthcare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emerging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healthcare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technologies; availability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communi-  ty-based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resources, basic resources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meet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daily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living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needs,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support;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exposure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crime;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disorder;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community and concentrated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poverty;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residential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segregation.</a:t>
            </a:r>
            <a:endParaRPr sz="1000">
              <a:latin typeface="Arial"/>
              <a:cs typeface="Arial"/>
            </a:endParaRPr>
          </a:p>
          <a:p>
            <a:pPr marL="45720">
              <a:lnSpc>
                <a:spcPct val="100000"/>
              </a:lnSpc>
              <a:spcBef>
                <a:spcPts val="80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Office of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Disease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Prevention and Health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Promotion,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HHS</a:t>
            </a:r>
            <a:r>
              <a:rPr sz="1000" i="1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2013.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32058" y="9430197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8943" y="3626611"/>
            <a:ext cx="2892425" cy="4333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6830" indent="63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 education, 36.6 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68.6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college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graduates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drinkers.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(SAMHSA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). 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independently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independently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socioeco-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(Kuntsche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desperation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poverty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opportunity—as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increased  exposure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impoverished environment—can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(Bourgois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Lower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concurrent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either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money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insurance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associat-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coverage,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private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insurance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coverage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odds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twofold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someone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 treatment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(Schmidt 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Weisner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dramatic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065670"/>
            <a:ext cx="2773680" cy="100266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3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Immigration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spc="9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Migration</a:t>
            </a:r>
            <a:endParaRPr sz="1400">
              <a:latin typeface="Arial"/>
              <a:cs typeface="Arial"/>
            </a:endParaRPr>
          </a:p>
          <a:p>
            <a:pPr marL="13970" marR="5080" indent="5715">
              <a:lnSpc>
                <a:spcPct val="100000"/>
              </a:lnSpc>
              <a:spcBef>
                <a:spcPts val="12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exception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Alaska Natives, 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Islanders,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3626611"/>
            <a:ext cx="2873375" cy="5431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ethnic/racial  backgrounds,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common.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Often,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encounter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process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(as discussed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chapter).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share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re-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newal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visas,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obtainment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citizenship,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fears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deportation depending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status.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itself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stressful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immigrants,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immigrant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of stress.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documented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residents,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smoother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undocu-  mented.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Undocumented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wary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deportation,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frequently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encounter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hostility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(Padilla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Salgado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Snyder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1992).</a:t>
            </a:r>
            <a:endParaRPr sz="1200">
              <a:latin typeface="Times New Roman"/>
              <a:cs typeface="Times New Roman"/>
            </a:endParaRPr>
          </a:p>
          <a:p>
            <a:pPr marL="12700" marR="19685" indent="762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Nonetheless,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numerous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variables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contribute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well-being, quality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life,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adaptation,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resilience 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capacity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mobi-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lize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bicultural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integration;</a:t>
            </a:r>
            <a:endParaRPr sz="1200">
              <a:latin typeface="Times New Roman"/>
              <a:cs typeface="Times New Roman"/>
            </a:endParaRPr>
          </a:p>
          <a:p>
            <a:pPr marL="15240" marR="35560" indent="57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Murray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suggests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 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nonimmigrants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(Alegria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nearly  always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separation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grieving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908303"/>
            <a:ext cx="5956300" cy="2664460"/>
            <a:chOff x="908303" y="908303"/>
            <a:chExt cx="5956300" cy="2664460"/>
          </a:xfrm>
        </p:grpSpPr>
        <p:sp>
          <p:nvSpPr>
            <p:cNvPr id="6" name="object 6"/>
            <p:cNvSpPr/>
            <p:nvPr/>
          </p:nvSpPr>
          <p:spPr>
            <a:xfrm>
              <a:off x="914399" y="914399"/>
              <a:ext cx="5943600" cy="2651760"/>
            </a:xfrm>
            <a:custGeom>
              <a:avLst/>
              <a:gdLst/>
              <a:ahLst/>
              <a:cxnLst/>
              <a:rect l="l" t="t" r="r" b="b"/>
              <a:pathLst>
                <a:path w="5943600" h="2651760">
                  <a:moveTo>
                    <a:pt x="5870409" y="0"/>
                  </a:moveTo>
                  <a:lnTo>
                    <a:pt x="73190" y="0"/>
                  </a:lnTo>
                  <a:lnTo>
                    <a:pt x="44700" y="5751"/>
                  </a:lnTo>
                  <a:lnTo>
                    <a:pt x="21436" y="21436"/>
                  </a:lnTo>
                  <a:lnTo>
                    <a:pt x="5751" y="44700"/>
                  </a:lnTo>
                  <a:lnTo>
                    <a:pt x="0" y="73190"/>
                  </a:lnTo>
                  <a:lnTo>
                    <a:pt x="0" y="2578569"/>
                  </a:lnTo>
                  <a:lnTo>
                    <a:pt x="5751" y="2607059"/>
                  </a:lnTo>
                  <a:lnTo>
                    <a:pt x="21436" y="2630323"/>
                  </a:lnTo>
                  <a:lnTo>
                    <a:pt x="44700" y="2646008"/>
                  </a:lnTo>
                  <a:lnTo>
                    <a:pt x="73190" y="2651760"/>
                  </a:lnTo>
                  <a:lnTo>
                    <a:pt x="5870409" y="2651760"/>
                  </a:lnTo>
                  <a:lnTo>
                    <a:pt x="5898899" y="2646008"/>
                  </a:lnTo>
                  <a:lnTo>
                    <a:pt x="5922163" y="2630323"/>
                  </a:lnTo>
                  <a:lnTo>
                    <a:pt x="5937848" y="2607059"/>
                  </a:lnTo>
                  <a:lnTo>
                    <a:pt x="5943600" y="2578569"/>
                  </a:lnTo>
                  <a:lnTo>
                    <a:pt x="5943600" y="73190"/>
                  </a:lnTo>
                  <a:lnTo>
                    <a:pt x="5937848" y="44700"/>
                  </a:lnTo>
                  <a:lnTo>
                    <a:pt x="5922163" y="21436"/>
                  </a:lnTo>
                  <a:lnTo>
                    <a:pt x="5898899" y="5751"/>
                  </a:lnTo>
                  <a:lnTo>
                    <a:pt x="5870409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914399"/>
              <a:ext cx="5943600" cy="2651760"/>
            </a:xfrm>
            <a:custGeom>
              <a:avLst/>
              <a:gdLst/>
              <a:ahLst/>
              <a:cxnLst/>
              <a:rect l="l" t="t" r="r" b="b"/>
              <a:pathLst>
                <a:path w="5943600" h="2651760">
                  <a:moveTo>
                    <a:pt x="0" y="73190"/>
                  </a:moveTo>
                  <a:lnTo>
                    <a:pt x="5751" y="44700"/>
                  </a:lnTo>
                  <a:lnTo>
                    <a:pt x="21436" y="21436"/>
                  </a:lnTo>
                  <a:lnTo>
                    <a:pt x="44700" y="5751"/>
                  </a:lnTo>
                  <a:lnTo>
                    <a:pt x="73190" y="0"/>
                  </a:lnTo>
                  <a:lnTo>
                    <a:pt x="5870409" y="0"/>
                  </a:lnTo>
                  <a:lnTo>
                    <a:pt x="5898899" y="5751"/>
                  </a:lnTo>
                  <a:lnTo>
                    <a:pt x="5922163" y="21436"/>
                  </a:lnTo>
                  <a:lnTo>
                    <a:pt x="5937848" y="44700"/>
                  </a:lnTo>
                  <a:lnTo>
                    <a:pt x="5943600" y="73190"/>
                  </a:lnTo>
                  <a:lnTo>
                    <a:pt x="5943600" y="2578569"/>
                  </a:lnTo>
                  <a:lnTo>
                    <a:pt x="5937848" y="2607059"/>
                  </a:lnTo>
                  <a:lnTo>
                    <a:pt x="5922163" y="2630323"/>
                  </a:lnTo>
                  <a:lnTo>
                    <a:pt x="5898899" y="2646008"/>
                  </a:lnTo>
                  <a:lnTo>
                    <a:pt x="5870409" y="2651760"/>
                  </a:lnTo>
                  <a:lnTo>
                    <a:pt x="73190" y="2651760"/>
                  </a:lnTo>
                  <a:lnTo>
                    <a:pt x="44700" y="2646008"/>
                  </a:lnTo>
                  <a:lnTo>
                    <a:pt x="21436" y="2630323"/>
                  </a:lnTo>
                  <a:lnTo>
                    <a:pt x="5751" y="2607059"/>
                  </a:lnTo>
                  <a:lnTo>
                    <a:pt x="0" y="2578569"/>
                  </a:lnTo>
                  <a:lnTo>
                    <a:pt x="0" y="73190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01700" y="435355"/>
            <a:ext cx="5810250" cy="30562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50">
              <a:latin typeface="Arial"/>
              <a:cs typeface="Arial"/>
            </a:endParaRPr>
          </a:p>
          <a:p>
            <a:pPr marL="81280">
              <a:lnSpc>
                <a:spcPct val="100000"/>
              </a:lnSpc>
              <a:spcBef>
                <a:spcPts val="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1-4: Education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Culture</a:t>
            </a:r>
            <a:endParaRPr sz="1200">
              <a:latin typeface="Arial"/>
              <a:cs typeface="Arial"/>
            </a:endParaRPr>
          </a:p>
          <a:p>
            <a:pPr marL="83185" marR="13335" indent="1905">
              <a:lnSpc>
                <a:spcPct val="99900"/>
              </a:lnSpc>
              <a:spcBef>
                <a:spcPts val="80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effect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attitudes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toward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instance, 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lack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educational institutions affects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student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goals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achievements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(Sue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2001).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number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factors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besides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appear 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attainment, including  immigration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status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longstanding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systemic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biases.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88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native-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born  United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25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older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least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high school degree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2007,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68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foreign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-born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high school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graduates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(Crissey 2009). Research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highlights  large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within-group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attainment.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Asian Americans,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overall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high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levels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education, some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had very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low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rates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—only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16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percent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Vietnamese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5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percent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Southeast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Asian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college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degree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2000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(Reeves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Bennett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2003).</a:t>
            </a:r>
            <a:endParaRPr sz="1000">
              <a:latin typeface="Arial"/>
              <a:cs typeface="Arial"/>
            </a:endParaRPr>
          </a:p>
          <a:p>
            <a:pPr marL="83185" marR="5080" indent="1905">
              <a:lnSpc>
                <a:spcPct val="100000"/>
              </a:lnSpc>
              <a:spcBef>
                <a:spcPts val="800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status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always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education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status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same way.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non-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Latino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Whites 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Blacks,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born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outside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likelihood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obtaining  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least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bachelor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degree. African immigrants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highest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education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immigrant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group, higher than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White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Asian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(African Immigrant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2000)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3398011"/>
            <a:ext cx="2868930" cy="571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85725" indent="190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losses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changes, including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</a:t>
            </a:r>
            <a:endParaRPr sz="1200">
              <a:latin typeface="Times New Roman"/>
              <a:cs typeface="Times New Roman"/>
            </a:endParaRPr>
          </a:p>
          <a:p>
            <a:pPr marL="15240" marR="5080" indent="508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Immigrants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refugees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fam-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ine, oppression,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dangerous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vulnerable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 distress (APA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2010). 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left behind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painful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often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life-threatening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situations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countries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origin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scars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refugees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come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improved living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conditions,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find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barriers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full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society (e.g.,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guage barriers,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poverty).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riencing such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traumatic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conditions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use/abuse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some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57,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Trauma-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Informed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Behavioral Health Services 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[SAMHSA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2014]).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refugee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populations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considerably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(Kaczorowski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  <a:p>
            <a:pPr marL="12700" marR="38735" indent="8255">
              <a:lnSpc>
                <a:spcPct val="100000"/>
              </a:lnSpc>
              <a:spcBef>
                <a:spcPts val="79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 disruption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norms often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occurs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arrival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United States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Falicov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Generally,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youth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 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customs,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easily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74645" cy="5248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8895" indent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rates than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older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bers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Parental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frustra-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occur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if traditional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behavior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norms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parents’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adoles-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cents’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close-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knit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disruption,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known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parent–child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conflicts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(APA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Falicov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Telzer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youth,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contribute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experimentation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alco-  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drugs—increased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Overall,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“old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country”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behav-  ior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increasingly devalued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immi-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(Padilla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Salgado de Snyder  1992;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Sandhu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Malik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 shows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cohesion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adaptability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decrease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spent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regardless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amount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culture. 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confound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between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conflict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increased exposure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American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(Smokowski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3966717" y="6231383"/>
            <a:ext cx="2928620" cy="2885440"/>
            <a:chOff x="3966717" y="6231383"/>
            <a:chExt cx="2928620" cy="2885440"/>
          </a:xfrm>
        </p:grpSpPr>
        <p:sp>
          <p:nvSpPr>
            <p:cNvPr id="6" name="object 6"/>
            <p:cNvSpPr/>
            <p:nvPr/>
          </p:nvSpPr>
          <p:spPr>
            <a:xfrm>
              <a:off x="3973067" y="6237733"/>
              <a:ext cx="2915920" cy="2872740"/>
            </a:xfrm>
            <a:custGeom>
              <a:avLst/>
              <a:gdLst/>
              <a:ahLst/>
              <a:cxnLst/>
              <a:rect l="l" t="t" r="r" b="b"/>
              <a:pathLst>
                <a:path w="2915920" h="2872740">
                  <a:moveTo>
                    <a:pt x="2836125" y="0"/>
                  </a:moveTo>
                  <a:lnTo>
                    <a:pt x="79286" y="0"/>
                  </a:lnTo>
                  <a:lnTo>
                    <a:pt x="48423" y="6230"/>
                  </a:lnTo>
                  <a:lnTo>
                    <a:pt x="23221" y="23221"/>
                  </a:lnTo>
                  <a:lnTo>
                    <a:pt x="6230" y="48423"/>
                  </a:lnTo>
                  <a:lnTo>
                    <a:pt x="0" y="79286"/>
                  </a:lnTo>
                  <a:lnTo>
                    <a:pt x="0" y="2793453"/>
                  </a:lnTo>
                  <a:lnTo>
                    <a:pt x="6230" y="2824316"/>
                  </a:lnTo>
                  <a:lnTo>
                    <a:pt x="23221" y="2849518"/>
                  </a:lnTo>
                  <a:lnTo>
                    <a:pt x="48423" y="2866509"/>
                  </a:lnTo>
                  <a:lnTo>
                    <a:pt x="79286" y="2872740"/>
                  </a:lnTo>
                  <a:lnTo>
                    <a:pt x="2836125" y="2872740"/>
                  </a:lnTo>
                  <a:lnTo>
                    <a:pt x="2866988" y="2866509"/>
                  </a:lnTo>
                  <a:lnTo>
                    <a:pt x="2892190" y="2849518"/>
                  </a:lnTo>
                  <a:lnTo>
                    <a:pt x="2909181" y="2824316"/>
                  </a:lnTo>
                  <a:lnTo>
                    <a:pt x="2915412" y="2793453"/>
                  </a:lnTo>
                  <a:lnTo>
                    <a:pt x="2915412" y="79286"/>
                  </a:lnTo>
                  <a:lnTo>
                    <a:pt x="2909181" y="48423"/>
                  </a:lnTo>
                  <a:lnTo>
                    <a:pt x="2892190" y="23221"/>
                  </a:lnTo>
                  <a:lnTo>
                    <a:pt x="2866988" y="6230"/>
                  </a:lnTo>
                  <a:lnTo>
                    <a:pt x="2836125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973067" y="6237733"/>
              <a:ext cx="2915920" cy="2872740"/>
            </a:xfrm>
            <a:custGeom>
              <a:avLst/>
              <a:gdLst/>
              <a:ahLst/>
              <a:cxnLst/>
              <a:rect l="l" t="t" r="r" b="b"/>
              <a:pathLst>
                <a:path w="2915920" h="2872740">
                  <a:moveTo>
                    <a:pt x="0" y="79286"/>
                  </a:moveTo>
                  <a:lnTo>
                    <a:pt x="6230" y="48423"/>
                  </a:lnTo>
                  <a:lnTo>
                    <a:pt x="23221" y="23221"/>
                  </a:lnTo>
                  <a:lnTo>
                    <a:pt x="48423" y="6230"/>
                  </a:lnTo>
                  <a:lnTo>
                    <a:pt x="79286" y="0"/>
                  </a:lnTo>
                  <a:lnTo>
                    <a:pt x="2836125" y="0"/>
                  </a:lnTo>
                  <a:lnTo>
                    <a:pt x="2866988" y="6230"/>
                  </a:lnTo>
                  <a:lnTo>
                    <a:pt x="2892190" y="23221"/>
                  </a:lnTo>
                  <a:lnTo>
                    <a:pt x="2909181" y="48423"/>
                  </a:lnTo>
                  <a:lnTo>
                    <a:pt x="2915412" y="79286"/>
                  </a:lnTo>
                  <a:lnTo>
                    <a:pt x="2915412" y="2793453"/>
                  </a:lnTo>
                  <a:lnTo>
                    <a:pt x="2909181" y="2824316"/>
                  </a:lnTo>
                  <a:lnTo>
                    <a:pt x="2892190" y="2849518"/>
                  </a:lnTo>
                  <a:lnTo>
                    <a:pt x="2866988" y="2866509"/>
                  </a:lnTo>
                  <a:lnTo>
                    <a:pt x="2836125" y="2872740"/>
                  </a:lnTo>
                  <a:lnTo>
                    <a:pt x="79286" y="2872740"/>
                  </a:lnTo>
                  <a:lnTo>
                    <a:pt x="48423" y="2866509"/>
                  </a:lnTo>
                  <a:lnTo>
                    <a:pt x="23221" y="2849518"/>
                  </a:lnTo>
                  <a:lnTo>
                    <a:pt x="6230" y="2824316"/>
                  </a:lnTo>
                  <a:lnTo>
                    <a:pt x="0" y="2793453"/>
                  </a:lnTo>
                  <a:lnTo>
                    <a:pt x="0" y="7928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4029481" y="6272276"/>
            <a:ext cx="2750185" cy="138938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294005" indent="6985">
              <a:lnSpc>
                <a:spcPct val="93800"/>
              </a:lnSpc>
              <a:spcBef>
                <a:spcPts val="19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and Clinical  </a:t>
            </a:r>
            <a:r>
              <a:rPr sz="1200" b="1" i="1" spc="-40" dirty="0">
                <a:solidFill>
                  <a:srgbClr val="33617B"/>
                </a:solidFill>
                <a:latin typeface="Arial"/>
                <a:cs typeface="Arial"/>
              </a:rPr>
              <a:t>Supervisors: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Initial Interview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Assessment</a:t>
            </a:r>
            <a:r>
              <a:rPr sz="1200" b="1" spc="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Questions</a:t>
            </a:r>
            <a:endParaRPr sz="1200">
              <a:latin typeface="Arial"/>
              <a:cs typeface="Arial"/>
            </a:endParaRPr>
          </a:p>
          <a:p>
            <a:pPr marL="19685" marR="17780">
              <a:lnSpc>
                <a:spcPct val="100000"/>
              </a:lnSpc>
              <a:spcBef>
                <a:spcPts val="5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recent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immigrants 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States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lifetime,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APA (1990)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recom-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mends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exploring:</a:t>
            </a:r>
            <a:endParaRPr sz="1000">
              <a:latin typeface="Arial"/>
              <a:cs typeface="Arial"/>
            </a:endParaRPr>
          </a:p>
          <a:p>
            <a:pPr marL="251460" indent="-232410">
              <a:lnSpc>
                <a:spcPct val="100000"/>
              </a:lnSpc>
              <a:buFont typeface="Symbol"/>
              <a:buChar char=""/>
              <a:tabLst>
                <a:tab pos="251460" algn="l"/>
                <a:tab pos="25209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Number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057158" y="8923021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34721" y="0"/>
                </a:moveTo>
                <a:lnTo>
                  <a:pt x="19697" y="0"/>
                </a:lnTo>
                <a:lnTo>
                  <a:pt x="13271" y="2654"/>
                </a:lnTo>
                <a:lnTo>
                  <a:pt x="2654" y="13271"/>
                </a:lnTo>
                <a:lnTo>
                  <a:pt x="0" y="19672"/>
                </a:lnTo>
                <a:lnTo>
                  <a:pt x="0" y="34709"/>
                </a:lnTo>
                <a:lnTo>
                  <a:pt x="2654" y="41135"/>
                </a:lnTo>
                <a:lnTo>
                  <a:pt x="13271" y="51752"/>
                </a:lnTo>
                <a:lnTo>
                  <a:pt x="19697" y="54406"/>
                </a:lnTo>
                <a:lnTo>
                  <a:pt x="34721" y="54406"/>
                </a:lnTo>
                <a:lnTo>
                  <a:pt x="41122" y="51752"/>
                </a:lnTo>
                <a:lnTo>
                  <a:pt x="51739" y="41135"/>
                </a:lnTo>
                <a:lnTo>
                  <a:pt x="54394" y="34709"/>
                </a:lnTo>
                <a:lnTo>
                  <a:pt x="54394" y="27165"/>
                </a:lnTo>
                <a:lnTo>
                  <a:pt x="54394" y="19672"/>
                </a:lnTo>
                <a:lnTo>
                  <a:pt x="51739" y="13271"/>
                </a:lnTo>
                <a:lnTo>
                  <a:pt x="41122" y="2654"/>
                </a:lnTo>
                <a:lnTo>
                  <a:pt x="34721" y="0"/>
                </a:lnTo>
                <a:close/>
              </a:path>
            </a:pathLst>
          </a:custGeom>
          <a:solidFill>
            <a:srgbClr val="00385A">
              <a:alpha val="7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036188" y="7636370"/>
            <a:ext cx="2723515" cy="1395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5110" indent="-233045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Number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years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States.</a:t>
            </a:r>
            <a:endParaRPr sz="1000">
              <a:latin typeface="Arial"/>
              <a:cs typeface="Arial"/>
            </a:endParaRPr>
          </a:p>
          <a:p>
            <a:pPr marL="238125" indent="-226060">
              <a:lnSpc>
                <a:spcPct val="100000"/>
              </a:lnSpc>
              <a:buFont typeface="Symbol"/>
              <a:buChar char=""/>
              <a:tabLst>
                <a:tab pos="237490" algn="l"/>
                <a:tab pos="23876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Fluency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English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(or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literacy).</a:t>
            </a:r>
            <a:endParaRPr sz="1000">
              <a:latin typeface="Arial"/>
              <a:cs typeface="Arial"/>
            </a:endParaRPr>
          </a:p>
          <a:p>
            <a:pPr marL="236220" indent="-224154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Extent (or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lack)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support.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resources.</a:t>
            </a:r>
            <a:endParaRPr sz="1000">
              <a:latin typeface="Arial"/>
              <a:cs typeface="Arial"/>
            </a:endParaRPr>
          </a:p>
          <a:p>
            <a:pPr marL="237490" indent="-225425">
              <a:lnSpc>
                <a:spcPct val="100000"/>
              </a:lnSpc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education.</a:t>
            </a:r>
            <a:endParaRPr sz="1000">
              <a:latin typeface="Arial"/>
              <a:cs typeface="Arial"/>
            </a:endParaRPr>
          </a:p>
          <a:p>
            <a:pPr marL="240665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Change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status due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immigration.</a:t>
            </a:r>
            <a:endParaRPr sz="1000">
              <a:latin typeface="Arial"/>
              <a:cs typeface="Arial"/>
            </a:endParaRPr>
          </a:p>
          <a:p>
            <a:pPr marL="243204" marR="5080" indent="-23114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Extent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relationships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people  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backgrounds.</a:t>
            </a:r>
            <a:endParaRPr sz="1000">
              <a:latin typeface="Arial"/>
              <a:cs typeface="Arial"/>
            </a:endParaRPr>
          </a:p>
          <a:p>
            <a:pPr marL="234315">
              <a:lnSpc>
                <a:spcPts val="1185"/>
              </a:lnSpc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Stress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due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migration and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acculturation.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908303" y="908307"/>
            <a:ext cx="2874645" cy="2426335"/>
            <a:chOff x="908303" y="908307"/>
            <a:chExt cx="2874645" cy="2426335"/>
          </a:xfrm>
        </p:grpSpPr>
        <p:sp>
          <p:nvSpPr>
            <p:cNvPr id="12" name="object 12"/>
            <p:cNvSpPr/>
            <p:nvPr/>
          </p:nvSpPr>
          <p:spPr>
            <a:xfrm>
              <a:off x="914399" y="914403"/>
              <a:ext cx="2862580" cy="2414270"/>
            </a:xfrm>
            <a:custGeom>
              <a:avLst/>
              <a:gdLst/>
              <a:ahLst/>
              <a:cxnLst/>
              <a:rect l="l" t="t" r="r" b="b"/>
              <a:pathLst>
                <a:path w="2862579" h="2414270">
                  <a:moveTo>
                    <a:pt x="2795447" y="0"/>
                  </a:moveTo>
                  <a:lnTo>
                    <a:pt x="66624" y="0"/>
                  </a:lnTo>
                  <a:lnTo>
                    <a:pt x="40692" y="5236"/>
                  </a:lnTo>
                  <a:lnTo>
                    <a:pt x="19515" y="19515"/>
                  </a:lnTo>
                  <a:lnTo>
                    <a:pt x="5236" y="40692"/>
                  </a:lnTo>
                  <a:lnTo>
                    <a:pt x="0" y="66624"/>
                  </a:lnTo>
                  <a:lnTo>
                    <a:pt x="0" y="2347379"/>
                  </a:lnTo>
                  <a:lnTo>
                    <a:pt x="5236" y="2373318"/>
                  </a:lnTo>
                  <a:lnTo>
                    <a:pt x="19515" y="2394499"/>
                  </a:lnTo>
                  <a:lnTo>
                    <a:pt x="40692" y="2408779"/>
                  </a:lnTo>
                  <a:lnTo>
                    <a:pt x="66624" y="2414016"/>
                  </a:lnTo>
                  <a:lnTo>
                    <a:pt x="2795447" y="2414016"/>
                  </a:lnTo>
                  <a:lnTo>
                    <a:pt x="2821379" y="2408779"/>
                  </a:lnTo>
                  <a:lnTo>
                    <a:pt x="2842556" y="2394499"/>
                  </a:lnTo>
                  <a:lnTo>
                    <a:pt x="2856835" y="2373318"/>
                  </a:lnTo>
                  <a:lnTo>
                    <a:pt x="2862072" y="2347379"/>
                  </a:lnTo>
                  <a:lnTo>
                    <a:pt x="2862072" y="66624"/>
                  </a:lnTo>
                  <a:lnTo>
                    <a:pt x="2856835" y="40692"/>
                  </a:lnTo>
                  <a:lnTo>
                    <a:pt x="2842556" y="19515"/>
                  </a:lnTo>
                  <a:lnTo>
                    <a:pt x="2821379" y="5236"/>
                  </a:lnTo>
                  <a:lnTo>
                    <a:pt x="2795447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14399" y="914403"/>
              <a:ext cx="2862580" cy="2414270"/>
            </a:xfrm>
            <a:custGeom>
              <a:avLst/>
              <a:gdLst/>
              <a:ahLst/>
              <a:cxnLst/>
              <a:rect l="l" t="t" r="r" b="b"/>
              <a:pathLst>
                <a:path w="2862579" h="2414270">
                  <a:moveTo>
                    <a:pt x="0" y="66624"/>
                  </a:moveTo>
                  <a:lnTo>
                    <a:pt x="5236" y="40692"/>
                  </a:lnTo>
                  <a:lnTo>
                    <a:pt x="19515" y="19515"/>
                  </a:lnTo>
                  <a:lnTo>
                    <a:pt x="40692" y="5236"/>
                  </a:lnTo>
                  <a:lnTo>
                    <a:pt x="66624" y="0"/>
                  </a:lnTo>
                  <a:lnTo>
                    <a:pt x="2795447" y="0"/>
                  </a:lnTo>
                  <a:lnTo>
                    <a:pt x="2821379" y="5236"/>
                  </a:lnTo>
                  <a:lnTo>
                    <a:pt x="2842556" y="19515"/>
                  </a:lnTo>
                  <a:lnTo>
                    <a:pt x="2856835" y="40692"/>
                  </a:lnTo>
                  <a:lnTo>
                    <a:pt x="2862072" y="66624"/>
                  </a:lnTo>
                  <a:lnTo>
                    <a:pt x="2862072" y="2347379"/>
                  </a:lnTo>
                  <a:lnTo>
                    <a:pt x="2856835" y="2373318"/>
                  </a:lnTo>
                  <a:lnTo>
                    <a:pt x="2842556" y="2394499"/>
                  </a:lnTo>
                  <a:lnTo>
                    <a:pt x="2821379" y="2408779"/>
                  </a:lnTo>
                  <a:lnTo>
                    <a:pt x="2795447" y="2414016"/>
                  </a:lnTo>
                  <a:lnTo>
                    <a:pt x="66624" y="2414016"/>
                  </a:lnTo>
                  <a:lnTo>
                    <a:pt x="40692" y="2408779"/>
                  </a:lnTo>
                  <a:lnTo>
                    <a:pt x="19515" y="2394499"/>
                  </a:lnTo>
                  <a:lnTo>
                    <a:pt x="5236" y="2373318"/>
                  </a:lnTo>
                  <a:lnTo>
                    <a:pt x="0" y="2347379"/>
                  </a:lnTo>
                  <a:lnTo>
                    <a:pt x="0" y="66624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970495" y="945895"/>
            <a:ext cx="2726690" cy="230822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270510">
              <a:lnSpc>
                <a:spcPts val="1360"/>
              </a:lnSpc>
              <a:spcBef>
                <a:spcPts val="210"/>
              </a:spcBef>
            </a:pP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Orientation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Resource 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Center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99900"/>
              </a:lnSpc>
              <a:spcBef>
                <a:spcPts val="75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Resource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Center,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funded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the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U.S.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Department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State’s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Bureau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Refugees,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Migration,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useful resource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clinicians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gain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topics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culture, reset-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tlement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refugee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background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quite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useful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refugees.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refugee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orienta-  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materials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guidance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establishing  housing,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language, transportation, education,  and community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pressing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refugee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concerns.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932239" y="9430272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2909316" y="3454904"/>
            <a:ext cx="3933825" cy="5672455"/>
            <a:chOff x="2909316" y="3454904"/>
            <a:chExt cx="3933825" cy="5672455"/>
          </a:xfrm>
        </p:grpSpPr>
        <p:sp>
          <p:nvSpPr>
            <p:cNvPr id="4" name="object 4"/>
            <p:cNvSpPr/>
            <p:nvPr/>
          </p:nvSpPr>
          <p:spPr>
            <a:xfrm>
              <a:off x="2915412" y="3461000"/>
              <a:ext cx="3921760" cy="5660390"/>
            </a:xfrm>
            <a:custGeom>
              <a:avLst/>
              <a:gdLst/>
              <a:ahLst/>
              <a:cxnLst/>
              <a:rect l="l" t="t" r="r" b="b"/>
              <a:pathLst>
                <a:path w="3921759" h="5660390">
                  <a:moveTo>
                    <a:pt x="3813022" y="0"/>
                  </a:moveTo>
                  <a:lnTo>
                    <a:pt x="108229" y="0"/>
                  </a:lnTo>
                  <a:lnTo>
                    <a:pt x="66099" y="8506"/>
                  </a:lnTo>
                  <a:lnTo>
                    <a:pt x="31697" y="31702"/>
                  </a:lnTo>
                  <a:lnTo>
                    <a:pt x="8504" y="66104"/>
                  </a:lnTo>
                  <a:lnTo>
                    <a:pt x="0" y="108229"/>
                  </a:lnTo>
                  <a:lnTo>
                    <a:pt x="0" y="5551919"/>
                  </a:lnTo>
                  <a:lnTo>
                    <a:pt x="8504" y="5594042"/>
                  </a:lnTo>
                  <a:lnTo>
                    <a:pt x="31697" y="5628439"/>
                  </a:lnTo>
                  <a:lnTo>
                    <a:pt x="66099" y="5651631"/>
                  </a:lnTo>
                  <a:lnTo>
                    <a:pt x="108229" y="5660136"/>
                  </a:lnTo>
                  <a:lnTo>
                    <a:pt x="3813022" y="5660136"/>
                  </a:lnTo>
                  <a:lnTo>
                    <a:pt x="3855152" y="5651631"/>
                  </a:lnTo>
                  <a:lnTo>
                    <a:pt x="3889554" y="5628439"/>
                  </a:lnTo>
                  <a:lnTo>
                    <a:pt x="3912747" y="5594042"/>
                  </a:lnTo>
                  <a:lnTo>
                    <a:pt x="3921252" y="5551919"/>
                  </a:lnTo>
                  <a:lnTo>
                    <a:pt x="3921252" y="108229"/>
                  </a:lnTo>
                  <a:lnTo>
                    <a:pt x="3912747" y="66104"/>
                  </a:lnTo>
                  <a:lnTo>
                    <a:pt x="3889554" y="31702"/>
                  </a:lnTo>
                  <a:lnTo>
                    <a:pt x="3855152" y="8506"/>
                  </a:lnTo>
                  <a:lnTo>
                    <a:pt x="3813022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2915412" y="3461000"/>
              <a:ext cx="3921760" cy="5660390"/>
            </a:xfrm>
            <a:custGeom>
              <a:avLst/>
              <a:gdLst/>
              <a:ahLst/>
              <a:cxnLst/>
              <a:rect l="l" t="t" r="r" b="b"/>
              <a:pathLst>
                <a:path w="3921759" h="5660390">
                  <a:moveTo>
                    <a:pt x="0" y="108229"/>
                  </a:moveTo>
                  <a:lnTo>
                    <a:pt x="8504" y="66104"/>
                  </a:lnTo>
                  <a:lnTo>
                    <a:pt x="31697" y="31702"/>
                  </a:lnTo>
                  <a:lnTo>
                    <a:pt x="66099" y="8506"/>
                  </a:lnTo>
                  <a:lnTo>
                    <a:pt x="108229" y="0"/>
                  </a:lnTo>
                  <a:lnTo>
                    <a:pt x="3813022" y="0"/>
                  </a:lnTo>
                  <a:lnTo>
                    <a:pt x="3855152" y="8506"/>
                  </a:lnTo>
                  <a:lnTo>
                    <a:pt x="3889554" y="31702"/>
                  </a:lnTo>
                  <a:lnTo>
                    <a:pt x="3912747" y="66104"/>
                  </a:lnTo>
                  <a:lnTo>
                    <a:pt x="3921252" y="108229"/>
                  </a:lnTo>
                  <a:lnTo>
                    <a:pt x="3921252" y="5551919"/>
                  </a:lnTo>
                  <a:lnTo>
                    <a:pt x="3912747" y="5594042"/>
                  </a:lnTo>
                  <a:lnTo>
                    <a:pt x="3889554" y="5628439"/>
                  </a:lnTo>
                  <a:lnTo>
                    <a:pt x="3855152" y="5651631"/>
                  </a:lnTo>
                  <a:lnTo>
                    <a:pt x="3813022" y="5660136"/>
                  </a:lnTo>
                  <a:lnTo>
                    <a:pt x="108229" y="5660136"/>
                  </a:lnTo>
                  <a:lnTo>
                    <a:pt x="66099" y="5651631"/>
                  </a:lnTo>
                  <a:lnTo>
                    <a:pt x="31697" y="5628439"/>
                  </a:lnTo>
                  <a:lnTo>
                    <a:pt x="8504" y="5594042"/>
                  </a:lnTo>
                  <a:lnTo>
                    <a:pt x="0" y="5551919"/>
                  </a:lnTo>
                  <a:lnTo>
                    <a:pt x="0" y="108229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2979512" y="3504691"/>
            <a:ext cx="3763010" cy="553593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6510" marR="388620" indent="-1905">
              <a:lnSpc>
                <a:spcPts val="1360"/>
              </a:lnSpc>
              <a:spcBef>
                <a:spcPts val="21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1-5: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Cultural Identification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Cultural  Change</a:t>
            </a:r>
            <a:r>
              <a:rPr sz="1200" b="1" spc="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Terminology</a:t>
            </a:r>
            <a:endParaRPr sz="1200">
              <a:latin typeface="Arial"/>
              <a:cs typeface="Arial"/>
            </a:endParaRPr>
          </a:p>
          <a:p>
            <a:pPr marL="17145" marR="60960" indent="1905">
              <a:lnSpc>
                <a:spcPct val="99900"/>
              </a:lnSpc>
              <a:spcBef>
                <a:spcPts val="755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Acculturation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whereby an individual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learns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adopts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elements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another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integrating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original culture.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Although 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refer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integration,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typically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describe 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ways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nonmajority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adopts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elements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majority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culture,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incentive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typically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accul-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turation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occur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direction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(see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Lopez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-Class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2011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historical review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acculturation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concepts).</a:t>
            </a:r>
            <a:endParaRPr sz="1000">
              <a:latin typeface="Arial"/>
              <a:cs typeface="Arial"/>
            </a:endParaRPr>
          </a:p>
          <a:p>
            <a:pPr marL="19050" marR="29209">
              <a:lnSpc>
                <a:spcPct val="99700"/>
              </a:lnSpc>
              <a:spcBef>
                <a:spcPts val="82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Assimilation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outcome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acculturation.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involves the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complete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adoption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ways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life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new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resulting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assimilated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nearly all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its original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 native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culture.</a:t>
            </a:r>
            <a:endParaRPr sz="1000">
              <a:latin typeface="Arial"/>
              <a:cs typeface="Arial"/>
            </a:endParaRPr>
          </a:p>
          <a:p>
            <a:pPr marL="19050" marR="114935" indent="-6350">
              <a:lnSpc>
                <a:spcPct val="99800"/>
              </a:lnSpc>
              <a:spcBef>
                <a:spcPts val="805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Segmented </a:t>
            </a:r>
            <a:r>
              <a:rPr sz="1000" b="1" spc="-25" dirty="0">
                <a:solidFill>
                  <a:srgbClr val="00395A"/>
                </a:solidFill>
                <a:latin typeface="Arial"/>
                <a:cs typeface="Arial"/>
              </a:rPr>
              <a:t>assimilation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describes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complicated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assimilation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whereby 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assimilate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entirely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adopts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aspects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themselves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outside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mainstream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(e.g., involvement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culture; see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6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TIP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Portes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2005).</a:t>
            </a:r>
            <a:endParaRPr sz="1000">
              <a:latin typeface="Arial"/>
              <a:cs typeface="Arial"/>
            </a:endParaRPr>
          </a:p>
          <a:p>
            <a:pPr marL="14604" marR="71755" indent="-635">
              <a:lnSpc>
                <a:spcPct val="99700"/>
              </a:lnSpc>
              <a:spcBef>
                <a:spcPts val="819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Biculturalism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occurs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acquires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both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origin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mainstream/majority culture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equally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nearly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equally)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capable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interaction 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both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societies.</a:t>
            </a:r>
            <a:endParaRPr sz="1000">
              <a:latin typeface="Arial"/>
              <a:cs typeface="Arial"/>
            </a:endParaRPr>
          </a:p>
          <a:p>
            <a:pPr marL="24130" marR="5080" indent="-8255">
              <a:lnSpc>
                <a:spcPct val="100000"/>
              </a:lnSpc>
              <a:spcBef>
                <a:spcPts val="815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Enculturation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denote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whereby an individual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adopts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surrounds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him or 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(similar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acculturation),</a:t>
            </a:r>
            <a:endParaRPr sz="1000">
              <a:latin typeface="Arial"/>
              <a:cs typeface="Arial"/>
            </a:endParaRPr>
          </a:p>
          <a:p>
            <a:pPr marL="19050" marR="98425" indent="3175">
              <a:lnSpc>
                <a:spcPct val="100000"/>
              </a:lnSpc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term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recently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used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describe th 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pro-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native 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begin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learn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adopt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native cultural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lifeways.</a:t>
            </a:r>
            <a:endParaRPr sz="1000">
              <a:latin typeface="Arial"/>
              <a:cs typeface="Arial"/>
            </a:endParaRPr>
          </a:p>
          <a:p>
            <a:pPr marL="19685" marR="187960" indent="-7620">
              <a:lnSpc>
                <a:spcPct val="100000"/>
              </a:lnSpc>
              <a:spcBef>
                <a:spcPts val="595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LaFromboise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1993;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Paniagua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1998;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Portes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al. 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2005;</a:t>
            </a:r>
            <a:r>
              <a:rPr sz="1000" i="1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Smokowski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2008;</a:t>
            </a:r>
            <a:r>
              <a:rPr sz="1000" i="1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Stone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 2006</a:t>
            </a:r>
            <a:r>
              <a:rPr sz="1000" i="1" spc="-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99173" y="868171"/>
            <a:ext cx="2881630" cy="2585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25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migrants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seasonal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work-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ers)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challenges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because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difficulties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connecting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migrant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marginalized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underserved  populations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(Bail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Migrants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logistical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obstacles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treatment-seeking,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childcare,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insurance,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regular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transportation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(Hovey  2001; Rosenbaum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Current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use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98943" y="3428491"/>
            <a:ext cx="1899285" cy="3317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binge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drinking,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occurring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 to  stress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boredom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migrant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lifestyle</a:t>
            </a:r>
            <a:endParaRPr sz="1200">
              <a:latin typeface="Times New Roman"/>
              <a:cs typeface="Times New Roman"/>
            </a:endParaRPr>
          </a:p>
          <a:p>
            <a:pPr marL="12700" marR="44450" indent="25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(Hovey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addition,  limited data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migrant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mixed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find-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ings regarding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psycho-  logical distress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(Alderete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status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endParaRPr sz="1200">
              <a:latin typeface="Times New Roman"/>
              <a:cs typeface="Times New Roman"/>
            </a:endParaRPr>
          </a:p>
          <a:p>
            <a:pPr marL="15240" marR="22225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circumstances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lead-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up 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migrant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worker’s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decision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migrate 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ployment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(Grzywacz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98386" y="6869683"/>
            <a:ext cx="1878330" cy="2110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3175">
              <a:lnSpc>
                <a:spcPct val="100499"/>
              </a:lnSpc>
              <a:spcBef>
                <a:spcPts val="9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Acculturation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Cultural Identification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contribute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static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attribute.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to conform 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culture’s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of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“proper”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85297" y="868171"/>
            <a:ext cx="2886075" cy="2505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conflicted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identities—wanting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while 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wanting to  retain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sorting 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conflicting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forging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comforta-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identity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important 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process.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commonly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-5.</a:t>
            </a:r>
            <a:endParaRPr sz="1200">
              <a:latin typeface="Times New Roman"/>
              <a:cs typeface="Times New Roman"/>
            </a:endParaRPr>
          </a:p>
          <a:p>
            <a:pPr marL="14604" marR="66040" indent="1270" algn="just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undergo 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90520" cy="553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7305" indent="381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periods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history.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Earlier theories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assimilat-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assimilation 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gains. More recent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scholarship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suggests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financial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capital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suc-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</a:t>
            </a:r>
            <a:endParaRPr sz="1200">
              <a:latin typeface="Times New Roman"/>
              <a:cs typeface="Times New Roman"/>
            </a:endParaRPr>
          </a:p>
          <a:p>
            <a:pPr marL="15240" marR="119380" indent="2540" algn="just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outweigh  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(Portes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Portes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Rumbaut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typically occurs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varying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speeds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different generations,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within the same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family.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thus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source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conflict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families,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especially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parents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accultura-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1-6)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(Castro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Murray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2010;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Farver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2002;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Hernandez 2005). Others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suggested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erodes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tional family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networks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results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other-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wise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protective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(Escobar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Vega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Sandhu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Malik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5240" marR="34290" indent="6985">
              <a:lnSpc>
                <a:spcPct val="100000"/>
              </a:lnSpc>
              <a:spcBef>
                <a:spcPts val="7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68171"/>
            <a:ext cx="2890520" cy="5614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6350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Latino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(Alegria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2004). Place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birth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strongly 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higher  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thereof.</a:t>
            </a:r>
            <a:endParaRPr sz="1200">
              <a:latin typeface="Times New Roman"/>
              <a:cs typeface="Times New Roman"/>
            </a:endParaRPr>
          </a:p>
          <a:p>
            <a:pPr marL="12700" marR="43180" indent="571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research suggests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times higher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the United  States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Mexico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(Alegria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2008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Escobar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Vega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Asian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adolescents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the United 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 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past-month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adolescents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born in the United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(8.7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4.7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percent);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nonmedical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prescription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adolescents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born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4604" marR="186690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(2.7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1.4 percent;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SAMHSA,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Statistics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Quality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 substance  use/abuse,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itself stressful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(Berry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1998;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 Mora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(2002)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 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 effect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Latinas;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observed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associ-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second- or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third-generation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883919" y="6605014"/>
            <a:ext cx="5956300" cy="2512060"/>
            <a:chOff x="883919" y="6605014"/>
            <a:chExt cx="5956300" cy="2512060"/>
          </a:xfrm>
        </p:grpSpPr>
        <p:sp>
          <p:nvSpPr>
            <p:cNvPr id="6" name="object 6"/>
            <p:cNvSpPr/>
            <p:nvPr/>
          </p:nvSpPr>
          <p:spPr>
            <a:xfrm>
              <a:off x="890015" y="6611110"/>
              <a:ext cx="5943600" cy="2499360"/>
            </a:xfrm>
            <a:custGeom>
              <a:avLst/>
              <a:gdLst/>
              <a:ahLst/>
              <a:cxnLst/>
              <a:rect l="l" t="t" r="r" b="b"/>
              <a:pathLst>
                <a:path w="5943600" h="2499359">
                  <a:moveTo>
                    <a:pt x="5874613" y="0"/>
                  </a:moveTo>
                  <a:lnTo>
                    <a:pt x="68986" y="0"/>
                  </a:lnTo>
                  <a:lnTo>
                    <a:pt x="42133" y="5421"/>
                  </a:lnTo>
                  <a:lnTo>
                    <a:pt x="20205" y="20205"/>
                  </a:lnTo>
                  <a:lnTo>
                    <a:pt x="5421" y="42133"/>
                  </a:lnTo>
                  <a:lnTo>
                    <a:pt x="0" y="68986"/>
                  </a:lnTo>
                  <a:lnTo>
                    <a:pt x="0" y="2430373"/>
                  </a:lnTo>
                  <a:lnTo>
                    <a:pt x="5421" y="2457226"/>
                  </a:lnTo>
                  <a:lnTo>
                    <a:pt x="20205" y="2479154"/>
                  </a:lnTo>
                  <a:lnTo>
                    <a:pt x="42133" y="2493938"/>
                  </a:lnTo>
                  <a:lnTo>
                    <a:pt x="68986" y="2499360"/>
                  </a:lnTo>
                  <a:lnTo>
                    <a:pt x="5874613" y="2499360"/>
                  </a:lnTo>
                  <a:lnTo>
                    <a:pt x="5901466" y="2493938"/>
                  </a:lnTo>
                  <a:lnTo>
                    <a:pt x="5923394" y="2479154"/>
                  </a:lnTo>
                  <a:lnTo>
                    <a:pt x="5938178" y="2457226"/>
                  </a:lnTo>
                  <a:lnTo>
                    <a:pt x="5943600" y="2430373"/>
                  </a:lnTo>
                  <a:lnTo>
                    <a:pt x="5943600" y="68986"/>
                  </a:lnTo>
                  <a:lnTo>
                    <a:pt x="5938178" y="42133"/>
                  </a:lnTo>
                  <a:lnTo>
                    <a:pt x="5923394" y="20205"/>
                  </a:lnTo>
                  <a:lnTo>
                    <a:pt x="5901466" y="5421"/>
                  </a:lnTo>
                  <a:lnTo>
                    <a:pt x="587461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90015" y="6611110"/>
              <a:ext cx="5943600" cy="2499360"/>
            </a:xfrm>
            <a:custGeom>
              <a:avLst/>
              <a:gdLst/>
              <a:ahLst/>
              <a:cxnLst/>
              <a:rect l="l" t="t" r="r" b="b"/>
              <a:pathLst>
                <a:path w="5943600" h="2499359">
                  <a:moveTo>
                    <a:pt x="0" y="68986"/>
                  </a:moveTo>
                  <a:lnTo>
                    <a:pt x="5421" y="42133"/>
                  </a:lnTo>
                  <a:lnTo>
                    <a:pt x="20205" y="20205"/>
                  </a:lnTo>
                  <a:lnTo>
                    <a:pt x="42133" y="5421"/>
                  </a:lnTo>
                  <a:lnTo>
                    <a:pt x="68986" y="0"/>
                  </a:lnTo>
                  <a:lnTo>
                    <a:pt x="5874613" y="0"/>
                  </a:lnTo>
                  <a:lnTo>
                    <a:pt x="5901466" y="5421"/>
                  </a:lnTo>
                  <a:lnTo>
                    <a:pt x="5923394" y="20205"/>
                  </a:lnTo>
                  <a:lnTo>
                    <a:pt x="5938178" y="42133"/>
                  </a:lnTo>
                  <a:lnTo>
                    <a:pt x="5943600" y="68986"/>
                  </a:lnTo>
                  <a:lnTo>
                    <a:pt x="5943600" y="2430373"/>
                  </a:lnTo>
                  <a:lnTo>
                    <a:pt x="5938178" y="2457226"/>
                  </a:lnTo>
                  <a:lnTo>
                    <a:pt x="5923394" y="2479154"/>
                  </a:lnTo>
                  <a:lnTo>
                    <a:pt x="5901466" y="2493938"/>
                  </a:lnTo>
                  <a:lnTo>
                    <a:pt x="5874613" y="2499360"/>
                  </a:lnTo>
                  <a:lnTo>
                    <a:pt x="68986" y="2499360"/>
                  </a:lnTo>
                  <a:lnTo>
                    <a:pt x="42133" y="2493938"/>
                  </a:lnTo>
                  <a:lnTo>
                    <a:pt x="20205" y="2479154"/>
                  </a:lnTo>
                  <a:lnTo>
                    <a:pt x="5421" y="2457226"/>
                  </a:lnTo>
                  <a:lnTo>
                    <a:pt x="0" y="2430373"/>
                  </a:lnTo>
                  <a:lnTo>
                    <a:pt x="0" y="6898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44677" y="6642607"/>
            <a:ext cx="5737860" cy="2364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1-6: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Five Levels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200" b="1" spc="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Acculturation</a:t>
            </a:r>
            <a:endParaRPr sz="1200">
              <a:latin typeface="Arial"/>
              <a:cs typeface="Arial"/>
            </a:endParaRPr>
          </a:p>
          <a:p>
            <a:pPr marL="20320" marR="5080">
              <a:lnSpc>
                <a:spcPct val="100000"/>
              </a:lnSpc>
              <a:spcBef>
                <a:spcPts val="78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Numerous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models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explain 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Choney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(1995)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proposed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model,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applicable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number 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contexts,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features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five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levels:</a:t>
            </a:r>
            <a:endParaRPr sz="1000">
              <a:latin typeface="Arial"/>
              <a:cs typeface="Arial"/>
            </a:endParaRPr>
          </a:p>
          <a:p>
            <a:pPr marL="247650" indent="-231775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orientation: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individual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entirely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towa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ture.</a:t>
            </a:r>
            <a:endParaRPr sz="1000">
              <a:latin typeface="Arial"/>
              <a:cs typeface="Arial"/>
            </a:endParaRPr>
          </a:p>
          <a:p>
            <a:pPr marL="247650" marR="39370" indent="-231140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transitional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orientation: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individual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toward traditional culture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familiarity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mainstream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</a:t>
            </a:r>
            <a:endParaRPr sz="1000">
              <a:latin typeface="Arial"/>
              <a:cs typeface="Arial"/>
            </a:endParaRPr>
          </a:p>
          <a:p>
            <a:pPr marL="249554" marR="134620" indent="-233679">
              <a:lnSpc>
                <a:spcPct val="100000"/>
              </a:lnSpc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bicultural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equally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comfortable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both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mainstream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culture.</a:t>
            </a:r>
            <a:endParaRPr sz="1000">
              <a:latin typeface="Arial"/>
              <a:cs typeface="Arial"/>
            </a:endParaRPr>
          </a:p>
          <a:p>
            <a:pPr marL="240665" marR="128270" indent="-224154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assimilated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mostly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toward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some familiarity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traditional/native</a:t>
            </a:r>
            <a:r>
              <a:rPr sz="1000" spc="-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culture.</a:t>
            </a:r>
            <a:endParaRPr sz="1000">
              <a:latin typeface="Arial"/>
              <a:cs typeface="Arial"/>
            </a:endParaRPr>
          </a:p>
          <a:p>
            <a:pPr marL="247015" indent="-231140">
              <a:lnSpc>
                <a:spcPct val="100000"/>
              </a:lnSpc>
              <a:buAutoNum type="arabicPeriod"/>
              <a:tabLst>
                <a:tab pos="2476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marginal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comfortable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either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culture.</a:t>
            </a:r>
            <a:endParaRPr sz="1000">
              <a:latin typeface="Arial"/>
              <a:cs typeface="Arial"/>
            </a:endParaRPr>
          </a:p>
          <a:p>
            <a:pPr marL="16510" marR="109855" indent="4445">
              <a:lnSpc>
                <a:spcPct val="99500"/>
              </a:lnSpc>
              <a:spcBef>
                <a:spcPts val="605"/>
              </a:spcBef>
            </a:pPr>
            <a:r>
              <a:rPr sz="1000" b="1" spc="5" dirty="0">
                <a:solidFill>
                  <a:srgbClr val="00395A"/>
                </a:solidFill>
                <a:latin typeface="Arial"/>
                <a:cs typeface="Arial"/>
              </a:rPr>
              <a:t>Note: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stage model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which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naturally moves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next,  nor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model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greater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versus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another.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authors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emphasize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acculturation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strengths.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931889" y="943023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7337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 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could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tribute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occurring disorders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(CODs),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(Cherpitel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2007; Escobar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Vega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2000;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Grant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2004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Organista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American-born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times 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</a:t>
            </a:r>
            <a:endParaRPr sz="1200">
              <a:latin typeface="Times New Roman"/>
              <a:cs typeface="Times New Roman"/>
            </a:endParaRPr>
          </a:p>
          <a:p>
            <a:pPr marL="12700" marR="83185" indent="8255">
              <a:lnSpc>
                <a:spcPct val="100000"/>
              </a:lnSpc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COD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foreign-born Latinos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substances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(Vega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suggests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could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creasing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</a:t>
            </a:r>
            <a:endParaRPr sz="1200">
              <a:latin typeface="Times New Roman"/>
              <a:cs typeface="Times New Roman"/>
            </a:endParaRPr>
          </a:p>
          <a:p>
            <a:pPr marL="13335" marR="28575" indent="381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use/abuse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the highest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world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Crime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adopt-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lifestyles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entail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changing attitudes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Whites,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negative consequences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posi-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drinking,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acculturated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participants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closely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resembled 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Whites.</a:t>
            </a:r>
            <a:endParaRPr sz="1200">
              <a:latin typeface="Times New Roman"/>
              <a:cs typeface="Times New Roman"/>
            </a:endParaRPr>
          </a:p>
          <a:p>
            <a:pPr marL="12700" marR="5715" indent="9525">
              <a:lnSpc>
                <a:spcPct val="100000"/>
              </a:lnSpc>
              <a:spcBef>
                <a:spcPts val="79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contribute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 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acculturated clients  include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socially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physically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challenging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inner-city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(Amaro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Aguiar  1995),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employment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home  (often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role-transforming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contribute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of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depend-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 focused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male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use/abuse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women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Multi-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amount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89885" cy="819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9685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equality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society,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similar alcohol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consumption 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women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(Bloomfield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(where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equality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relatively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strong)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societies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equality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prohibi-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against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women.</a:t>
            </a:r>
            <a:endParaRPr sz="1200">
              <a:latin typeface="Times New Roman"/>
              <a:cs typeface="Times New Roman"/>
            </a:endParaRPr>
          </a:p>
          <a:p>
            <a:pPr marL="12700" marR="48895" indent="254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Karriker-Jaffe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Zemore (2009)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associated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combined 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above-average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SES),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suggesting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income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endParaRPr sz="1200">
              <a:latin typeface="Times New Roman"/>
              <a:cs typeface="Times New Roman"/>
            </a:endParaRPr>
          </a:p>
          <a:p>
            <a:pPr marL="12700" marR="31115" indent="9525">
              <a:lnSpc>
                <a:spcPct val="100000"/>
              </a:lnSpc>
              <a:spcBef>
                <a:spcPts val="79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exceptions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increases substance use/abuse.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notably,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coming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unusually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necessarily experience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change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tries.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born in the United  States,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Study,</a:t>
            </a:r>
            <a:endParaRPr sz="1200">
              <a:latin typeface="Times New Roman"/>
              <a:cs typeface="Times New Roman"/>
            </a:endParaRPr>
          </a:p>
          <a:p>
            <a:pPr marL="12700" marR="125730" indent="50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largest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specifically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target-  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date,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greater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(Chae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3335" marR="332105" indent="12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Spanish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one’s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linked 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significantly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Latinos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(Canino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</a:t>
            </a:r>
            <a:endParaRPr sz="1200">
              <a:latin typeface="Times New Roman"/>
              <a:cs typeface="Times New Roman"/>
            </a:endParaRPr>
          </a:p>
          <a:p>
            <a:pPr marL="12700" marR="5080" indent="635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research is available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nonimmigrants,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linked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heavier,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lengthier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reservations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(Herman-Stahl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Indians,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87345" cy="4699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0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Tribal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posttreatment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(Stone 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 American Indians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heavily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traditional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life-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style 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lifestyle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(Kunitz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Likewise,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motivation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they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drug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strong Afrocentric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 (Longshore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racial/ethnic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identity 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protective  features,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contributes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poorer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recov-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Americans.</a:t>
            </a:r>
            <a:endParaRPr sz="1200">
              <a:latin typeface="Times New Roman"/>
              <a:cs typeface="Times New Roman"/>
            </a:endParaRPr>
          </a:p>
          <a:p>
            <a:pPr marL="12700" marR="19050" indent="952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Overall,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identifica-  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tremendous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implications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behav-  ioral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has shown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between low 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 usage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healthcare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conflicted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identities—wanting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both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65755" cy="2402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tradi-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origin.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clients,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sorting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conflicting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forging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comforta-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important 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process.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meas-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urement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methods;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1-7)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 provide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flexibility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sensitivity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  aspects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3379628"/>
            <a:ext cx="2843530" cy="219900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225"/>
              </a:spcBef>
            </a:pP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Heritage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spc="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History</a:t>
            </a:r>
            <a:endParaRPr sz="1400">
              <a:latin typeface="Arial"/>
              <a:cs typeface="Arial"/>
            </a:endParaRPr>
          </a:p>
          <a:p>
            <a:pPr marL="12700" marR="38735" indent="381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culture’s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heritage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culture’s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knowledgeable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culture’s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heritage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integrate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practice.</a:t>
            </a:r>
            <a:endParaRPr sz="1200">
              <a:latin typeface="Times New Roman"/>
              <a:cs typeface="Times New Roman"/>
            </a:endParaRPr>
          </a:p>
          <a:p>
            <a:pPr marL="12700" marR="5080" indent="7620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Nearly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leaving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behind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9160" y="5789673"/>
            <a:ext cx="5956300" cy="3327400"/>
            <a:chOff x="899160" y="5789673"/>
            <a:chExt cx="5956300" cy="3327400"/>
          </a:xfrm>
        </p:grpSpPr>
        <p:sp>
          <p:nvSpPr>
            <p:cNvPr id="7" name="object 7"/>
            <p:cNvSpPr/>
            <p:nvPr/>
          </p:nvSpPr>
          <p:spPr>
            <a:xfrm>
              <a:off x="905256" y="5795769"/>
              <a:ext cx="5943600" cy="3314700"/>
            </a:xfrm>
            <a:custGeom>
              <a:avLst/>
              <a:gdLst/>
              <a:ahLst/>
              <a:cxnLst/>
              <a:rect l="l" t="t" r="r" b="b"/>
              <a:pathLst>
                <a:path w="5943600" h="3314700">
                  <a:moveTo>
                    <a:pt x="5852109" y="0"/>
                  </a:moveTo>
                  <a:lnTo>
                    <a:pt x="91490" y="0"/>
                  </a:lnTo>
                  <a:lnTo>
                    <a:pt x="55876" y="7189"/>
                  </a:lnTo>
                  <a:lnTo>
                    <a:pt x="26795" y="26795"/>
                  </a:lnTo>
                  <a:lnTo>
                    <a:pt x="7189" y="55876"/>
                  </a:lnTo>
                  <a:lnTo>
                    <a:pt x="0" y="91490"/>
                  </a:lnTo>
                  <a:lnTo>
                    <a:pt x="0" y="3223209"/>
                  </a:lnTo>
                  <a:lnTo>
                    <a:pt x="7189" y="3258823"/>
                  </a:lnTo>
                  <a:lnTo>
                    <a:pt x="26795" y="3287904"/>
                  </a:lnTo>
                  <a:lnTo>
                    <a:pt x="55876" y="3307510"/>
                  </a:lnTo>
                  <a:lnTo>
                    <a:pt x="91490" y="3314700"/>
                  </a:lnTo>
                  <a:lnTo>
                    <a:pt x="5852109" y="3314700"/>
                  </a:lnTo>
                  <a:lnTo>
                    <a:pt x="5887723" y="3307510"/>
                  </a:lnTo>
                  <a:lnTo>
                    <a:pt x="5916804" y="3287904"/>
                  </a:lnTo>
                  <a:lnTo>
                    <a:pt x="5936410" y="3258823"/>
                  </a:lnTo>
                  <a:lnTo>
                    <a:pt x="5943600" y="3223209"/>
                  </a:lnTo>
                  <a:lnTo>
                    <a:pt x="5943600" y="91490"/>
                  </a:lnTo>
                  <a:lnTo>
                    <a:pt x="5936410" y="55876"/>
                  </a:lnTo>
                  <a:lnTo>
                    <a:pt x="5916804" y="26795"/>
                  </a:lnTo>
                  <a:lnTo>
                    <a:pt x="5887723" y="7189"/>
                  </a:lnTo>
                  <a:lnTo>
                    <a:pt x="5852109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5256" y="5795769"/>
              <a:ext cx="5943600" cy="3314700"/>
            </a:xfrm>
            <a:custGeom>
              <a:avLst/>
              <a:gdLst/>
              <a:ahLst/>
              <a:cxnLst/>
              <a:rect l="l" t="t" r="r" b="b"/>
              <a:pathLst>
                <a:path w="5943600" h="3314700">
                  <a:moveTo>
                    <a:pt x="0" y="91490"/>
                  </a:moveTo>
                  <a:lnTo>
                    <a:pt x="7189" y="55876"/>
                  </a:lnTo>
                  <a:lnTo>
                    <a:pt x="26795" y="26795"/>
                  </a:lnTo>
                  <a:lnTo>
                    <a:pt x="55876" y="7189"/>
                  </a:lnTo>
                  <a:lnTo>
                    <a:pt x="91490" y="0"/>
                  </a:lnTo>
                  <a:lnTo>
                    <a:pt x="5852109" y="0"/>
                  </a:lnTo>
                  <a:lnTo>
                    <a:pt x="5887723" y="7189"/>
                  </a:lnTo>
                  <a:lnTo>
                    <a:pt x="5916804" y="26795"/>
                  </a:lnTo>
                  <a:lnTo>
                    <a:pt x="5936410" y="55876"/>
                  </a:lnTo>
                  <a:lnTo>
                    <a:pt x="5943600" y="91490"/>
                  </a:lnTo>
                  <a:lnTo>
                    <a:pt x="5943600" y="3223209"/>
                  </a:lnTo>
                  <a:lnTo>
                    <a:pt x="5936410" y="3258823"/>
                  </a:lnTo>
                  <a:lnTo>
                    <a:pt x="5916804" y="3287904"/>
                  </a:lnTo>
                  <a:lnTo>
                    <a:pt x="5887723" y="3307510"/>
                  </a:lnTo>
                  <a:lnTo>
                    <a:pt x="5852109" y="3314700"/>
                  </a:lnTo>
                  <a:lnTo>
                    <a:pt x="91490" y="3314700"/>
                  </a:lnTo>
                  <a:lnTo>
                    <a:pt x="55876" y="3307510"/>
                  </a:lnTo>
                  <a:lnTo>
                    <a:pt x="26795" y="3287904"/>
                  </a:lnTo>
                  <a:lnTo>
                    <a:pt x="7189" y="3258823"/>
                  </a:lnTo>
                  <a:lnTo>
                    <a:pt x="0" y="3223209"/>
                  </a:lnTo>
                  <a:lnTo>
                    <a:pt x="0" y="91490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65599" y="5833364"/>
            <a:ext cx="5739765" cy="3154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1-7: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Measuring</a:t>
            </a:r>
            <a:r>
              <a:rPr sz="1200" b="1" spc="15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Acculturation</a:t>
            </a:r>
            <a:endParaRPr sz="1200">
              <a:latin typeface="Arial"/>
              <a:cs typeface="Arial"/>
            </a:endParaRPr>
          </a:p>
          <a:p>
            <a:pPr marL="14604" marR="33020" indent="4445">
              <a:lnSpc>
                <a:spcPct val="99900"/>
              </a:lnSpc>
              <a:spcBef>
                <a:spcPts val="79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construct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includes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factors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relating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self-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identification,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(Zea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2003).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One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biggest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analyzing 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effects of acculturation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determining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define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evaluate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research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literature,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accultura-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inconsistently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measured. 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some large-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scale surveys,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defined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all,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implied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factors, such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length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stay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English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birth.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Overall, instruments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assess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acculturation 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same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ad-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dress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same factors,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making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unclear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whether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truly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evaluated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(Zane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Mak 2003).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research 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warranted on how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conceptualize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evaluate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 and  cultural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identity.</a:t>
            </a:r>
            <a:endParaRPr sz="1000">
              <a:latin typeface="Arial"/>
              <a:cs typeface="Arial"/>
            </a:endParaRPr>
          </a:p>
          <a:p>
            <a:pPr marL="12700" marR="5080" indent="8890">
              <a:lnSpc>
                <a:spcPct val="100000"/>
              </a:lnSpc>
              <a:spcBef>
                <a:spcPts val="81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 tools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ethnic groups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example, see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Wallace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2010).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instruments typically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preference (e.g.,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whether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English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home),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media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preference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foreign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programming),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interactions 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friendships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ethnici-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ties/cultural groups), 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ceremonies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ethnic group),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(Zea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2003).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evaluate accultura-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simply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asking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which 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identifies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most.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Organista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(2003)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Zane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Mak (2003)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reviewed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measures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designed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evaluate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identity.</a:t>
            </a:r>
            <a:endParaRPr sz="1000">
              <a:latin typeface="Arial"/>
              <a:cs typeface="Arial"/>
            </a:endParaRPr>
          </a:p>
          <a:p>
            <a:pPr marL="19685">
              <a:lnSpc>
                <a:spcPct val="100000"/>
              </a:lnSpc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Appendix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sample of acculturation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</a:t>
            </a:r>
            <a:r>
              <a:rPr sz="1000" spc="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instruments.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932227" y="9430412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900680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9055" indent="63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friends,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eagerness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assimilate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remain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separate depends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greatly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circumstances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immigration (Castro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Murray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Additionally,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refugees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famine, natural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disasters,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persecution.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depths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suffering</a:t>
            </a:r>
            <a:endParaRPr sz="1200">
              <a:latin typeface="Times New Roman"/>
              <a:cs typeface="Times New Roman"/>
            </a:endParaRPr>
          </a:p>
          <a:p>
            <a:pPr marL="12700" marR="5080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endured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confusing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symptoms.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traumatized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Congolese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woman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voices,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be unclear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voices suggest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requiring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healing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reaction,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 mental disor-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auditory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hallucina-  tions. 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watched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die violently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“survivor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guilt”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agonizing memories.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Amodeo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(1997)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“somatic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complaints,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cluding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trouble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sleeping,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appetite,  stomach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pains,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bodily pains,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headaches,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fatigue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energy,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mood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swings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withdrawal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been  reported to be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 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refugees’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presenting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problems” (p.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70).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overview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57, 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Trauma-Informed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i="1" spc="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(SAMHSA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2014).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Abueg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Chun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caution,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</a:t>
            </a:r>
            <a:endParaRPr sz="1200">
              <a:latin typeface="Times New Roman"/>
              <a:cs typeface="Times New Roman"/>
            </a:endParaRPr>
          </a:p>
          <a:p>
            <a:pPr marL="13335" marR="8255" indent="444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homogenous”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292).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before,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 migration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encampment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depending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time 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migration.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lasting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descendants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</a:t>
            </a:r>
            <a:endParaRPr sz="1200">
              <a:latin typeface="Times New Roman"/>
              <a:cs typeface="Times New Roman"/>
            </a:endParaRPr>
          </a:p>
          <a:p>
            <a:pPr marL="12700" marR="29845" indent="-63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quently,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racism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negative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consequences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across diverse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populations,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cluding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lower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disparities,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fewer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employment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opportunities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(see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900045" cy="79095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36131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Williams-Morris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</a:t>
            </a:r>
            <a:endParaRPr sz="1200">
              <a:latin typeface="Times New Roman"/>
              <a:cs typeface="Times New Roman"/>
            </a:endParaRPr>
          </a:p>
          <a:p>
            <a:pPr marL="12700" marR="40005" indent="381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continue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later  generations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people.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 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Holocaust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scendants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survivors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(Duran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Sotero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States, 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 perhaps 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traumas endured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during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colonization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expansion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One 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concept</a:t>
            </a:r>
            <a:endParaRPr sz="1200">
              <a:latin typeface="Times New Roman"/>
              <a:cs typeface="Times New Roman"/>
            </a:endParaRPr>
          </a:p>
          <a:p>
            <a:pPr marL="17145" marR="163195" indent="63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 (e.g.,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Americans,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Cambodians,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Rwandans)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suffered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slavery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genocide.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histori-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cal trauma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important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(Brave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Heart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Evans-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Campbell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thinking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displaying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plays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lower 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cohesion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(Whitbeck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Wiechelt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2700" marR="50800" indent="19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(1999)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theorizes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historical  traumas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perpetuate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harming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parenting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 abuse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creates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cyclical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pattern—greater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generation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continued poor parenting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skills.</a:t>
            </a:r>
            <a:endParaRPr sz="1200">
              <a:latin typeface="Times New Roman"/>
              <a:cs typeface="Times New Roman"/>
            </a:endParaRPr>
          </a:p>
          <a:p>
            <a:pPr marL="12700" marR="55880" indent="1905">
              <a:lnSpc>
                <a:spcPct val="100000"/>
              </a:lnSpc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Specifically,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Libby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(2008)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intergenera-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transmission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highlights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 between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elevated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chronic trauma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exposure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lence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samples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Indian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adults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reservations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(Beals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54960" cy="295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Sotero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(2006)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propos-  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explanation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deliberately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perpetrated,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large-scale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 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tinue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occur.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argues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generation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directly experiences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trauma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suffers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material  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displacement),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post-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 disorder),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economic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sources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income/sustenance),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lost knowledge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beliefs)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lasting sequelae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trauma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suffer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similar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poorer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coping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attempts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self-medicate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3409" y="3928269"/>
            <a:ext cx="2891155" cy="512508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Sexuality</a:t>
            </a:r>
            <a:endParaRPr sz="1400">
              <a:latin typeface="Arial"/>
              <a:cs typeface="Arial"/>
            </a:endParaRPr>
          </a:p>
          <a:p>
            <a:pPr marL="18415" marR="5080" indent="381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sexuality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determines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conceptualize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accept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same-sex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ships,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sidered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(Ahmad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Bhugra  2010).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attitudes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norms 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exist. 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Latino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homosexual behavior,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espe-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cially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among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seen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identity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curable illness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immoral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(Kusnir  2005).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Latino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heterosexual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provoke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than engag-  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homosexual behaviors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(de Korin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Greene 1997; Kusnir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8415" marR="59690" indent="5715">
              <a:lnSpc>
                <a:spcPct val="100000"/>
              </a:lnSpc>
              <a:spcBef>
                <a:spcPts val="8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ethnic/racial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sexual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iden-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use/abuse,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part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because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increased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stress. Additionally,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segments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gay/lesbian/bisexual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(Balsam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CSAT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908300" cy="6345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3340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of acceptance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eth-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nic/racial communities, various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alternative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unfortunately, 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pressures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 feel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she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identity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(Greene 1997).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Latino without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experiencing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any conflicts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claiming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gay,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lesbian,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bisexual,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CSAT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publication,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i="1" spc="-50" dirty="0">
                <a:solidFill>
                  <a:srgbClr val="00395A"/>
                </a:solidFill>
                <a:latin typeface="Times New Roman"/>
                <a:cs typeface="Times New Roman"/>
              </a:rPr>
              <a:t>Provider’s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Introduction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 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AbuseTreatment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Lesbian,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Gay,  Bisexual,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Transgender</a:t>
            </a:r>
            <a:r>
              <a:rPr sz="1200" i="1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Individuals.</a:t>
            </a:r>
            <a:endParaRPr sz="1200">
              <a:latin typeface="Times New Roman"/>
              <a:cs typeface="Times New Roman"/>
            </a:endParaRPr>
          </a:p>
          <a:p>
            <a:pPr marL="12700" marR="5080" indent="12700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Heterosexual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are carefully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prescribed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Typically,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prescriptions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determined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gender;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sidered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considered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unacceptable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women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versa.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define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courtship,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(Room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1996).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activity,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rituals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activity,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birth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secrecy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sex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dysfunction,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freedom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choosing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partners.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2808" y="7337552"/>
            <a:ext cx="2875280" cy="1743075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7145" marR="233679" indent="-5080">
              <a:lnSpc>
                <a:spcPts val="1660"/>
              </a:lnSpc>
              <a:spcBef>
                <a:spcPts val="17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Perspectives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on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Health,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Illness,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Healing</a:t>
            </a:r>
            <a:endParaRPr sz="1400">
              <a:latin typeface="Arial"/>
              <a:cs typeface="Arial"/>
            </a:endParaRPr>
          </a:p>
          <a:p>
            <a:pPr marL="15875" marR="5080" indent="1270">
              <a:lnSpc>
                <a:spcPct val="100000"/>
              </a:lnSpc>
              <a:spcBef>
                <a:spcPts val="4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 significantly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(Sussman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anthropology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7655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31750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part,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analyze 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written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 range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differ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determine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diagnosis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illness;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remedies (including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Western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cines),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(Bhugra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Gupta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Comas-Diaz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addition, 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complex rules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community 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decisions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care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(Sussman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2700" marR="8255" indent="762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society,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expertise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views.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Subanun peo-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Philippines,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learn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sick,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diagnosis of 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problem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whole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(Frake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1961).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causes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element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ness.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Hmong,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 shamans 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(Fadiman 1997; Gensheimer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2006).</a:t>
            </a:r>
            <a:endParaRPr sz="1200">
              <a:latin typeface="Times New Roman"/>
              <a:cs typeface="Times New Roman"/>
            </a:endParaRPr>
          </a:p>
          <a:p>
            <a:pPr marL="14604" marR="5080" indent="10160">
              <a:lnSpc>
                <a:spcPct val="100000"/>
              </a:lnSpc>
              <a:spcBef>
                <a:spcPts val="790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symptom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comparison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socially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norm.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societies,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someone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hears voices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blessed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way.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Furthermore,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locality;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called  cultural concepts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distress.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68171"/>
            <a:ext cx="284099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describes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concepts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nized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DSM-5.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examples 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differences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diagnosis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79582" y="2099469"/>
            <a:ext cx="2882900" cy="658812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Religion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 Spirituality</a:t>
            </a:r>
            <a:endParaRPr sz="1400">
              <a:latin typeface="Arial"/>
              <a:cs typeface="Arial"/>
            </a:endParaRPr>
          </a:p>
          <a:p>
            <a:pPr marL="20320" marR="10541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background.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turn,  attention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course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Whitley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7780" marR="20320" indent="825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Christians,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Jews,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Buddhists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racial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vein,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ethnicities.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affiliation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Survey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47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respondents 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 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Jewish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practicing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Jews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7780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Identifi-  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(Kosmin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Keysar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religion;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atheist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agnostic.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survey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Public Life (2008), 1.6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respondents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atheist;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2.4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percent,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agnostic;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6.3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secular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unaffili-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religions 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prac-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today.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This TIP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detail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in.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</a:t>
            </a:r>
            <a:endParaRPr sz="1200">
              <a:latin typeface="Times New Roman"/>
              <a:cs typeface="Times New Roman"/>
            </a:endParaRPr>
          </a:p>
          <a:p>
            <a:pPr marL="17780" marR="162560" indent="5080" algn="just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briefly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size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self-identified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ship)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5958840" cy="86347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14604" algn="just">
              <a:lnSpc>
                <a:spcPct val="100000"/>
              </a:lnSpc>
              <a:spcBef>
                <a:spcPts val="944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Chapter</a:t>
            </a:r>
            <a:r>
              <a:rPr sz="1200" b="1" spc="-8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4—Pursuing</a:t>
            </a:r>
            <a:r>
              <a:rPr sz="1200" b="1" spc="-2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Organizational</a:t>
            </a:r>
            <a:r>
              <a:rPr sz="1200" b="1" spc="-5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Cultural</a:t>
            </a:r>
            <a:r>
              <a:rPr sz="1200" b="1" spc="-6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b="1" spc="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Com</a:t>
            </a:r>
            <a:r>
              <a:rPr sz="1200" b="1" spc="-7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petence..............................................73</a:t>
            </a:r>
            <a:endParaRPr sz="1200">
              <a:latin typeface="Times New Roman"/>
              <a:cs typeface="Times New Roman"/>
            </a:endParaRPr>
          </a:p>
          <a:p>
            <a:pPr marL="248285" marR="20955" indent="-1905" algn="r">
              <a:lnSpc>
                <a:spcPct val="110800"/>
              </a:lnSpc>
              <a:spcBef>
                <a:spcPts val="5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Competence at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Organizational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Level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................................................................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74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Organizational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Values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.............................................................................................................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76</a:t>
            </a:r>
            <a:endParaRPr sz="1200">
              <a:latin typeface="Times New Roman"/>
              <a:cs typeface="Times New Roman"/>
            </a:endParaRPr>
          </a:p>
          <a:p>
            <a:pPr marR="38735" algn="r">
              <a:lnSpc>
                <a:spcPct val="100000"/>
              </a:lnSpc>
              <a:spcBef>
                <a:spcPts val="1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Governance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.............................................................................................................................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78</a:t>
            </a:r>
            <a:endParaRPr sz="1200">
              <a:latin typeface="Times New Roman"/>
              <a:cs typeface="Times New Roman"/>
            </a:endParaRPr>
          </a:p>
          <a:p>
            <a:pPr marR="40005" algn="r">
              <a:lnSpc>
                <a:spcPct val="100000"/>
              </a:lnSpc>
              <a:spcBef>
                <a:spcPts val="15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Planning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..................................................................................................................................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80</a:t>
            </a:r>
            <a:endParaRPr sz="1200">
              <a:latin typeface="Times New Roman"/>
              <a:cs typeface="Times New Roman"/>
            </a:endParaRPr>
          </a:p>
          <a:p>
            <a:pPr marR="31115" algn="r">
              <a:lnSpc>
                <a:spcPct val="100000"/>
              </a:lnSpc>
              <a:spcBef>
                <a:spcPts val="1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and Monitoring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....................................................................................................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84</a:t>
            </a:r>
            <a:endParaRPr sz="1200">
              <a:latin typeface="Times New Roman"/>
              <a:cs typeface="Times New Roman"/>
            </a:endParaRPr>
          </a:p>
          <a:p>
            <a:pPr marR="35560" algn="r">
              <a:lnSpc>
                <a:spcPct val="100000"/>
              </a:lnSpc>
              <a:spcBef>
                <a:spcPts val="17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Language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Services...................................................................................................................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88</a:t>
            </a:r>
            <a:endParaRPr sz="1200">
              <a:latin typeface="Times New Roman"/>
              <a:cs typeface="Times New Roman"/>
            </a:endParaRPr>
          </a:p>
          <a:p>
            <a:pPr marR="28575" algn="r">
              <a:lnSpc>
                <a:spcPct val="100000"/>
              </a:lnSpc>
              <a:spcBef>
                <a:spcPts val="15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Staff Development .........................................................................................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90</a:t>
            </a:r>
            <a:endParaRPr sz="1200">
              <a:latin typeface="Times New Roman"/>
              <a:cs typeface="Times New Roman"/>
            </a:endParaRPr>
          </a:p>
          <a:p>
            <a:pPr marR="29845" algn="r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Organizational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Infrastructure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96</a:t>
            </a:r>
            <a:endParaRPr sz="1200">
              <a:latin typeface="Times New Roman"/>
              <a:cs typeface="Times New Roman"/>
            </a:endParaRPr>
          </a:p>
          <a:p>
            <a:pPr marR="37465" algn="r">
              <a:lnSpc>
                <a:spcPct val="100000"/>
              </a:lnSpc>
              <a:spcBef>
                <a:spcPts val="625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Chapter</a:t>
            </a:r>
            <a:r>
              <a:rPr sz="1200" b="1" spc="-9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5—Behavioral</a:t>
            </a:r>
            <a:r>
              <a:rPr sz="1200" b="1" spc="-7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Health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spc="-3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Treatment</a:t>
            </a:r>
            <a:r>
              <a:rPr sz="1200" b="1" spc="-9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for</a:t>
            </a:r>
            <a:r>
              <a:rPr sz="1200" b="1" spc="-10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Major</a:t>
            </a:r>
            <a:r>
              <a:rPr sz="1200" b="1" spc="-14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Racial</a:t>
            </a:r>
            <a:r>
              <a:rPr sz="1200" b="1" spc="-12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and</a:t>
            </a:r>
            <a:r>
              <a:rPr sz="1200" b="1" spc="-8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Ethnic</a:t>
            </a:r>
            <a:r>
              <a:rPr sz="1200" b="1" spc="-6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Groups</a:t>
            </a:r>
            <a:r>
              <a:rPr sz="1200" b="1" spc="2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................101</a:t>
            </a:r>
            <a:endParaRPr sz="1200">
              <a:latin typeface="Times New Roman"/>
              <a:cs typeface="Times New Roman"/>
            </a:endParaRPr>
          </a:p>
          <a:p>
            <a:pPr marL="247015" marR="5080" indent="-3175" algn="just">
              <a:lnSpc>
                <a:spcPct val="111100"/>
              </a:lnSpc>
              <a:spcBef>
                <a:spcPts val="58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Introduction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..........................................................................................................................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102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Counseling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African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Black Americans......................................................................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103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Counseling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Americans,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Hawaiians,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and Other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Pacific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Islanders 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116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Counseling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Hispanics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.................................................................................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128</a:t>
            </a:r>
            <a:endParaRPr sz="1200">
              <a:latin typeface="Times New Roman"/>
              <a:cs typeface="Times New Roman"/>
            </a:endParaRPr>
          </a:p>
          <a:p>
            <a:pPr marL="247015" algn="just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Americans.........................................................................................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138</a:t>
            </a:r>
            <a:endParaRPr sz="1200">
              <a:latin typeface="Times New Roman"/>
              <a:cs typeface="Times New Roman"/>
            </a:endParaRPr>
          </a:p>
          <a:p>
            <a:pPr marL="247015" algn="just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Counseling 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Americans.........................................................................................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150</a:t>
            </a:r>
            <a:endParaRPr sz="1200">
              <a:latin typeface="Times New Roman"/>
              <a:cs typeface="Times New Roman"/>
            </a:endParaRPr>
          </a:p>
          <a:p>
            <a:pPr marL="14604" algn="just">
              <a:lnSpc>
                <a:spcPct val="100000"/>
              </a:lnSpc>
              <a:spcBef>
                <a:spcPts val="625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Chapter</a:t>
            </a:r>
            <a:r>
              <a:rPr sz="1200" b="1" spc="-8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2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6—Drug</a:t>
            </a:r>
            <a:r>
              <a:rPr sz="1200" b="1" spc="-6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Cultures</a:t>
            </a:r>
            <a:r>
              <a:rPr sz="1200" b="1" spc="-10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and</a:t>
            </a:r>
            <a:r>
              <a:rPr sz="1200" b="1" spc="-9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the</a:t>
            </a:r>
            <a:r>
              <a:rPr sz="1200" b="1" spc="-6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Culture</a:t>
            </a:r>
            <a:r>
              <a:rPr sz="1200" b="1" spc="-6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of</a:t>
            </a:r>
            <a:r>
              <a:rPr sz="1200" b="1" spc="-10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Recovery..................................................159</a:t>
            </a:r>
            <a:endParaRPr sz="1200">
              <a:latin typeface="Times New Roman"/>
              <a:cs typeface="Times New Roman"/>
            </a:endParaRPr>
          </a:p>
          <a:p>
            <a:pPr marL="248920">
              <a:lnSpc>
                <a:spcPct val="100000"/>
              </a:lnSpc>
              <a:spcBef>
                <a:spcPts val="74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Cultures?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....................................................................................................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161</a:t>
            </a:r>
            <a:endParaRPr sz="1200">
              <a:latin typeface="Times New Roman"/>
              <a:cs typeface="Times New Roman"/>
            </a:endParaRPr>
          </a:p>
          <a:p>
            <a:pPr marL="247650">
              <a:lnSpc>
                <a:spcPct val="100000"/>
              </a:lnSpc>
              <a:spcBef>
                <a:spcPts val="15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Role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Drug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................................................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 171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Appendix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A: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Bibliography</a:t>
            </a:r>
            <a:r>
              <a:rPr sz="1200" b="1" spc="-14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.............................................................................................177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Appendix</a:t>
            </a:r>
            <a:r>
              <a:rPr sz="1200" b="1" spc="-8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 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B:</a:t>
            </a:r>
            <a:r>
              <a:rPr sz="1200" b="1" spc="-12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Instruments</a:t>
            </a:r>
            <a:r>
              <a:rPr sz="1200" b="1" spc="-9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 </a:t>
            </a:r>
            <a:r>
              <a:rPr sz="1200" b="1" spc="-5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To </a:t>
            </a:r>
            <a:r>
              <a:rPr sz="1200" b="1" spc="-2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Measure</a:t>
            </a:r>
            <a:r>
              <a:rPr sz="1200" b="1" spc="-8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Identity</a:t>
            </a:r>
            <a:r>
              <a:rPr sz="1200" b="1" spc="-12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and</a:t>
            </a:r>
            <a:r>
              <a:rPr sz="1200" b="1" spc="-9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Acculturation</a:t>
            </a:r>
            <a:r>
              <a:rPr sz="1200" b="1" spc="-9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....................................253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Appendix</a:t>
            </a:r>
            <a:r>
              <a:rPr sz="1200" b="1" spc="-8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 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C:</a:t>
            </a:r>
            <a:r>
              <a:rPr sz="1200" b="1" spc="-15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Tools</a:t>
            </a:r>
            <a:r>
              <a:rPr sz="1200" b="1" spc="-11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for</a:t>
            </a:r>
            <a:r>
              <a:rPr sz="1200" b="1" spc="-10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Assessing</a:t>
            </a:r>
            <a:r>
              <a:rPr sz="1200" b="1" spc="-7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Cultural</a:t>
            </a:r>
            <a:r>
              <a:rPr sz="1200" b="1" spc="-7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Competence</a:t>
            </a:r>
            <a:r>
              <a:rPr sz="1200" b="1" spc="10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...................................................259</a:t>
            </a:r>
            <a:endParaRPr sz="1200">
              <a:latin typeface="Times New Roman"/>
              <a:cs typeface="Times New Roman"/>
            </a:endParaRPr>
          </a:p>
          <a:p>
            <a:pPr marL="12700" marR="28575">
              <a:lnSpc>
                <a:spcPct val="141700"/>
              </a:lnSpc>
            </a:pP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Appendix 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D: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Screening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and Assessment Instruments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......................................................277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Appendix</a:t>
            </a:r>
            <a:r>
              <a:rPr sz="1200" b="1" spc="-8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E:</a:t>
            </a:r>
            <a:r>
              <a:rPr sz="1200" b="1" spc="-10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Cultural</a:t>
            </a:r>
            <a:r>
              <a:rPr sz="1200" b="1" spc="-7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Formulation</a:t>
            </a:r>
            <a:r>
              <a:rPr sz="1200" b="1" spc="-7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in</a:t>
            </a:r>
            <a:r>
              <a:rPr sz="1200" b="1" spc="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Diagnosis</a:t>
            </a:r>
            <a:r>
              <a:rPr sz="1200" b="1" spc="-11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and</a:t>
            </a:r>
            <a:r>
              <a:rPr sz="1200" b="1" spc="-7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Cultural</a:t>
            </a:r>
            <a:r>
              <a:rPr sz="1200" b="1" spc="-5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Concepts</a:t>
            </a:r>
            <a:r>
              <a:rPr sz="1200" b="1" spc="-7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of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Distress..........283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Appendix</a:t>
            </a:r>
            <a:r>
              <a:rPr sz="1200" b="1" spc="-14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F:</a:t>
            </a:r>
            <a:r>
              <a:rPr sz="1200" b="1" spc="-114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Cultural</a:t>
            </a:r>
            <a:r>
              <a:rPr sz="1200" b="1" spc="-95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Resources</a:t>
            </a:r>
            <a:r>
              <a:rPr sz="1200" b="1" spc="-17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.....................................................................................287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Appendix</a:t>
            </a:r>
            <a:r>
              <a:rPr sz="1200" b="1" spc="-110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G:</a:t>
            </a:r>
            <a:r>
              <a:rPr sz="1200" b="1" spc="-105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Glossary</a:t>
            </a:r>
            <a:r>
              <a:rPr sz="1200" b="1" spc="-220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27" action="ppaction://hlinksldjump"/>
              </a:rPr>
              <a:t>....................................................................................................295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Appendix</a:t>
            </a:r>
            <a:r>
              <a:rPr sz="1200" b="1" spc="-45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 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H:</a:t>
            </a:r>
            <a:r>
              <a:rPr sz="1200" b="1" spc="-145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Resource</a:t>
            </a:r>
            <a:r>
              <a:rPr sz="1200" b="1" spc="-85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Panel</a:t>
            </a:r>
            <a:r>
              <a:rPr sz="1200" b="1" spc="-114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28" action="ppaction://hlinksldjump"/>
              </a:rPr>
              <a:t>..........................................................................................299</a:t>
            </a:r>
            <a:endParaRPr sz="1200">
              <a:latin typeface="Times New Roman"/>
              <a:cs typeface="Times New Roman"/>
            </a:endParaRPr>
          </a:p>
          <a:p>
            <a:pPr marL="12700" marR="69850">
              <a:lnSpc>
                <a:spcPct val="141700"/>
              </a:lnSpc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Appendix</a:t>
            </a:r>
            <a:r>
              <a:rPr sz="1200" b="1" spc="-8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I:</a:t>
            </a:r>
            <a:r>
              <a:rPr sz="1200" b="1" spc="-10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Cultural</a:t>
            </a:r>
            <a:r>
              <a:rPr sz="1200" b="1" spc="-5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Competence</a:t>
            </a:r>
            <a:r>
              <a:rPr sz="1200" b="1" spc="-11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 </a:t>
            </a: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and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 </a:t>
            </a:r>
            <a:r>
              <a:rPr sz="1200" b="1" spc="-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Diversity</a:t>
            </a:r>
            <a:r>
              <a:rPr sz="1200" b="1" spc="-4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Network</a:t>
            </a:r>
            <a:r>
              <a:rPr sz="1200" b="1" spc="-7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Participants</a:t>
            </a:r>
            <a:r>
              <a:rPr sz="1200" b="1" spc="-110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29" action="ppaction://hlinksldjump"/>
              </a:rPr>
              <a:t>............................301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30" action="ppaction://hlinksldjump"/>
              </a:rPr>
              <a:t>Appendix</a:t>
            </a:r>
            <a:r>
              <a:rPr sz="1200" b="1" spc="-225" dirty="0">
                <a:solidFill>
                  <a:srgbClr val="00395A"/>
                </a:solidFill>
                <a:latin typeface="Times New Roman"/>
                <a:cs typeface="Times New Roman"/>
                <a:hlinkClick r:id="rId30" action="ppaction://hlinksldjump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  <a:hlinkClick r:id="rId30" action="ppaction://hlinksldjump"/>
              </a:rPr>
              <a:t>J:</a:t>
            </a:r>
            <a:r>
              <a:rPr sz="1200" b="1" spc="-145" dirty="0">
                <a:solidFill>
                  <a:srgbClr val="00395A"/>
                </a:solidFill>
                <a:latin typeface="Times New Roman"/>
                <a:cs typeface="Times New Roman"/>
                <a:hlinkClick r:id="rId30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30" action="ppaction://hlinksldjump"/>
              </a:rPr>
              <a:t>Field</a:t>
            </a:r>
            <a:r>
              <a:rPr sz="1200" b="1" spc="-105" dirty="0">
                <a:solidFill>
                  <a:srgbClr val="00395A"/>
                </a:solidFill>
                <a:latin typeface="Times New Roman"/>
                <a:cs typeface="Times New Roman"/>
                <a:hlinkClick r:id="rId30" action="ppaction://hlinksldjump"/>
              </a:rPr>
              <a:t> </a:t>
            </a: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30" action="ppaction://hlinksldjump"/>
              </a:rPr>
              <a:t>Reviewers</a:t>
            </a:r>
            <a:r>
              <a:rPr sz="1200" b="1" spc="-200" dirty="0">
                <a:solidFill>
                  <a:srgbClr val="00395A"/>
                </a:solidFill>
                <a:latin typeface="Times New Roman"/>
                <a:cs typeface="Times New Roman"/>
                <a:hlinkClick r:id="rId30" action="ppaction://hlinksldjump"/>
              </a:rPr>
              <a:t> </a:t>
            </a:r>
            <a:r>
              <a:rPr sz="1200" b="1" spc="15" dirty="0">
                <a:solidFill>
                  <a:srgbClr val="00395A"/>
                </a:solidFill>
                <a:latin typeface="Times New Roman"/>
                <a:cs typeface="Times New Roman"/>
                <a:hlinkClick r:id="rId30" action="ppaction://hlinksldjump"/>
              </a:rPr>
              <a:t>...........................................................................................303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200" b="1" spc="-10" dirty="0">
                <a:solidFill>
                  <a:srgbClr val="00395A"/>
                </a:solidFill>
                <a:latin typeface="Times New Roman"/>
                <a:cs typeface="Times New Roman"/>
                <a:hlinkClick r:id="rId31" action="ppaction://hlinksldjump"/>
              </a:rPr>
              <a:t>Appendix </a:t>
            </a:r>
            <a:r>
              <a:rPr sz="1200" b="1" spc="-20" dirty="0">
                <a:solidFill>
                  <a:srgbClr val="00395A"/>
                </a:solidFill>
                <a:latin typeface="Times New Roman"/>
                <a:cs typeface="Times New Roman"/>
                <a:hlinkClick r:id="rId31" action="ppaction://hlinksldjump"/>
              </a:rPr>
              <a:t>K:</a:t>
            </a:r>
            <a:r>
              <a:rPr sz="1200" b="1" spc="-95" dirty="0">
                <a:solidFill>
                  <a:srgbClr val="00395A"/>
                </a:solidFill>
                <a:latin typeface="Times New Roman"/>
                <a:cs typeface="Times New Roman"/>
                <a:hlinkClick r:id="rId31" action="ppaction://hlinksldjump"/>
              </a:rPr>
              <a:t> </a:t>
            </a:r>
            <a:r>
              <a:rPr sz="1200" b="1" spc="10" dirty="0">
                <a:solidFill>
                  <a:srgbClr val="00395A"/>
                </a:solidFill>
                <a:latin typeface="Times New Roman"/>
                <a:cs typeface="Times New Roman"/>
                <a:hlinkClick r:id="rId31" action="ppaction://hlinksldjump"/>
              </a:rPr>
              <a:t>Acknowledgments......................................................................................307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200" b="1" dirty="0">
                <a:solidFill>
                  <a:srgbClr val="00395A"/>
                </a:solidFill>
                <a:latin typeface="Times New Roman"/>
                <a:cs typeface="Times New Roman"/>
              </a:rPr>
              <a:t>List of</a:t>
            </a:r>
            <a:r>
              <a:rPr sz="1200" b="1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b="1" spc="-15" dirty="0">
                <a:solidFill>
                  <a:srgbClr val="00395A"/>
                </a:solidFill>
                <a:latin typeface="Times New Roman"/>
                <a:cs typeface="Times New Roman"/>
              </a:rPr>
              <a:t>Exhibits</a:t>
            </a:r>
            <a:endParaRPr sz="1200">
              <a:latin typeface="Times New Roman"/>
              <a:cs typeface="Times New Roman"/>
            </a:endParaRPr>
          </a:p>
          <a:p>
            <a:pPr marL="247015" marR="7620">
              <a:lnSpc>
                <a:spcPct val="111700"/>
              </a:lnSpc>
              <a:spcBef>
                <a:spcPts val="57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2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32" action="ppaction://hlinksldjump"/>
              </a:rPr>
              <a:t>1-1: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2" action="ppaction://hlinksldjump"/>
              </a:rPr>
              <a:t>Multidimensional Model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2" action="ppaction://hlinksldjump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32" action="ppaction://hlinksldjump"/>
              </a:rPr>
              <a:t>Developing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2" action="ppaction://hlinksldjump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32" action="ppaction://hlinksldjump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2" action="ppaction://hlinksldjump"/>
              </a:rPr>
              <a:t>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2" action="ppaction://hlinksldjump"/>
              </a:rPr>
              <a:t>6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3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33" action="ppaction://hlinksldjump"/>
              </a:rPr>
              <a:t>1-2: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33" action="ppaction://hlinksldjump"/>
              </a:rPr>
              <a:t>Continuum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33" action="ppaction://hlinksldjump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3" action="ppaction://hlinksldjump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3" action="ppaction://hlinksldjump"/>
              </a:rPr>
              <a:t>Competence  .........................................................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3" action="ppaction://hlinksldjump"/>
              </a:rPr>
              <a:t> 10</a:t>
            </a:r>
            <a:endParaRPr sz="1200">
              <a:latin typeface="Times New Roman"/>
              <a:cs typeface="Times New Roman"/>
            </a:endParaRPr>
          </a:p>
          <a:p>
            <a:pPr marL="247015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4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34" action="ppaction://hlinksldjump"/>
              </a:rPr>
              <a:t>1-3: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34" action="ppaction://hlinksldjump"/>
              </a:rPr>
              <a:t>Common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4" action="ppaction://hlinksldjump"/>
              </a:rPr>
              <a:t>Characteristics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34" action="ppaction://hlinksldjump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4" action="ppaction://hlinksldjump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4" action="ppaction://hlinksldjump"/>
              </a:rPr>
              <a:t>..................................................................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  <a:hlinkClick r:id="rId34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4" action="ppaction://hlinksldjump"/>
              </a:rPr>
              <a:t>12</a:t>
            </a:r>
            <a:endParaRPr sz="1200">
              <a:latin typeface="Times New Roman"/>
              <a:cs typeface="Times New Roman"/>
            </a:endParaRPr>
          </a:p>
          <a:p>
            <a:pPr marL="247015">
              <a:lnSpc>
                <a:spcPct val="100000"/>
              </a:lnSpc>
              <a:spcBef>
                <a:spcPts val="16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5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35" action="ppaction://hlinksldjump"/>
              </a:rPr>
              <a:t>1-4: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5" action="ppaction://hlinksldjump"/>
              </a:rPr>
              <a:t>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35" action="ppaction://hlinksldjump"/>
              </a:rPr>
              <a:t>and 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5" action="ppaction://hlinksldjump"/>
              </a:rPr>
              <a:t>.......................................................................................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  <a:hlinkClick r:id="rId35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5" action="ppaction://hlinksldjump"/>
              </a:rPr>
              <a:t>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9430004"/>
            <a:ext cx="1181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7078" y="4401852"/>
            <a:ext cx="2849880" cy="462407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240"/>
              </a:spcBef>
            </a:pP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Christianity</a:t>
            </a:r>
            <a:endParaRPr sz="1300">
              <a:latin typeface="Arial"/>
              <a:cs typeface="Arial"/>
            </a:endParaRPr>
          </a:p>
          <a:p>
            <a:pPr marL="14604" marR="5080" indent="8255">
              <a:lnSpc>
                <a:spcPct val="100000"/>
              </a:lnSpc>
              <a:spcBef>
                <a:spcPts val="14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Christianity,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remains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predominant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today.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Keysar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(2009),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76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Christian,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largest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denom-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ination being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Catholics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(25.1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fol-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lowed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Baptists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(15.8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percent).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Christianity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encompasses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denominations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</a:t>
            </a:r>
            <a:endParaRPr sz="1200">
              <a:latin typeface="Times New Roman"/>
              <a:cs typeface="Times New Roman"/>
            </a:endParaRPr>
          </a:p>
          <a:p>
            <a:pPr marL="17145" marR="34290" indent="698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Most mainstream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Christian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religions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support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treatment,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church-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 serve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endParaRPr sz="1200">
              <a:latin typeface="Times New Roman"/>
              <a:cs typeface="Times New Roman"/>
            </a:endParaRPr>
          </a:p>
          <a:p>
            <a:pPr marL="14604" marR="56515" indent="825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Christian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Christian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sects,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sz="1300" b="1" i="1" spc="-40" dirty="0">
                <a:solidFill>
                  <a:srgbClr val="33617B"/>
                </a:solidFill>
                <a:latin typeface="Arial"/>
                <a:cs typeface="Arial"/>
              </a:rPr>
              <a:t>Judaism</a:t>
            </a:r>
            <a:endParaRPr sz="1300">
              <a:latin typeface="Arial"/>
              <a:cs typeface="Arial"/>
            </a:endParaRPr>
          </a:p>
          <a:p>
            <a:pPr marL="15240" marR="15875" indent="-3175">
              <a:lnSpc>
                <a:spcPct val="100000"/>
              </a:lnSpc>
              <a:spcBef>
                <a:spcPts val="14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Judaism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second most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(1.2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popu-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2008; 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Keysar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Jews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ancient background. 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82694" y="4397755"/>
            <a:ext cx="2885440" cy="46983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7940" indent="762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dispersed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exists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geographic regions.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majority of  Jews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would be considered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White, 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Ethiopian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Jews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Israel)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African-Jewish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Jewish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from India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(Bene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Israel),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Jews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immigrated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from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America, as Latinos.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2001, approxi-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identified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adherents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Judaism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opposed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Jewish)  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approximately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7780" marR="43815" indent="1905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sur-  rounding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prohibi-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against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Judaism,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significantly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Jews</a:t>
            </a:r>
            <a:endParaRPr sz="1200">
              <a:latin typeface="Times New Roman"/>
              <a:cs typeface="Times New Roman"/>
            </a:endParaRPr>
          </a:p>
          <a:p>
            <a:pPr marL="17780" marR="5080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(Bainwol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Gressard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1985;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Straussner 2001).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could  be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attributable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genetics,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yet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definite 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component (Hasin et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Conversely,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899160" y="879345"/>
            <a:ext cx="5956300" cy="3469004"/>
            <a:chOff x="899160" y="879345"/>
            <a:chExt cx="5956300" cy="3469004"/>
          </a:xfrm>
        </p:grpSpPr>
        <p:sp>
          <p:nvSpPr>
            <p:cNvPr id="5" name="object 5"/>
            <p:cNvSpPr/>
            <p:nvPr/>
          </p:nvSpPr>
          <p:spPr>
            <a:xfrm>
              <a:off x="905256" y="885441"/>
              <a:ext cx="5943600" cy="3456940"/>
            </a:xfrm>
            <a:custGeom>
              <a:avLst/>
              <a:gdLst/>
              <a:ahLst/>
              <a:cxnLst/>
              <a:rect l="l" t="t" r="r" b="b"/>
              <a:pathLst>
                <a:path w="5943600" h="3456940">
                  <a:moveTo>
                    <a:pt x="5848197" y="0"/>
                  </a:moveTo>
                  <a:lnTo>
                    <a:pt x="95402" y="0"/>
                  </a:lnTo>
                  <a:lnTo>
                    <a:pt x="58266" y="7496"/>
                  </a:lnTo>
                  <a:lnTo>
                    <a:pt x="27941" y="27941"/>
                  </a:lnTo>
                  <a:lnTo>
                    <a:pt x="7496" y="58266"/>
                  </a:lnTo>
                  <a:lnTo>
                    <a:pt x="0" y="95402"/>
                  </a:lnTo>
                  <a:lnTo>
                    <a:pt x="0" y="3361029"/>
                  </a:lnTo>
                  <a:lnTo>
                    <a:pt x="7496" y="3398165"/>
                  </a:lnTo>
                  <a:lnTo>
                    <a:pt x="27941" y="3428490"/>
                  </a:lnTo>
                  <a:lnTo>
                    <a:pt x="58266" y="3448935"/>
                  </a:lnTo>
                  <a:lnTo>
                    <a:pt x="95402" y="3456431"/>
                  </a:lnTo>
                  <a:lnTo>
                    <a:pt x="5848197" y="3456431"/>
                  </a:lnTo>
                  <a:lnTo>
                    <a:pt x="5885333" y="3448935"/>
                  </a:lnTo>
                  <a:lnTo>
                    <a:pt x="5915658" y="3428490"/>
                  </a:lnTo>
                  <a:lnTo>
                    <a:pt x="5936103" y="3398165"/>
                  </a:lnTo>
                  <a:lnTo>
                    <a:pt x="5943600" y="3361029"/>
                  </a:lnTo>
                  <a:lnTo>
                    <a:pt x="5943600" y="95402"/>
                  </a:lnTo>
                  <a:lnTo>
                    <a:pt x="5936103" y="58266"/>
                  </a:lnTo>
                  <a:lnTo>
                    <a:pt x="5915658" y="27941"/>
                  </a:lnTo>
                  <a:lnTo>
                    <a:pt x="5885333" y="7496"/>
                  </a:lnTo>
                  <a:lnTo>
                    <a:pt x="5848197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05256" y="885441"/>
              <a:ext cx="5943600" cy="3456940"/>
            </a:xfrm>
            <a:custGeom>
              <a:avLst/>
              <a:gdLst/>
              <a:ahLst/>
              <a:cxnLst/>
              <a:rect l="l" t="t" r="r" b="b"/>
              <a:pathLst>
                <a:path w="5943600" h="3456940">
                  <a:moveTo>
                    <a:pt x="0" y="95402"/>
                  </a:moveTo>
                  <a:lnTo>
                    <a:pt x="7496" y="58266"/>
                  </a:lnTo>
                  <a:lnTo>
                    <a:pt x="27941" y="27941"/>
                  </a:lnTo>
                  <a:lnTo>
                    <a:pt x="58266" y="7496"/>
                  </a:lnTo>
                  <a:lnTo>
                    <a:pt x="95402" y="0"/>
                  </a:lnTo>
                  <a:lnTo>
                    <a:pt x="5848197" y="0"/>
                  </a:lnTo>
                  <a:lnTo>
                    <a:pt x="5885333" y="7496"/>
                  </a:lnTo>
                  <a:lnTo>
                    <a:pt x="5915658" y="27941"/>
                  </a:lnTo>
                  <a:lnTo>
                    <a:pt x="5936103" y="58266"/>
                  </a:lnTo>
                  <a:lnTo>
                    <a:pt x="5943600" y="95402"/>
                  </a:lnTo>
                  <a:lnTo>
                    <a:pt x="5943600" y="3361029"/>
                  </a:lnTo>
                  <a:lnTo>
                    <a:pt x="5936103" y="3398165"/>
                  </a:lnTo>
                  <a:lnTo>
                    <a:pt x="5915658" y="3428490"/>
                  </a:lnTo>
                  <a:lnTo>
                    <a:pt x="5885333" y="3448935"/>
                  </a:lnTo>
                  <a:lnTo>
                    <a:pt x="5848197" y="3456431"/>
                  </a:lnTo>
                  <a:lnTo>
                    <a:pt x="95402" y="3456431"/>
                  </a:lnTo>
                  <a:lnTo>
                    <a:pt x="58266" y="3448935"/>
                  </a:lnTo>
                  <a:lnTo>
                    <a:pt x="27941" y="3428490"/>
                  </a:lnTo>
                  <a:lnTo>
                    <a:pt x="7496" y="3398165"/>
                  </a:lnTo>
                  <a:lnTo>
                    <a:pt x="0" y="3361029"/>
                  </a:lnTo>
                  <a:lnTo>
                    <a:pt x="0" y="95402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964784" y="435355"/>
            <a:ext cx="5864225" cy="37941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084195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Arial"/>
              <a:cs typeface="Arial"/>
            </a:endParaRPr>
          </a:p>
          <a:p>
            <a:pPr marL="15875" indent="3175">
              <a:lnSpc>
                <a:spcPct val="100000"/>
              </a:lnSpc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0" dirty="0">
                <a:solidFill>
                  <a:srgbClr val="33617B"/>
                </a:solidFill>
                <a:latin typeface="Arial"/>
                <a:cs typeface="Arial"/>
              </a:rPr>
              <a:t>Counselors: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Spirituality,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Religion,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Substance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Abuse,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spc="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Mental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Illness</a:t>
            </a:r>
            <a:endParaRPr sz="1200">
              <a:latin typeface="Arial"/>
              <a:cs typeface="Arial"/>
            </a:endParaRPr>
          </a:p>
          <a:p>
            <a:pPr marL="19685" marR="139700" indent="-3810">
              <a:lnSpc>
                <a:spcPct val="99800"/>
              </a:lnSpc>
              <a:spcBef>
                <a:spcPts val="80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recovery,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especially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distinguish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between spirituali-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religion.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example,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willing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think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themselves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not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necessarily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religious.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Religion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organized,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religion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its own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prac-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designed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further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its members’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Spirituality,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hand,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typically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conceived 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matter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involving an individual’s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search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meaning;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require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affiliation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religious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(Cook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2004).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 or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outside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context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organized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religion.</a:t>
            </a:r>
            <a:endParaRPr sz="1000">
              <a:latin typeface="Arial"/>
              <a:cs typeface="Arial"/>
            </a:endParaRPr>
          </a:p>
          <a:p>
            <a:pPr marL="17145" marR="110489" indent="-5080">
              <a:lnSpc>
                <a:spcPct val="100000"/>
              </a:lnSpc>
              <a:spcBef>
                <a:spcPts val="800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plays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role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illness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abuse, and  higher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ratings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(using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variety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scales)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associated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increased rates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abstinence (Laudet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2006;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Zemore 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Kaskutas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2004).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abuse represents 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lack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control,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discipline,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order,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religion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counter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provid-  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sense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purpose,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order, self-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discipline,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humility, serenity,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acceptance. 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addition,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spiritual-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illness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gain 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sense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meaning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purpose,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inner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strength,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learn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acceptance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tolerance.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Chappel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(1998) maintains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requires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concerted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consistent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effort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prayer,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meditation,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discussion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reading,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participation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other spiritual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activities.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says,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obli-  gation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promoting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recovery.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endParaRPr sz="1000">
              <a:latin typeface="Arial"/>
              <a:cs typeface="Arial"/>
            </a:endParaRPr>
          </a:p>
          <a:p>
            <a:pPr marL="24130" marR="254000" indent="-2540">
              <a:lnSpc>
                <a:spcPts val="1190"/>
              </a:lnSpc>
              <a:spcBef>
                <a:spcPts val="5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first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step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learn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respect clients’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roles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religion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form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(Whitley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2012).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32233" y="9430389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80360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5875" indent="2540" algn="just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same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slightly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compared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(Straussner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3335" marR="5715" indent="381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Jewish people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fortable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meet 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churches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largely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Christian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composi-  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mutual-help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Jewish people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Jewish Alcoholics,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Chemi-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http://www.jbfcs.org/programs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services/jewish-community-services-2/jacs/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Jewish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secular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self-help programs (Straussner 2001). Most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Jewish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980"/>
              </a:spcBef>
            </a:pPr>
            <a:r>
              <a:rPr sz="1300" b="1" i="1" spc="-45" dirty="0">
                <a:solidFill>
                  <a:srgbClr val="33617B"/>
                </a:solidFill>
                <a:latin typeface="Arial"/>
                <a:cs typeface="Arial"/>
              </a:rPr>
              <a:t>Islam</a:t>
            </a:r>
            <a:endParaRPr sz="1300">
              <a:latin typeface="Arial"/>
              <a:cs typeface="Arial"/>
            </a:endParaRPr>
          </a:p>
          <a:p>
            <a:pPr marL="15240" marR="5080" indent="5080">
              <a:lnSpc>
                <a:spcPct val="100000"/>
              </a:lnSpc>
              <a:spcBef>
                <a:spcPts val="1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roughly 1.3 million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third most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Keysar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Arabs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Muslim,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Arab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Christian;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Muslims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come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(Abudabbeh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Hamid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Islam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ethnically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member-  ship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27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Black,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34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10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Latino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2700" marR="59690" indent="6350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Muslims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formal mental 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affected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 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problems,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perceived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societal prejudice,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indigenous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(Aloud  2004).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abuse,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Islam’s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prohibition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intoxicants.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Muslim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harsh penalties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reasons,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1696" y="868171"/>
            <a:ext cx="2887345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825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 use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Despite there being no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data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Muslim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 States, Cochrane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(1990)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that, 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comparison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Sikh,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Hindu,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Muslim,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5875" marR="5080" indent="1016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(probably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Christian)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British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Muslims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drank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least,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consumed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alco-  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average.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consumption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Muslims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related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guilt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shame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further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avoidance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seeking 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arise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(Abudabbeh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Hamid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Buddhism</a:t>
            </a:r>
            <a:endParaRPr sz="1300">
              <a:latin typeface="Arial"/>
              <a:cs typeface="Arial"/>
            </a:endParaRPr>
          </a:p>
          <a:p>
            <a:pPr marL="15875" marR="6350" indent="5080">
              <a:lnSpc>
                <a:spcPct val="100000"/>
              </a:lnSpc>
              <a:spcBef>
                <a:spcPts val="1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2008, 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1.2 million Buddhists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living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 (Kosmin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Keysar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Kosmin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 (2001),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majority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Buddhists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 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(61 percent),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signifi-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up 32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States),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(4 percent)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Latinos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  percent).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China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Japan,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Buddhism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combined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Taoism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Shintoism,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 immigrants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combine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of those religions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Buddhism.</a:t>
            </a:r>
            <a:endParaRPr sz="1200">
              <a:latin typeface="Times New Roman"/>
              <a:cs typeface="Times New Roman"/>
            </a:endParaRPr>
          </a:p>
          <a:p>
            <a:pPr marL="16510" marR="11430" indent="127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Buddhists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choices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karma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behavior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(McLaughlin 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Braun 1998).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Fifth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Precept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intoxicating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substances,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thus,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expectation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believers 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alcohol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of  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(Assanangkornchai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United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treating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36551" y="435355"/>
            <a:ext cx="27920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1—Introduction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75336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Buddhist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abuse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exist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Thailand)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rates (70 percent) using 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herbal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sau-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practices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(Barrett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1997).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9197" y="2014982"/>
            <a:ext cx="2870200" cy="1964689"/>
          </a:xfrm>
          <a:prstGeom prst="rect">
            <a:avLst/>
          </a:prstGeom>
        </p:spPr>
        <p:txBody>
          <a:bodyPr vert="horz" wrap="square" lIns="0" tIns="13335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50"/>
              </a:spcBef>
            </a:pPr>
            <a:r>
              <a:rPr sz="1800" b="1" spc="-55" dirty="0">
                <a:solidFill>
                  <a:srgbClr val="33617B"/>
                </a:solidFill>
                <a:latin typeface="Arial"/>
                <a:cs typeface="Arial"/>
              </a:rPr>
              <a:t>As </a:t>
            </a:r>
            <a:r>
              <a:rPr sz="1800" b="1" spc="-70" dirty="0">
                <a:solidFill>
                  <a:srgbClr val="33617B"/>
                </a:solidFill>
                <a:latin typeface="Arial"/>
                <a:cs typeface="Arial"/>
              </a:rPr>
              <a:t>You</a:t>
            </a:r>
            <a:r>
              <a:rPr sz="18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Proceed</a:t>
            </a:r>
            <a:endParaRPr sz="1800">
              <a:latin typeface="Arial"/>
              <a:cs typeface="Arial"/>
            </a:endParaRPr>
          </a:p>
          <a:p>
            <a:pPr marL="12700" marR="5080" indent="8890">
              <a:lnSpc>
                <a:spcPct val="100000"/>
              </a:lnSpc>
              <a:spcBef>
                <a:spcPts val="6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established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foundation 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rationale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TIP;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reviewed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 concepts,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terminology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among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groups.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proceed,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occurs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68930" cy="295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group 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well—there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cultures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unique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attrib-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utes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outlined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earlier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“What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Cross-Cutting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Ethnicity 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Culture?”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section.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read this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TIP,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member 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cross-cutting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influ-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counselor–client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problems,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interpretation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structure and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5216" y="3770381"/>
            <a:ext cx="1965960" cy="1325880"/>
          </a:xfrm>
          <a:custGeom>
            <a:avLst/>
            <a:gdLst/>
            <a:ahLst/>
            <a:cxnLst/>
            <a:rect l="l" t="t" r="r" b="b"/>
            <a:pathLst>
              <a:path w="1965960" h="1325879">
                <a:moveTo>
                  <a:pt x="1893824" y="0"/>
                </a:moveTo>
                <a:lnTo>
                  <a:pt x="72136" y="0"/>
                </a:lnTo>
                <a:lnTo>
                  <a:pt x="44057" y="5668"/>
                </a:lnTo>
                <a:lnTo>
                  <a:pt x="21128" y="21128"/>
                </a:lnTo>
                <a:lnTo>
                  <a:pt x="5668" y="44057"/>
                </a:lnTo>
                <a:lnTo>
                  <a:pt x="0" y="72136"/>
                </a:lnTo>
                <a:lnTo>
                  <a:pt x="0" y="1253731"/>
                </a:lnTo>
                <a:lnTo>
                  <a:pt x="5668" y="1281811"/>
                </a:lnTo>
                <a:lnTo>
                  <a:pt x="21128" y="1304745"/>
                </a:lnTo>
                <a:lnTo>
                  <a:pt x="44057" y="1320209"/>
                </a:lnTo>
                <a:lnTo>
                  <a:pt x="72136" y="1325880"/>
                </a:lnTo>
                <a:lnTo>
                  <a:pt x="1893824" y="1325880"/>
                </a:lnTo>
                <a:lnTo>
                  <a:pt x="1921902" y="1320209"/>
                </a:lnTo>
                <a:lnTo>
                  <a:pt x="1944831" y="1304745"/>
                </a:lnTo>
                <a:lnTo>
                  <a:pt x="1960291" y="1281811"/>
                </a:lnTo>
                <a:lnTo>
                  <a:pt x="1965960" y="1253731"/>
                </a:lnTo>
                <a:lnTo>
                  <a:pt x="1965960" y="72136"/>
                </a:lnTo>
                <a:lnTo>
                  <a:pt x="1960291" y="44057"/>
                </a:lnTo>
                <a:lnTo>
                  <a:pt x="1944831" y="21128"/>
                </a:lnTo>
                <a:lnTo>
                  <a:pt x="1921902" y="5668"/>
                </a:lnTo>
                <a:lnTo>
                  <a:pt x="1893824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21283" y="3713642"/>
            <a:ext cx="1522730" cy="1289685"/>
          </a:xfrm>
          <a:prstGeom prst="rect">
            <a:avLst/>
          </a:prstGeom>
        </p:spPr>
        <p:txBody>
          <a:bodyPr vert="horz" wrap="square" lIns="0" tIns="1149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5"/>
              </a:spcBef>
            </a:pPr>
            <a:r>
              <a:rPr sz="1400" u="sng" spc="1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IN </a:t>
            </a:r>
            <a:r>
              <a:rPr sz="1400" u="sng" spc="-2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THIS</a:t>
            </a:r>
            <a:r>
              <a:rPr sz="1400" u="sng" spc="-7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 </a:t>
            </a:r>
            <a:r>
              <a:rPr sz="1400" u="sng" spc="-3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CHAPTER</a:t>
            </a:r>
            <a:endParaRPr sz="1400">
              <a:latin typeface="Arial"/>
              <a:cs typeface="Arial"/>
            </a:endParaRPr>
          </a:p>
          <a:p>
            <a:pPr marL="149860" marR="391795" indent="-114935">
              <a:lnSpc>
                <a:spcPts val="1310"/>
              </a:lnSpc>
              <a:spcBef>
                <a:spcPts val="690"/>
              </a:spcBef>
              <a:buFont typeface="Symbol"/>
              <a:buChar char=""/>
              <a:tabLst>
                <a:tab pos="150495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Core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Counselor 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Competencies</a:t>
            </a:r>
            <a:endParaRPr sz="1100">
              <a:latin typeface="Arial"/>
              <a:cs typeface="Arial"/>
            </a:endParaRPr>
          </a:p>
          <a:p>
            <a:pPr marL="149860" marR="137795" indent="-114935">
              <a:lnSpc>
                <a:spcPct val="98600"/>
              </a:lnSpc>
              <a:spcBef>
                <a:spcPts val="250"/>
              </a:spcBef>
              <a:buFont typeface="Symbol"/>
              <a:buChar char=""/>
              <a:tabLst>
                <a:tab pos="142875" algn="l"/>
              </a:tabLst>
            </a:pP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Self-Assessment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  Individual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Cultural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Competence</a:t>
            </a:r>
            <a:endParaRPr sz="1100"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723900" y="1566164"/>
            <a:ext cx="3925570" cy="129603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>
              <a:lnSpc>
                <a:spcPts val="3320"/>
              </a:lnSpc>
              <a:spcBef>
                <a:spcPts val="240"/>
              </a:spcBef>
            </a:pPr>
            <a:r>
              <a:rPr spc="-15" dirty="0"/>
              <a:t>Core Competencies </a:t>
            </a:r>
            <a:r>
              <a:rPr dirty="0"/>
              <a:t>for  </a:t>
            </a:r>
            <a:r>
              <a:rPr spc="-50" dirty="0"/>
              <a:t>Counselors and </a:t>
            </a:r>
            <a:r>
              <a:rPr dirty="0"/>
              <a:t>Other  </a:t>
            </a:r>
            <a:r>
              <a:rPr spc="-45" dirty="0"/>
              <a:t>Clinical</a:t>
            </a:r>
            <a:r>
              <a:rPr spc="-105" dirty="0"/>
              <a:t> </a:t>
            </a:r>
            <a:r>
              <a:rPr spc="15" dirty="0"/>
              <a:t>Staff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725623" y="3736340"/>
            <a:ext cx="4147185" cy="52470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9685" indent="1206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40-year-old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man,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upper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class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neighborhood.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married for 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15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years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school sweetheart,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woman,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children.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owns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fleet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-sweeping  trucks—a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business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started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father-in-law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ex-  panded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considerably.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spending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time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work. 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more than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dabbling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illicit drugs.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increased, tensions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wife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escalated.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Gil’s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friends,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just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hard-working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guy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deserves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hard 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day’s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work.</a:t>
            </a:r>
            <a:endParaRPr sz="1200">
              <a:latin typeface="Times New Roman"/>
              <a:cs typeface="Times New Roman"/>
            </a:endParaRPr>
          </a:p>
          <a:p>
            <a:pPr marL="17145" marR="90805" indent="698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consid-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Gil’s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low-level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especially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primarily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home.</a:t>
            </a:r>
            <a:endParaRPr sz="1200">
              <a:latin typeface="Times New Roman"/>
              <a:cs typeface="Times New Roman"/>
            </a:endParaRPr>
          </a:p>
          <a:p>
            <a:pPr marL="13335" marR="5080" indent="6350">
              <a:lnSpc>
                <a:spcPct val="100000"/>
              </a:lnSpc>
              <a:spcBef>
                <a:spcPts val="79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Recently,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accident while working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trucks.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abuse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 to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center. Gil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attended, 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argued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while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borracho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(drunkard)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 distrusted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professionals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men-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something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gabachos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(Whites)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did.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proud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capacity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“hold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liquor”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felt anger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hostili-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 toward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reduce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Gil’s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valid;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stemmed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fluenced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raised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infancy.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dropped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wife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threatened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divorce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did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immediate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reluctantly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077022" y="1471676"/>
            <a:ext cx="414020" cy="863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500" b="1" spc="-5" dirty="0">
                <a:solidFill>
                  <a:srgbClr val="00395A"/>
                </a:solidFill>
                <a:latin typeface="Arial"/>
                <a:cs typeface="Arial"/>
              </a:rPr>
              <a:t>2</a:t>
            </a:r>
            <a:endParaRPr sz="55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85440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8100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enrolled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outpatient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program.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people,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product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ronment—an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provided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rich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and spiritual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back-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ground, a strong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male identity,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deep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attach-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strong work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ethic,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 support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family.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Mexican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disrupts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life,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earn 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living.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  has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costs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</a:t>
            </a:r>
            <a:endParaRPr sz="1200">
              <a:latin typeface="Times New Roman"/>
              <a:cs typeface="Times New Roman"/>
            </a:endParaRPr>
          </a:p>
          <a:p>
            <a:pPr marL="12700" marR="5080" indent="571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threats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man’s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manhood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(Sobralske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2006). Given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back-  ground,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would understandably be reluctant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enter treatment,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jeopardize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company.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 would recognize, legitimize,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validate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Gil’s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reluctance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enter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continue in treatment.  In 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similar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program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would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structured 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Gil’s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attitudes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keeping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might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succeeded 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culturally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responsive.</a:t>
            </a:r>
            <a:endParaRPr sz="1200">
              <a:latin typeface="Times New Roman"/>
              <a:cs typeface="Times New Roman"/>
            </a:endParaRPr>
          </a:p>
          <a:p>
            <a:pPr marL="12700" marR="10795" indent="635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Like Gil,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carrying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conflicts,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roots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present-day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realities.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Gil, 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reluctance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denial.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shows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Gil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greeted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respond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(Damashek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Griner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Smith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Kopelowicz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al.</a:t>
            </a:r>
            <a:endParaRPr sz="1200">
              <a:latin typeface="Times New Roman"/>
              <a:cs typeface="Times New Roman"/>
            </a:endParaRPr>
          </a:p>
          <a:p>
            <a:pPr marL="12700" marR="84455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Whaley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Davis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presence  of counselors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gender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greatly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868171"/>
            <a:ext cx="2816225" cy="4150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590" indent="1905" algn="just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regard,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crucial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successful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outcomes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(Ackerman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Hilsen-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and Sue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2003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 therapy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building relational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bridges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engender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confidence. Sensitivity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genuine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empathy,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warmth,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humility,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ceptance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tenets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sound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therapy.</a:t>
            </a:r>
            <a:endParaRPr sz="1200">
              <a:latin typeface="Times New Roman"/>
              <a:cs typeface="Times New Roman"/>
            </a:endParaRPr>
          </a:p>
          <a:p>
            <a:pPr marL="12700" marR="13335" indent="952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expands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petencies needed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Using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multi-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dimensional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content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selor’s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awareness;</a:t>
            </a:r>
            <a:r>
              <a:rPr sz="1200" spc="-2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694" y="5162803"/>
            <a:ext cx="2851150" cy="3945254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3335" marR="1140460">
              <a:lnSpc>
                <a:spcPts val="2150"/>
              </a:lnSpc>
              <a:spcBef>
                <a:spcPts val="180"/>
              </a:spcBef>
            </a:pP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Core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Counselor 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Competencies</a:t>
            </a:r>
            <a:endParaRPr sz="1800">
              <a:latin typeface="Arial"/>
              <a:cs typeface="Arial"/>
            </a:endParaRPr>
          </a:p>
          <a:p>
            <a:pPr marL="14604" marR="37465" indent="2540">
              <a:lnSpc>
                <a:spcPct val="100000"/>
              </a:lnSpc>
              <a:spcBef>
                <a:spcPts val="56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Since Sue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phrase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“multi-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competencies”in 1992,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academics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elaborated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 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(American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[APA]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2002;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Council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Advancement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Interests 2009;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Pack-Brown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Williams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2003;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Tseng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Streltzer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2700" marR="5080" indent="10795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discrete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requires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self-evaluation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practitioner.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Moreo-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strive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6026911"/>
            <a:ext cx="2807970" cy="268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778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2700" marR="76835" indent="9525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growing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portion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population,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update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endParaRPr sz="1200">
              <a:latin typeface="Times New Roman"/>
              <a:cs typeface="Times New Roman"/>
            </a:endParaRPr>
          </a:p>
          <a:p>
            <a:pPr marL="12700" marR="5080" indent="19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increasing.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existing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guidelines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Counseling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staff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outlined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chapter.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79509" y="6031130"/>
            <a:ext cx="2853055" cy="264858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3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Self-Knowledge</a:t>
            </a:r>
            <a:endParaRPr sz="1400">
              <a:latin typeface="Arial"/>
              <a:cs typeface="Arial"/>
            </a:endParaRPr>
          </a:p>
          <a:p>
            <a:pPr marL="17780" marR="5080" indent="8255">
              <a:lnSpc>
                <a:spcPct val="100000"/>
              </a:lnSpc>
              <a:spcBef>
                <a:spcPts val="12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evidence-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methods 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hard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methods.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Conversely,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strong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ac-  cepted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methods 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scientific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explanations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solu-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mental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begin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exploring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heritage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normality,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abnormality,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898905" y="908051"/>
            <a:ext cx="5956300" cy="5060315"/>
            <a:chOff x="898905" y="908051"/>
            <a:chExt cx="5956300" cy="5060315"/>
          </a:xfrm>
        </p:grpSpPr>
        <p:sp>
          <p:nvSpPr>
            <p:cNvPr id="6" name="object 6"/>
            <p:cNvSpPr/>
            <p:nvPr/>
          </p:nvSpPr>
          <p:spPr>
            <a:xfrm>
              <a:off x="905255" y="914401"/>
              <a:ext cx="5943600" cy="5047615"/>
            </a:xfrm>
            <a:custGeom>
              <a:avLst/>
              <a:gdLst/>
              <a:ahLst/>
              <a:cxnLst/>
              <a:rect l="l" t="t" r="r" b="b"/>
              <a:pathLst>
                <a:path w="5943600" h="5047615">
                  <a:moveTo>
                    <a:pt x="5804293" y="0"/>
                  </a:moveTo>
                  <a:lnTo>
                    <a:pt x="139306" y="0"/>
                  </a:lnTo>
                  <a:lnTo>
                    <a:pt x="95274" y="7101"/>
                  </a:lnTo>
                  <a:lnTo>
                    <a:pt x="57033" y="26878"/>
                  </a:lnTo>
                  <a:lnTo>
                    <a:pt x="26878" y="57033"/>
                  </a:lnTo>
                  <a:lnTo>
                    <a:pt x="7101" y="95274"/>
                  </a:lnTo>
                  <a:lnTo>
                    <a:pt x="0" y="139306"/>
                  </a:lnTo>
                  <a:lnTo>
                    <a:pt x="0" y="4908181"/>
                  </a:lnTo>
                  <a:lnTo>
                    <a:pt x="7101" y="4952213"/>
                  </a:lnTo>
                  <a:lnTo>
                    <a:pt x="26878" y="4990454"/>
                  </a:lnTo>
                  <a:lnTo>
                    <a:pt x="57033" y="5020609"/>
                  </a:lnTo>
                  <a:lnTo>
                    <a:pt x="95274" y="5040386"/>
                  </a:lnTo>
                  <a:lnTo>
                    <a:pt x="139306" y="5047488"/>
                  </a:lnTo>
                  <a:lnTo>
                    <a:pt x="5804293" y="5047488"/>
                  </a:lnTo>
                  <a:lnTo>
                    <a:pt x="5848325" y="5040386"/>
                  </a:lnTo>
                  <a:lnTo>
                    <a:pt x="5886566" y="5020609"/>
                  </a:lnTo>
                  <a:lnTo>
                    <a:pt x="5916721" y="4990454"/>
                  </a:lnTo>
                  <a:lnTo>
                    <a:pt x="5936498" y="4952213"/>
                  </a:lnTo>
                  <a:lnTo>
                    <a:pt x="5943600" y="4908181"/>
                  </a:lnTo>
                  <a:lnTo>
                    <a:pt x="5943600" y="139306"/>
                  </a:lnTo>
                  <a:lnTo>
                    <a:pt x="5936498" y="95274"/>
                  </a:lnTo>
                  <a:lnTo>
                    <a:pt x="5916721" y="57033"/>
                  </a:lnTo>
                  <a:lnTo>
                    <a:pt x="5886566" y="26878"/>
                  </a:lnTo>
                  <a:lnTo>
                    <a:pt x="5848325" y="7101"/>
                  </a:lnTo>
                  <a:lnTo>
                    <a:pt x="580429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05255" y="914401"/>
              <a:ext cx="5943600" cy="5047615"/>
            </a:xfrm>
            <a:custGeom>
              <a:avLst/>
              <a:gdLst/>
              <a:ahLst/>
              <a:cxnLst/>
              <a:rect l="l" t="t" r="r" b="b"/>
              <a:pathLst>
                <a:path w="5943600" h="5047615">
                  <a:moveTo>
                    <a:pt x="0" y="139306"/>
                  </a:moveTo>
                  <a:lnTo>
                    <a:pt x="7101" y="95274"/>
                  </a:lnTo>
                  <a:lnTo>
                    <a:pt x="26878" y="57033"/>
                  </a:lnTo>
                  <a:lnTo>
                    <a:pt x="57033" y="26878"/>
                  </a:lnTo>
                  <a:lnTo>
                    <a:pt x="95274" y="7101"/>
                  </a:lnTo>
                  <a:lnTo>
                    <a:pt x="139306" y="0"/>
                  </a:lnTo>
                  <a:lnTo>
                    <a:pt x="5804293" y="0"/>
                  </a:lnTo>
                  <a:lnTo>
                    <a:pt x="5848325" y="7101"/>
                  </a:lnTo>
                  <a:lnTo>
                    <a:pt x="5886566" y="26878"/>
                  </a:lnTo>
                  <a:lnTo>
                    <a:pt x="5916721" y="57033"/>
                  </a:lnTo>
                  <a:lnTo>
                    <a:pt x="5936498" y="95274"/>
                  </a:lnTo>
                  <a:lnTo>
                    <a:pt x="5943600" y="139306"/>
                  </a:lnTo>
                  <a:lnTo>
                    <a:pt x="5943600" y="4908181"/>
                  </a:lnTo>
                  <a:lnTo>
                    <a:pt x="5936498" y="4952213"/>
                  </a:lnTo>
                  <a:lnTo>
                    <a:pt x="5916721" y="4990454"/>
                  </a:lnTo>
                  <a:lnTo>
                    <a:pt x="5886566" y="5020609"/>
                  </a:lnTo>
                  <a:lnTo>
                    <a:pt x="5848325" y="5040386"/>
                  </a:lnTo>
                  <a:lnTo>
                    <a:pt x="5804293" y="5047488"/>
                  </a:lnTo>
                  <a:lnTo>
                    <a:pt x="139306" y="5047488"/>
                  </a:lnTo>
                  <a:lnTo>
                    <a:pt x="95274" y="5040386"/>
                  </a:lnTo>
                  <a:lnTo>
                    <a:pt x="57033" y="5020609"/>
                  </a:lnTo>
                  <a:lnTo>
                    <a:pt x="26878" y="4990454"/>
                  </a:lnTo>
                  <a:lnTo>
                    <a:pt x="7101" y="4952213"/>
                  </a:lnTo>
                  <a:lnTo>
                    <a:pt x="0" y="4908181"/>
                  </a:lnTo>
                  <a:lnTo>
                    <a:pt x="0" y="13930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78521" y="967231"/>
            <a:ext cx="5617845" cy="37909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5080" indent="13970">
              <a:lnSpc>
                <a:spcPts val="1340"/>
              </a:lnSpc>
              <a:spcBef>
                <a:spcPts val="225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Multidimensional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Model for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Developing Cultural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Competence: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Individual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Staff 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Level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214627" y="1536191"/>
            <a:ext cx="5356860" cy="4206240"/>
            <a:chOff x="1214627" y="1536191"/>
            <a:chExt cx="5356860" cy="4206240"/>
          </a:xfrm>
        </p:grpSpPr>
        <p:sp>
          <p:nvSpPr>
            <p:cNvPr id="10" name="object 10"/>
            <p:cNvSpPr/>
            <p:nvPr/>
          </p:nvSpPr>
          <p:spPr>
            <a:xfrm>
              <a:off x="1223771" y="1545335"/>
              <a:ext cx="5338572" cy="4187952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219199" y="1540763"/>
              <a:ext cx="5347970" cy="4197350"/>
            </a:xfrm>
            <a:custGeom>
              <a:avLst/>
              <a:gdLst/>
              <a:ahLst/>
              <a:cxnLst/>
              <a:rect l="l" t="t" r="r" b="b"/>
              <a:pathLst>
                <a:path w="5347970" h="4197350">
                  <a:moveTo>
                    <a:pt x="0" y="0"/>
                  </a:moveTo>
                  <a:lnTo>
                    <a:pt x="5347715" y="0"/>
                  </a:lnTo>
                  <a:lnTo>
                    <a:pt x="5347715" y="4197096"/>
                  </a:lnTo>
                  <a:lnTo>
                    <a:pt x="0" y="4197096"/>
                  </a:lnTo>
                  <a:lnTo>
                    <a:pt x="0" y="0"/>
                  </a:lnTo>
                  <a:close/>
                </a:path>
              </a:pathLst>
            </a:custGeom>
            <a:ln w="9143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4114" y="868171"/>
            <a:ext cx="2892425" cy="8204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5080" indent="825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equipped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</a:t>
            </a:r>
            <a:endParaRPr sz="1200">
              <a:latin typeface="Times New Roman"/>
              <a:cs typeface="Times New Roman"/>
            </a:endParaRPr>
          </a:p>
          <a:p>
            <a:pPr marL="17780" marR="26670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self-examination,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clini-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 supervision,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described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sections.</a:t>
            </a:r>
            <a:endParaRPr sz="120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980"/>
              </a:spcBef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Cultural</a:t>
            </a:r>
            <a:r>
              <a:rPr sz="1300" b="1" i="1" spc="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40" dirty="0">
                <a:solidFill>
                  <a:srgbClr val="33617B"/>
                </a:solidFill>
                <a:latin typeface="Arial"/>
                <a:cs typeface="Arial"/>
              </a:rPr>
              <a:t>awareness</a:t>
            </a:r>
            <a:endParaRPr sz="1300">
              <a:latin typeface="Arial"/>
              <a:cs typeface="Arial"/>
            </a:endParaRPr>
          </a:p>
          <a:p>
            <a:pPr marL="17780" marR="27940" indent="8255">
              <a:lnSpc>
                <a:spcPct val="100000"/>
              </a:lnSpc>
              <a:spcBef>
                <a:spcPts val="13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own cultural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acknowledge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client–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ignores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obvious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Lack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awareness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discount</a:t>
            </a:r>
            <a:endParaRPr sz="1200">
              <a:latin typeface="Times New Roman"/>
              <a:cs typeface="Times New Roman"/>
            </a:endParaRPr>
          </a:p>
          <a:p>
            <a:pPr marL="19685" marR="74295" indent="25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counselors’cultural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backgrounds—including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attitudes—influence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diagnos-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impressions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unwittingly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</a:t>
            </a:r>
            <a:endParaRPr sz="1200">
              <a:latin typeface="Times New Roman"/>
              <a:cs typeface="Times New Roman"/>
            </a:endParaRPr>
          </a:p>
          <a:p>
            <a:pPr marL="17145" marR="34290" indent="50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template 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prejudge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presentations.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struggle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uniqueness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 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really do.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own beliefs, experiences,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abnormal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valuing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aware-  ness, counselors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problems.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becoming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counselor.</a:t>
            </a:r>
            <a:endParaRPr sz="1200">
              <a:latin typeface="Times New Roman"/>
              <a:cs typeface="Times New Roman"/>
            </a:endParaRPr>
          </a:p>
          <a:p>
            <a:pPr marL="18415" marR="36195" indent="-6350">
              <a:lnSpc>
                <a:spcPct val="103200"/>
              </a:lnSpc>
              <a:spcBef>
                <a:spcPts val="930"/>
              </a:spcBef>
            </a:pP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Racial,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ethnic, and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identities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own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1410" y="4403852"/>
            <a:ext cx="2890520" cy="4699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2545" indent="952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constructs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complex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briefly,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follows 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overview.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identity“refers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one’s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perception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she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heritage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group”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(Helms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1990,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“often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frame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consciously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unconsciously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common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bond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traditions,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liefs”(Chavez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Guido-DiBrito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  <a:p>
            <a:pPr marL="16510" marR="10160" indent="190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41).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limited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rituals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rites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passage,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dietary habits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(e.g.,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attitudes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food/food preparation,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symbolism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food,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taboos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food),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leisure  activities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(Bhugra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Becker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2005).</a:t>
            </a:r>
            <a:endParaRPr sz="1200">
              <a:latin typeface="Times New Roman"/>
              <a:cs typeface="Times New Roman"/>
            </a:endParaRPr>
          </a:p>
          <a:p>
            <a:pPr marL="17145" marR="5080" indent="3175">
              <a:lnSpc>
                <a:spcPct val="100000"/>
              </a:lnSpc>
              <a:spcBef>
                <a:spcPts val="8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Aspects of racial,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apparent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always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conscious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counse-  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client,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role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themselves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world around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3986784" y="885442"/>
            <a:ext cx="2874645" cy="3459479"/>
            <a:chOff x="3986784" y="885442"/>
            <a:chExt cx="2874645" cy="3459479"/>
          </a:xfrm>
        </p:grpSpPr>
        <p:sp>
          <p:nvSpPr>
            <p:cNvPr id="6" name="object 6"/>
            <p:cNvSpPr/>
            <p:nvPr/>
          </p:nvSpPr>
          <p:spPr>
            <a:xfrm>
              <a:off x="3992880" y="891538"/>
              <a:ext cx="2862580" cy="3447415"/>
            </a:xfrm>
            <a:custGeom>
              <a:avLst/>
              <a:gdLst/>
              <a:ahLst/>
              <a:cxnLst/>
              <a:rect l="l" t="t" r="r" b="b"/>
              <a:pathLst>
                <a:path w="2862579" h="3447415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3368294"/>
                  </a:lnTo>
                  <a:lnTo>
                    <a:pt x="6208" y="3399040"/>
                  </a:lnTo>
                  <a:lnTo>
                    <a:pt x="23137" y="3424150"/>
                  </a:lnTo>
                  <a:lnTo>
                    <a:pt x="48247" y="3441079"/>
                  </a:lnTo>
                  <a:lnTo>
                    <a:pt x="78994" y="3447288"/>
                  </a:lnTo>
                  <a:lnTo>
                    <a:pt x="2783078" y="3447288"/>
                  </a:lnTo>
                  <a:lnTo>
                    <a:pt x="2813824" y="3441079"/>
                  </a:lnTo>
                  <a:lnTo>
                    <a:pt x="2838934" y="3424150"/>
                  </a:lnTo>
                  <a:lnTo>
                    <a:pt x="2855863" y="3399040"/>
                  </a:lnTo>
                  <a:lnTo>
                    <a:pt x="2862072" y="3368294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992880" y="891538"/>
              <a:ext cx="2862580" cy="3447415"/>
            </a:xfrm>
            <a:custGeom>
              <a:avLst/>
              <a:gdLst/>
              <a:ahLst/>
              <a:cxnLst/>
              <a:rect l="l" t="t" r="r" b="b"/>
              <a:pathLst>
                <a:path w="2862579" h="3447415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3368294"/>
                  </a:lnTo>
                  <a:lnTo>
                    <a:pt x="2855863" y="3399040"/>
                  </a:lnTo>
                  <a:lnTo>
                    <a:pt x="2838934" y="3424150"/>
                  </a:lnTo>
                  <a:lnTo>
                    <a:pt x="2813824" y="3441079"/>
                  </a:lnTo>
                  <a:lnTo>
                    <a:pt x="2783078" y="3447288"/>
                  </a:lnTo>
                  <a:lnTo>
                    <a:pt x="78994" y="3447288"/>
                  </a:lnTo>
                  <a:lnTo>
                    <a:pt x="48247" y="3441079"/>
                  </a:lnTo>
                  <a:lnTo>
                    <a:pt x="23137" y="3424150"/>
                  </a:lnTo>
                  <a:lnTo>
                    <a:pt x="6208" y="3399040"/>
                  </a:lnTo>
                  <a:lnTo>
                    <a:pt x="0" y="3368294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4047836" y="926083"/>
            <a:ext cx="2687320" cy="3305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670">
              <a:lnSpc>
                <a:spcPct val="100000"/>
              </a:lnSpc>
              <a:spcBef>
                <a:spcPts val="100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Models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Racial</a:t>
            </a:r>
            <a:r>
              <a:rPr sz="1200" b="1" spc="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Identity</a:t>
            </a:r>
            <a:endParaRPr sz="1200">
              <a:latin typeface="Arial"/>
              <a:cs typeface="Arial"/>
            </a:endParaRPr>
          </a:p>
          <a:p>
            <a:pPr marL="12700" marR="13970" indent="11430">
              <a:lnSpc>
                <a:spcPct val="99900"/>
              </a:lnSpc>
              <a:spcBef>
                <a:spcPts val="79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Models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identity, often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structured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stages,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highlight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individuals  undertake 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becoming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sense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relation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context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families,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socie-  ties,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histories.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Influenced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Civil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Rights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Movement, earlier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identity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models 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the United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States focused on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White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Black racial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ross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1995;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Helms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1990;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Helms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Carter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1991).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models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have been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created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to  incorporate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races,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ethnicities, and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cultures.</a:t>
            </a:r>
            <a:endParaRPr sz="1000">
              <a:latin typeface="Arial"/>
              <a:cs typeface="Arial"/>
            </a:endParaRPr>
          </a:p>
          <a:p>
            <a:pPr marL="15875" marR="5080" indent="5715">
              <a:lnSpc>
                <a:spcPct val="99800"/>
              </a:lnSpc>
              <a:spcBef>
                <a:spcPts val="81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Although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highlights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two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formative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models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(see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next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page),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addi-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tional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resources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highlight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models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incorporate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groups, includ-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multiracial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Wijeyesinghe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Jackson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2012).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092" y="9430389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91790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messages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supported 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lack  affirmative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views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internalize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messages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 disconnected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heritages.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mainstream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society 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actively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own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particular,</a:t>
            </a:r>
            <a:endParaRPr sz="1200">
              <a:latin typeface="Times New Roman"/>
              <a:cs typeface="Times New Roman"/>
            </a:endParaRPr>
          </a:p>
          <a:p>
            <a:pPr marL="15240" marR="45085" indent="762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drawn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typically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dissonance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activities.</a:t>
            </a:r>
            <a:endParaRPr sz="1200">
              <a:latin typeface="Times New Roman"/>
              <a:cs typeface="Times New Roman"/>
            </a:endParaRPr>
          </a:p>
          <a:p>
            <a:pPr marL="12700" marR="39370" indent="508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heritages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deeper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personal develop-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racial,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available;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presented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below.</a:t>
            </a:r>
            <a:endParaRPr sz="1200">
              <a:latin typeface="Times New Roman"/>
              <a:cs typeface="Times New Roman"/>
            </a:endParaRPr>
          </a:p>
          <a:p>
            <a:pPr marL="15240" marR="111760" indent="5715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2-1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highlights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racial/cultural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(R/CID)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(Sue 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WRID)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(Sue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2001).</a:t>
            </a:r>
            <a:endParaRPr sz="1200">
              <a:latin typeface="Times New Roman"/>
              <a:cs typeface="Times New Roman"/>
            </a:endParaRPr>
          </a:p>
          <a:p>
            <a:pPr marL="12700" marR="83820" indent="381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earlier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linear  developmental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stages,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thought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whereby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loop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earlier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later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phase.</a:t>
            </a:r>
            <a:endParaRPr sz="1200">
              <a:latin typeface="Times New Roman"/>
              <a:cs typeface="Times New Roman"/>
            </a:endParaRPr>
          </a:p>
          <a:p>
            <a:pPr marL="12700" marR="24765" indent="4445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either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challenges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phase.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understanding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 counselors—regardless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ethnicity—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unwittingly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minimize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ethnic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experiences.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fail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identify 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secure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  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services, unconsciously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operate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superior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judging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ineffectual,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ofresistance, 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symptom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pathology),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internalize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reaction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African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feeling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betrayed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inadequate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a client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68171"/>
            <a:ext cx="2907665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requests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view),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veil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societal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stereotypes.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acknowl-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endorsing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active process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normalize 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clients’parallel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counseling, racial,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identities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pivotal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only between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 among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everyone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referral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familymembers,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personnel,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administrators).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41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uses stages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two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-1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opment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context.</a:t>
            </a:r>
            <a:endParaRPr sz="1200">
              <a:latin typeface="Times New Roman"/>
              <a:cs typeface="Times New Roman"/>
            </a:endParaRPr>
          </a:p>
          <a:p>
            <a:pPr marL="15240" marR="15240" indent="825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static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simply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mediate individual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identity;  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dynamic,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interactive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race, 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against racism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disparity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environ-  ments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and Sue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).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dynamic nature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exchanges.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Starting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appraisal,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memberscan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reflect—without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judgment—on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influ-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decisions,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supervision,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interactions</a:t>
            </a:r>
            <a:endParaRPr sz="1200">
              <a:latin typeface="Times New Roman"/>
              <a:cs typeface="Times New Roman"/>
            </a:endParaRPr>
          </a:p>
          <a:p>
            <a:pPr marL="15240" marR="38100" indent="-63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Clinicians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interactive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clients’fami-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lies, 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entities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mapping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39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899160" y="784858"/>
            <a:ext cx="5946775" cy="8479790"/>
            <a:chOff x="899160" y="784858"/>
            <a:chExt cx="5946775" cy="8479790"/>
          </a:xfrm>
        </p:grpSpPr>
        <p:sp>
          <p:nvSpPr>
            <p:cNvPr id="3" name="object 3"/>
            <p:cNvSpPr/>
            <p:nvPr/>
          </p:nvSpPr>
          <p:spPr>
            <a:xfrm>
              <a:off x="905256" y="790954"/>
              <a:ext cx="5934710" cy="8467725"/>
            </a:xfrm>
            <a:custGeom>
              <a:avLst/>
              <a:gdLst/>
              <a:ahLst/>
              <a:cxnLst/>
              <a:rect l="l" t="t" r="r" b="b"/>
              <a:pathLst>
                <a:path w="5934709" h="8467725">
                  <a:moveTo>
                    <a:pt x="5770664" y="0"/>
                  </a:moveTo>
                  <a:lnTo>
                    <a:pt x="163791" y="0"/>
                  </a:lnTo>
                  <a:lnTo>
                    <a:pt x="120248" y="5850"/>
                  </a:lnTo>
                  <a:lnTo>
                    <a:pt x="81121" y="22361"/>
                  </a:lnTo>
                  <a:lnTo>
                    <a:pt x="47972" y="47972"/>
                  </a:lnTo>
                  <a:lnTo>
                    <a:pt x="22361" y="81121"/>
                  </a:lnTo>
                  <a:lnTo>
                    <a:pt x="5850" y="120248"/>
                  </a:lnTo>
                  <a:lnTo>
                    <a:pt x="0" y="163791"/>
                  </a:lnTo>
                  <a:lnTo>
                    <a:pt x="0" y="8303552"/>
                  </a:lnTo>
                  <a:lnTo>
                    <a:pt x="5850" y="8347095"/>
                  </a:lnTo>
                  <a:lnTo>
                    <a:pt x="22361" y="8386222"/>
                  </a:lnTo>
                  <a:lnTo>
                    <a:pt x="47972" y="8419371"/>
                  </a:lnTo>
                  <a:lnTo>
                    <a:pt x="81121" y="8444982"/>
                  </a:lnTo>
                  <a:lnTo>
                    <a:pt x="120248" y="8461493"/>
                  </a:lnTo>
                  <a:lnTo>
                    <a:pt x="163791" y="8467344"/>
                  </a:lnTo>
                  <a:lnTo>
                    <a:pt x="5770664" y="8467344"/>
                  </a:lnTo>
                  <a:lnTo>
                    <a:pt x="5814207" y="8461493"/>
                  </a:lnTo>
                  <a:lnTo>
                    <a:pt x="5853334" y="8444982"/>
                  </a:lnTo>
                  <a:lnTo>
                    <a:pt x="5886483" y="8419371"/>
                  </a:lnTo>
                  <a:lnTo>
                    <a:pt x="5912094" y="8386222"/>
                  </a:lnTo>
                  <a:lnTo>
                    <a:pt x="5928605" y="8347095"/>
                  </a:lnTo>
                  <a:lnTo>
                    <a:pt x="5934456" y="8303552"/>
                  </a:lnTo>
                  <a:lnTo>
                    <a:pt x="5934456" y="163791"/>
                  </a:lnTo>
                  <a:lnTo>
                    <a:pt x="5928605" y="120248"/>
                  </a:lnTo>
                  <a:lnTo>
                    <a:pt x="5912094" y="81121"/>
                  </a:lnTo>
                  <a:lnTo>
                    <a:pt x="5886483" y="47972"/>
                  </a:lnTo>
                  <a:lnTo>
                    <a:pt x="5853334" y="22361"/>
                  </a:lnTo>
                  <a:lnTo>
                    <a:pt x="5814207" y="5850"/>
                  </a:lnTo>
                  <a:lnTo>
                    <a:pt x="577066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05256" y="790954"/>
              <a:ext cx="5934710" cy="8467725"/>
            </a:xfrm>
            <a:custGeom>
              <a:avLst/>
              <a:gdLst/>
              <a:ahLst/>
              <a:cxnLst/>
              <a:rect l="l" t="t" r="r" b="b"/>
              <a:pathLst>
                <a:path w="5934709" h="8467725">
                  <a:moveTo>
                    <a:pt x="0" y="163791"/>
                  </a:moveTo>
                  <a:lnTo>
                    <a:pt x="5850" y="120248"/>
                  </a:lnTo>
                  <a:lnTo>
                    <a:pt x="22361" y="81121"/>
                  </a:lnTo>
                  <a:lnTo>
                    <a:pt x="47972" y="47972"/>
                  </a:lnTo>
                  <a:lnTo>
                    <a:pt x="81121" y="22361"/>
                  </a:lnTo>
                  <a:lnTo>
                    <a:pt x="120248" y="5850"/>
                  </a:lnTo>
                  <a:lnTo>
                    <a:pt x="163791" y="0"/>
                  </a:lnTo>
                  <a:lnTo>
                    <a:pt x="5770664" y="0"/>
                  </a:lnTo>
                  <a:lnTo>
                    <a:pt x="5814207" y="5850"/>
                  </a:lnTo>
                  <a:lnTo>
                    <a:pt x="5853334" y="22361"/>
                  </a:lnTo>
                  <a:lnTo>
                    <a:pt x="5886483" y="47972"/>
                  </a:lnTo>
                  <a:lnTo>
                    <a:pt x="5912094" y="81121"/>
                  </a:lnTo>
                  <a:lnTo>
                    <a:pt x="5928605" y="120248"/>
                  </a:lnTo>
                  <a:lnTo>
                    <a:pt x="5934456" y="163791"/>
                  </a:lnTo>
                  <a:lnTo>
                    <a:pt x="5934456" y="8303552"/>
                  </a:lnTo>
                  <a:lnTo>
                    <a:pt x="5928605" y="8347095"/>
                  </a:lnTo>
                  <a:lnTo>
                    <a:pt x="5912094" y="8386222"/>
                  </a:lnTo>
                  <a:lnTo>
                    <a:pt x="5886483" y="8419371"/>
                  </a:lnTo>
                  <a:lnTo>
                    <a:pt x="5853334" y="8444982"/>
                  </a:lnTo>
                  <a:lnTo>
                    <a:pt x="5814207" y="8461493"/>
                  </a:lnTo>
                  <a:lnTo>
                    <a:pt x="5770664" y="8467344"/>
                  </a:lnTo>
                  <a:lnTo>
                    <a:pt x="163791" y="8467344"/>
                  </a:lnTo>
                  <a:lnTo>
                    <a:pt x="120248" y="8461493"/>
                  </a:lnTo>
                  <a:lnTo>
                    <a:pt x="81121" y="8444982"/>
                  </a:lnTo>
                  <a:lnTo>
                    <a:pt x="47972" y="8419371"/>
                  </a:lnTo>
                  <a:lnTo>
                    <a:pt x="22361" y="8386222"/>
                  </a:lnTo>
                  <a:lnTo>
                    <a:pt x="5850" y="8347095"/>
                  </a:lnTo>
                  <a:lnTo>
                    <a:pt x="0" y="8303552"/>
                  </a:lnTo>
                  <a:lnTo>
                    <a:pt x="0" y="163791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901700" y="435355"/>
            <a:ext cx="4636770" cy="6248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99695">
              <a:lnSpc>
                <a:spcPct val="100000"/>
              </a:lnSpc>
              <a:spcBef>
                <a:spcPts val="81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2-1: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Stages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Racial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5" dirty="0">
                <a:solidFill>
                  <a:srgbClr val="33617B"/>
                </a:solidFill>
                <a:latin typeface="Arial"/>
                <a:cs typeface="Arial"/>
              </a:rPr>
              <a:t>Identity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Development</a:t>
            </a:r>
            <a:endParaRPr sz="1200"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98220" y="1138427"/>
            <a:ext cx="5747385" cy="210820"/>
          </a:xfrm>
          <a:custGeom>
            <a:avLst/>
            <a:gdLst/>
            <a:ahLst/>
            <a:cxnLst/>
            <a:rect l="l" t="t" r="r" b="b"/>
            <a:pathLst>
              <a:path w="5747384" h="210819">
                <a:moveTo>
                  <a:pt x="2805684" y="0"/>
                </a:moveTo>
                <a:lnTo>
                  <a:pt x="1524" y="0"/>
                </a:lnTo>
                <a:lnTo>
                  <a:pt x="1524" y="6096"/>
                </a:lnTo>
                <a:lnTo>
                  <a:pt x="0" y="6096"/>
                </a:lnTo>
                <a:lnTo>
                  <a:pt x="0" y="210312"/>
                </a:lnTo>
                <a:lnTo>
                  <a:pt x="2805684" y="210312"/>
                </a:lnTo>
                <a:lnTo>
                  <a:pt x="2805684" y="6096"/>
                </a:lnTo>
                <a:lnTo>
                  <a:pt x="2805684" y="0"/>
                </a:lnTo>
                <a:close/>
              </a:path>
              <a:path w="5747384" h="210819">
                <a:moveTo>
                  <a:pt x="5747004" y="0"/>
                </a:moveTo>
                <a:lnTo>
                  <a:pt x="2811780" y="0"/>
                </a:lnTo>
                <a:lnTo>
                  <a:pt x="2811780" y="6096"/>
                </a:lnTo>
                <a:lnTo>
                  <a:pt x="2811780" y="210312"/>
                </a:lnTo>
                <a:lnTo>
                  <a:pt x="5747004" y="210312"/>
                </a:lnTo>
                <a:lnTo>
                  <a:pt x="5747004" y="6096"/>
                </a:lnTo>
                <a:lnTo>
                  <a:pt x="5747004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9744" y="1348739"/>
            <a:ext cx="5745480" cy="6350"/>
          </a:xfrm>
          <a:custGeom>
            <a:avLst/>
            <a:gdLst/>
            <a:ahLst/>
            <a:cxnLst/>
            <a:rect l="l" t="t" r="r" b="b"/>
            <a:pathLst>
              <a:path w="5745480" h="6350">
                <a:moveTo>
                  <a:pt x="2804160" y="0"/>
                </a:moveTo>
                <a:lnTo>
                  <a:pt x="0" y="0"/>
                </a:lnTo>
                <a:lnTo>
                  <a:pt x="0" y="6096"/>
                </a:lnTo>
                <a:lnTo>
                  <a:pt x="2804160" y="6096"/>
                </a:lnTo>
                <a:lnTo>
                  <a:pt x="2804160" y="0"/>
                </a:lnTo>
                <a:close/>
              </a:path>
              <a:path w="5745480" h="6350">
                <a:moveTo>
                  <a:pt x="5745480" y="0"/>
                </a:moveTo>
                <a:lnTo>
                  <a:pt x="2810256" y="0"/>
                </a:lnTo>
                <a:lnTo>
                  <a:pt x="2810256" y="6096"/>
                </a:lnTo>
                <a:lnTo>
                  <a:pt x="5745480" y="6096"/>
                </a:lnTo>
                <a:lnTo>
                  <a:pt x="5745480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993647" y="1138427"/>
          <a:ext cx="5761355" cy="7792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105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13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6408"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R/CID</a:t>
                      </a:r>
                      <a:r>
                        <a:rPr sz="1000" b="1" spc="6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Model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0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WRID</a:t>
                      </a:r>
                      <a:r>
                        <a:rPr sz="1000" b="1" spc="3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Model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0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72756">
                <a:tc>
                  <a:txBody>
                    <a:bodyPr/>
                    <a:lstStyle/>
                    <a:p>
                      <a:pPr marL="64135" marR="12065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Conformity: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positive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attitude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toward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preference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dominant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values;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places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considerable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characteristics  that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represent dominant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groups;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devalue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hold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negative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view 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own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racial/ethnic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2230" marR="117475" indent="6985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Dissonance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Appreciating: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Begins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recognizes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conflicting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mes-  sages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observations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challenge be-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liefs/stereotypes of own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mainstream 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develops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growing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sense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one’s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own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heritage 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existence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racism; moves away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seeing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dominant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all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good.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4135" marR="108585" indent="-3810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Resistance and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Immersion: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Embraces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holds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positive 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attitude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toward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her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own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heritage;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rejects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dominant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society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culture;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focuses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eliminating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oppression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within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own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racial/cultural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likely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possess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considerable feelings—including  distrust 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anger—toward domi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 and anything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represent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them;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places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considerable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characteristics  that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represent one’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own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 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question; develops 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growing appre-  ciation for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others from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culturally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diverse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4135" marR="111760" indent="1905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Introspection: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Begins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 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psycho-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logical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cost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projecting strong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feelings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toward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dominant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groups;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desires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refocus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energy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personal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while respecting own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realigns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perspective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note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all aspects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dominant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—one’s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own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ra-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cial/cultural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diverse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—  are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good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bad;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struggle with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expe-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rience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conflicts of loyalty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perspective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broadens.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2230" marR="127635" indent="4445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Integrative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Awareness: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 secure,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confident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sense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racial/cultural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becomes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multicultural;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maintains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pride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heritage;  commits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supporting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appreciating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all  oppressed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diverse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tends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recognize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racism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societal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illness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which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all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</a:t>
                      </a:r>
                      <a:r>
                        <a:rPr sz="1000" spc="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victimized.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6040" marR="98425" indent="698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Naiveté: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Had an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early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childhood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developmental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phase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curiosity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minimal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awareness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race;  may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receive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overt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covert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messages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other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racial/cultural groups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;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possesses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ethnocentric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view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culture.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8580" marR="86360" indent="-2540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Conformity: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minimal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awareness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self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person; believes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strongly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universality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norms;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perceives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White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 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highly developed;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justify disparity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unaware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beliefs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reflect</a:t>
                      </a:r>
                      <a:r>
                        <a:rPr sz="1000" spc="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this.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8580" marR="173990" indent="1905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Dissonance: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Experiences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opportunity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examine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own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prejudices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biases;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moves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toward 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realization that dominant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society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oppresses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culturally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diverse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groups;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feel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shame,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anger,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depression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perpetuation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White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begin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question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previously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held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beliefs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refortify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prior</a:t>
                      </a:r>
                      <a:r>
                        <a:rPr sz="1000" spc="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views.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6040" marR="73025" indent="-3810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Resistance and </a:t>
                      </a: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Immersion: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Increases awareness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one’s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own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racism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how </a:t>
                      </a:r>
                      <a:r>
                        <a:rPr sz="1000" spc="-3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racism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projected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society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(e.g.,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media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language);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likely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feels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angry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about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messages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concerning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groups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guilty for being part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oppressive system; may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counteract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feelings by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assuming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paternalistic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role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(knowing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what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best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without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their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involvement)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overidentifying with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another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racial/</a:t>
                      </a:r>
                      <a:r>
                        <a:rPr sz="1000" spc="-229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8580" marR="146050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Introspection: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Begins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redefine what 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means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White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a ra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cial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being;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recognizes 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inability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fully  understand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experience 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di-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verse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backgrounds;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feel  disconnected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White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American</a:t>
                      </a:r>
                      <a:r>
                        <a:rPr sz="1000" spc="10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6040" marR="127635" indent="1905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Integrative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Awareness: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Appreciates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racial,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ethnic,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diversity;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aware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understands self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being;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aware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sociopolitical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influences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racism;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internalizes a nonracist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identity.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63500" marR="80010" indent="1905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1000" b="1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Commitment </a:t>
                      </a:r>
                      <a:r>
                        <a:rPr sz="1000" b="1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b="1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Antiracist </a:t>
                      </a:r>
                      <a:r>
                        <a:rPr sz="1000" b="1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Action: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Commits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eliminate oppression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disparity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(e.g.,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voicing objection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jokes, taking  steps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eradicate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institutions and public 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policies);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likely 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pressured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suppress efforts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conform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rather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build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alliances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people of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color.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673100" y="8977376"/>
            <a:ext cx="2599690" cy="6299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5120">
              <a:lnSpc>
                <a:spcPct val="100000"/>
              </a:lnSpc>
              <a:spcBef>
                <a:spcPts val="95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Sue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2001; 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Sue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Sue</a:t>
            </a:r>
            <a:r>
              <a:rPr sz="1000" i="1" spc="-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1999b.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5310" y="6964171"/>
            <a:ext cx="2860040" cy="2029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" marR="5080" indent="-444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“How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Map Racial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Development”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box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page)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prepa-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supervision,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clinicians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 aware-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ness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12700" marR="431165" indent="8890">
              <a:lnSpc>
                <a:spcPct val="101499"/>
              </a:lnSpc>
              <a:spcBef>
                <a:spcPts val="955"/>
              </a:spcBef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Worldview: The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lens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of  </a:t>
            </a: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counseling</a:t>
            </a:r>
            <a:endParaRPr sz="1300">
              <a:latin typeface="Arial"/>
              <a:cs typeface="Arial"/>
            </a:endParaRPr>
          </a:p>
          <a:p>
            <a:pPr marL="19050" marR="148590" indent="6350">
              <a:lnSpc>
                <a:spcPct val="100000"/>
              </a:lnSpc>
              <a:spcBef>
                <a:spcPts val="1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term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“worldview”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sees,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thinks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6964171"/>
            <a:ext cx="2867025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about,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world  (Koltko-Rivera 2004).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Starting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child-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hood,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relationships (particularly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shaped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environment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 experi-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ences,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influencing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simplistic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terms, each 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pair ofglasses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colored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lenses—the person takes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of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life’s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uniquely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912874"/>
            <a:ext cx="5956300" cy="6002020"/>
            <a:chOff x="908303" y="912874"/>
            <a:chExt cx="5956300" cy="6002020"/>
          </a:xfrm>
        </p:grpSpPr>
        <p:sp>
          <p:nvSpPr>
            <p:cNvPr id="6" name="object 6"/>
            <p:cNvSpPr/>
            <p:nvPr/>
          </p:nvSpPr>
          <p:spPr>
            <a:xfrm>
              <a:off x="914399" y="918970"/>
              <a:ext cx="5943600" cy="5989320"/>
            </a:xfrm>
            <a:custGeom>
              <a:avLst/>
              <a:gdLst/>
              <a:ahLst/>
              <a:cxnLst/>
              <a:rect l="l" t="t" r="r" b="b"/>
              <a:pathLst>
                <a:path w="5943600" h="598932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5825274"/>
                  </a:lnTo>
                  <a:lnTo>
                    <a:pt x="5859" y="5868884"/>
                  </a:lnTo>
                  <a:lnTo>
                    <a:pt x="22396" y="5908071"/>
                  </a:lnTo>
                  <a:lnTo>
                    <a:pt x="48047" y="5941272"/>
                  </a:lnTo>
                  <a:lnTo>
                    <a:pt x="81248" y="5966923"/>
                  </a:lnTo>
                  <a:lnTo>
                    <a:pt x="120435" y="5983460"/>
                  </a:lnTo>
                  <a:lnTo>
                    <a:pt x="164045" y="5989320"/>
                  </a:lnTo>
                  <a:lnTo>
                    <a:pt x="5779554" y="5989320"/>
                  </a:lnTo>
                  <a:lnTo>
                    <a:pt x="5823164" y="5983460"/>
                  </a:lnTo>
                  <a:lnTo>
                    <a:pt x="5862351" y="5966923"/>
                  </a:lnTo>
                  <a:lnTo>
                    <a:pt x="5895552" y="5941272"/>
                  </a:lnTo>
                  <a:lnTo>
                    <a:pt x="5921203" y="5908071"/>
                  </a:lnTo>
                  <a:lnTo>
                    <a:pt x="5937740" y="5868884"/>
                  </a:lnTo>
                  <a:lnTo>
                    <a:pt x="5943600" y="5825274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918970"/>
              <a:ext cx="5943600" cy="5989320"/>
            </a:xfrm>
            <a:custGeom>
              <a:avLst/>
              <a:gdLst/>
              <a:ahLst/>
              <a:cxnLst/>
              <a:rect l="l" t="t" r="r" b="b"/>
              <a:pathLst>
                <a:path w="5943600" h="598932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5825274"/>
                  </a:lnTo>
                  <a:lnTo>
                    <a:pt x="5937740" y="5868884"/>
                  </a:lnTo>
                  <a:lnTo>
                    <a:pt x="5921203" y="5908071"/>
                  </a:lnTo>
                  <a:lnTo>
                    <a:pt x="5895552" y="5941272"/>
                  </a:lnTo>
                  <a:lnTo>
                    <a:pt x="5862351" y="5966923"/>
                  </a:lnTo>
                  <a:lnTo>
                    <a:pt x="5823164" y="5983460"/>
                  </a:lnTo>
                  <a:lnTo>
                    <a:pt x="5779554" y="5989320"/>
                  </a:lnTo>
                  <a:lnTo>
                    <a:pt x="164045" y="5989320"/>
                  </a:lnTo>
                  <a:lnTo>
                    <a:pt x="120435" y="5983460"/>
                  </a:lnTo>
                  <a:lnTo>
                    <a:pt x="81248" y="5966923"/>
                  </a:lnTo>
                  <a:lnTo>
                    <a:pt x="48047" y="5941272"/>
                  </a:lnTo>
                  <a:lnTo>
                    <a:pt x="22396" y="5908071"/>
                  </a:lnTo>
                  <a:lnTo>
                    <a:pt x="5859" y="5868884"/>
                  </a:lnTo>
                  <a:lnTo>
                    <a:pt x="0" y="5825274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97350" y="979423"/>
            <a:ext cx="5750560" cy="5794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100"/>
              </a:spcBef>
            </a:pPr>
            <a:r>
              <a:rPr sz="1200" b="1" i="1" spc="-40" dirty="0">
                <a:solidFill>
                  <a:srgbClr val="33617B"/>
                </a:solidFill>
                <a:latin typeface="Arial"/>
                <a:cs typeface="Arial"/>
              </a:rPr>
              <a:t>Case </a:t>
            </a:r>
            <a:r>
              <a:rPr sz="1200" b="1" i="1" spc="-20" dirty="0">
                <a:solidFill>
                  <a:srgbClr val="33617B"/>
                </a:solidFill>
                <a:latin typeface="Arial"/>
                <a:cs typeface="Arial"/>
              </a:rPr>
              <a:t>Study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i="1" spc="-40" dirty="0">
                <a:solidFill>
                  <a:srgbClr val="33617B"/>
                </a:solidFill>
                <a:latin typeface="Arial"/>
                <a:cs typeface="Arial"/>
              </a:rPr>
              <a:t>Counselors: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Racial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Cultural</a:t>
            </a:r>
            <a:r>
              <a:rPr sz="1200" b="1" spc="10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Identity</a:t>
            </a:r>
            <a:endParaRPr sz="1200">
              <a:latin typeface="Arial"/>
              <a:cs typeface="Arial"/>
            </a:endParaRPr>
          </a:p>
          <a:p>
            <a:pPr marL="14604" marR="16510">
              <a:lnSpc>
                <a:spcPct val="100000"/>
              </a:lnSpc>
              <a:spcBef>
                <a:spcPts val="78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20-year-old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Latino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immigrated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Mexico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child, 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mother (of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Latino/Middle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Eastern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descent)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grew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near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Albuquerque,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New Mexico.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initial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phase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mental health treatment,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present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feelings,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 consistent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resistance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immersion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R/CID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model.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hospitalization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said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think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going 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believed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treatment,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except other Latino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really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understood</a:t>
            </a:r>
            <a:endParaRPr sz="1000">
              <a:latin typeface="Arial"/>
              <a:cs typeface="Arial"/>
            </a:endParaRPr>
          </a:p>
          <a:p>
            <a:pPr marL="17145">
              <a:lnSpc>
                <a:spcPts val="1190"/>
              </a:lnSpc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him or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life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experiences. 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thought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low mood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due,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job</a:t>
            </a:r>
            <a:r>
              <a:rPr sz="1000" spc="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loss.</a:t>
            </a:r>
            <a:endParaRPr sz="1000">
              <a:latin typeface="Arial"/>
              <a:cs typeface="Arial"/>
            </a:endParaRPr>
          </a:p>
          <a:p>
            <a:pPr marL="12700" marR="5080" indent="1905">
              <a:lnSpc>
                <a:spcPct val="100000"/>
              </a:lnSpc>
              <a:spcBef>
                <a:spcPts val="81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current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concerns,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symptoms,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diagnosis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(bipolar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presented 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discussed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meeting.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White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 man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dissonance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WRID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model)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concerned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might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leave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against medical  advice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would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first time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Latino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done so.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team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recognized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Latino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would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useful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situation (depending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counse-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lor’s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competence). However,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Latino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available,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team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decided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</a:t>
            </a:r>
            <a:endParaRPr sz="1000">
              <a:latin typeface="Arial"/>
              <a:cs typeface="Arial"/>
            </a:endParaRPr>
          </a:p>
          <a:p>
            <a:pPr marL="17145" marR="135255" indent="4445">
              <a:lnSpc>
                <a:spcPts val="1190"/>
              </a:lnSpc>
              <a:spcBef>
                <a:spcPts val="5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current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try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gain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encourage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treatment.</a:t>
            </a:r>
            <a:endParaRPr sz="1000">
              <a:latin typeface="Arial"/>
              <a:cs typeface="Arial"/>
            </a:endParaRPr>
          </a:p>
          <a:p>
            <a:pPr marL="12700" marR="59690" indent="1905">
              <a:lnSpc>
                <a:spcPct val="99800"/>
              </a:lnSpc>
              <a:spcBef>
                <a:spcPts val="770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Because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had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signed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release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able to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contact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arrange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family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session.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session,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brought  up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Latino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parents disagreed, expressing 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belief that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learn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counselor. They said 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was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just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excuse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had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happened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before.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parents ’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reaction exempli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fied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conformity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response,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although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information would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gathered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determine  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current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stage more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accurately.</a:t>
            </a:r>
            <a:endParaRPr sz="1000">
              <a:latin typeface="Arial"/>
              <a:cs typeface="Arial"/>
            </a:endParaRPr>
          </a:p>
          <a:p>
            <a:pPr marL="14604" marR="117475" indent="-635">
              <a:lnSpc>
                <a:spcPct val="99900"/>
              </a:lnSpc>
              <a:spcBef>
                <a:spcPts val="81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counselor,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parents,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organization were operating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different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 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development. Considering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lack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proactive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resources—including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hiring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Latino staff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 of 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app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ropriate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resources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peer counselor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program)—the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conformity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phase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WRID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model.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counselor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awareness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cultural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needs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organization’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 failure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meet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them,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 alienate d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despite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good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intentions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reinforced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mistrust by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engaging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parents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before working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directly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the counselor taken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concerns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would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opportunity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challenge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beliefs, learn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more 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racial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experiences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advocate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more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resources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organization,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 more flexible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solutions, and enable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exceeded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expectations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1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931976" y="9430729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6331" y="435355"/>
            <a:ext cx="5737225" cy="69583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nt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12700" marR="22860">
              <a:lnSpc>
                <a:spcPct val="110800"/>
              </a:lnSpc>
              <a:spcBef>
                <a:spcPts val="9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1-5: 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Identification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Change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Terminology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...............................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" action="ppaction://hlinksldjump"/>
              </a:rPr>
              <a:t>24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1-6: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Five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Levels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Acculturation ..............................................................................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3" action="ppaction://hlinksldjump"/>
              </a:rPr>
              <a:t>25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1-7: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Measuring Acculturation ...................................................................................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4" action="ppaction://hlinksldjump"/>
              </a:rPr>
              <a:t>27</a:t>
            </a:r>
            <a:endParaRPr sz="1200">
              <a:latin typeface="Times New Roman"/>
              <a:cs typeface="Times New Roman"/>
            </a:endParaRPr>
          </a:p>
          <a:p>
            <a:pPr marL="12700" marR="25400">
              <a:lnSpc>
                <a:spcPct val="1108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2-1: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Stages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of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Cultural 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Development ........................................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5" action="ppaction://hlinksldjump"/>
              </a:rPr>
              <a:t>40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2-2: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Counselor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Worldview.........................................................................................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6" action="ppaction://hlinksldjump"/>
              </a:rPr>
              <a:t>43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2-3: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ACA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Counselor Competencies: 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s'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Awareness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of</a:t>
            </a:r>
            <a:r>
              <a:rPr sz="1200" spc="21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Their</a:t>
            </a:r>
            <a:endParaRPr sz="1200">
              <a:latin typeface="Times New Roman"/>
              <a:cs typeface="Times New Roman"/>
            </a:endParaRPr>
          </a:p>
          <a:p>
            <a:pPr marR="39370" algn="r">
              <a:lnSpc>
                <a:spcPct val="100000"/>
              </a:lnSpc>
              <a:spcBef>
                <a:spcPts val="1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Own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Cultural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Values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Biases.......................................................................................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7" action="ppaction://hlinksldjump"/>
              </a:rPr>
              <a:t>46</a:t>
            </a:r>
            <a:endParaRPr sz="1200">
              <a:latin typeface="Times New Roman"/>
              <a:cs typeface="Times New Roman"/>
            </a:endParaRPr>
          </a:p>
          <a:p>
            <a:pPr marR="18415" algn="r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2-4: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ACA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Counselor Competencies: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Awareness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Clients'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Worldviews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.................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8" action="ppaction://hlinksldjump"/>
              </a:rPr>
              <a:t>47</a:t>
            </a:r>
            <a:endParaRPr sz="1200">
              <a:latin typeface="Times New Roman"/>
              <a:cs typeface="Times New Roman"/>
            </a:endParaRPr>
          </a:p>
          <a:p>
            <a:pPr marL="12700" marR="20955">
              <a:lnSpc>
                <a:spcPct val="110800"/>
              </a:lnSpc>
              <a:spcBef>
                <a:spcPts val="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2-5: Attitudes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Behaviors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Culturally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Competent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Counselors .........................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9" action="ppaction://hlinksldjump"/>
              </a:rPr>
              <a:t>49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2-6: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ACA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Counselor Competencies: 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Appropriate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Intervention</a:t>
            </a:r>
            <a:endParaRPr sz="1200">
              <a:latin typeface="Times New Roman"/>
              <a:cs typeface="Times New Roman"/>
            </a:endParaRPr>
          </a:p>
          <a:p>
            <a:pPr marR="50800" algn="r">
              <a:lnSpc>
                <a:spcPct val="100000"/>
              </a:lnSpc>
              <a:spcBef>
                <a:spcPts val="1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Strategies...........................................................................................................................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0" action="ppaction://hlinksldjump"/>
              </a:rPr>
              <a:t>56</a:t>
            </a:r>
            <a:endParaRPr sz="1200">
              <a:latin typeface="Times New Roman"/>
              <a:cs typeface="Times New Roman"/>
            </a:endParaRPr>
          </a:p>
          <a:p>
            <a:pPr marR="36830" algn="r">
              <a:lnSpc>
                <a:spcPct val="100000"/>
              </a:lnSpc>
              <a:spcBef>
                <a:spcPts val="1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3-1: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Client–Counselor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Matching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1" action="ppaction://hlinksldjump"/>
              </a:rPr>
              <a:t>71</a:t>
            </a:r>
            <a:endParaRPr sz="1200">
              <a:latin typeface="Times New Roman"/>
              <a:cs typeface="Times New Roman"/>
            </a:endParaRPr>
          </a:p>
          <a:p>
            <a:pPr marR="23495" algn="r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4-1: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Requirements for Organizational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...................................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75</a:t>
            </a:r>
            <a:endParaRPr sz="1200">
              <a:latin typeface="Times New Roman"/>
              <a:cs typeface="Times New Roman"/>
            </a:endParaRPr>
          </a:p>
          <a:p>
            <a:pPr marR="22860" algn="r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4-2: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Creating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Environments ................................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2" action="ppaction://hlinksldjump"/>
              </a:rPr>
              <a:t>75</a:t>
            </a:r>
            <a:endParaRPr sz="1200">
              <a:latin typeface="Times New Roman"/>
              <a:cs typeface="Times New Roman"/>
            </a:endParaRPr>
          </a:p>
          <a:p>
            <a:pPr marL="12700" marR="29845">
              <a:lnSpc>
                <a:spcPct val="110800"/>
              </a:lnSpc>
              <a:spcBef>
                <a:spcPts val="1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4-3: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Hands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Mission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Statement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.......................................................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3" action="ppaction://hlinksldjump"/>
              </a:rPr>
              <a:t>78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4-4: Critical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Issues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Consider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Providing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Culturally</a:t>
            </a:r>
            <a:r>
              <a:rPr sz="1200" spc="14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Responsive</a:t>
            </a:r>
            <a:endParaRPr sz="1200">
              <a:latin typeface="Times New Roman"/>
              <a:cs typeface="Times New Roman"/>
            </a:endParaRPr>
          </a:p>
          <a:p>
            <a:pPr marR="51435" algn="r">
              <a:lnSpc>
                <a:spcPct val="100000"/>
              </a:lnSpc>
              <a:spcBef>
                <a:spcPts val="1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Services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.............................................................................................................................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4" action="ppaction://hlinksldjump"/>
              </a:rPr>
              <a:t>80</a:t>
            </a:r>
            <a:endParaRPr sz="1200">
              <a:latin typeface="Times New Roman"/>
              <a:cs typeface="Times New Roman"/>
            </a:endParaRPr>
          </a:p>
          <a:p>
            <a:pPr marR="24765" algn="r">
              <a:lnSpc>
                <a:spcPct val="100000"/>
              </a:lnSpc>
              <a:spcBef>
                <a:spcPts val="1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4-5: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Qualities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of 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Cultural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.......................................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5" action="ppaction://hlinksldjump"/>
              </a:rPr>
              <a:t>92</a:t>
            </a:r>
            <a:endParaRPr sz="1200">
              <a:latin typeface="Times New Roman"/>
              <a:cs typeface="Times New Roman"/>
            </a:endParaRPr>
          </a:p>
          <a:p>
            <a:pPr marL="12700" marR="18415">
              <a:lnSpc>
                <a:spcPct val="1108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4-6: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OMH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Staff Education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Guidelines ...............................................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6" action="ppaction://hlinksldjump"/>
              </a:rPr>
              <a:t>94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4-7: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Cultural 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Initiative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Time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One 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.................</a:t>
            </a:r>
            <a:r>
              <a:rPr sz="1200" spc="235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7" action="ppaction://hlinksldjump"/>
              </a:rPr>
              <a:t>99</a:t>
            </a:r>
            <a:endParaRPr sz="1200">
              <a:latin typeface="Times New Roman"/>
              <a:cs typeface="Times New Roman"/>
            </a:endParaRPr>
          </a:p>
          <a:p>
            <a:pPr marL="12700" marR="14604">
              <a:lnSpc>
                <a:spcPct val="110800"/>
              </a:lnSpc>
              <a:spcBef>
                <a:spcPts val="1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5-1: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Principles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Americans .....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8" action="ppaction://hlinksldjump"/>
              </a:rPr>
              <a:t>110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5-2: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Lifetime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Prevalence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Disorders 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to</a:t>
            </a:r>
            <a:r>
              <a:rPr sz="1200" spc="19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Ethnic</a:t>
            </a:r>
            <a:endParaRPr sz="1200">
              <a:latin typeface="Times New Roman"/>
              <a:cs typeface="Times New Roman"/>
            </a:endParaRPr>
          </a:p>
          <a:p>
            <a:pPr marR="38100" algn="r">
              <a:lnSpc>
                <a:spcPct val="100000"/>
              </a:lnSpc>
              <a:spcBef>
                <a:spcPts val="15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Subgroup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Immigration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Status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.................................................................................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19" action="ppaction://hlinksldjump"/>
              </a:rPr>
              <a:t>130</a:t>
            </a:r>
            <a:endParaRPr sz="1200">
              <a:latin typeface="Times New Roman"/>
              <a:cs typeface="Times New Roman"/>
            </a:endParaRPr>
          </a:p>
          <a:p>
            <a:pPr marR="33020" algn="r">
              <a:lnSpc>
                <a:spcPct val="100000"/>
              </a:lnSpc>
              <a:spcBef>
                <a:spcPts val="1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5-3: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Americans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and 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.................................................................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0" action="ppaction://hlinksldjump"/>
              </a:rPr>
              <a:t>143</a:t>
            </a:r>
            <a:endParaRPr sz="1200">
              <a:latin typeface="Times New Roman"/>
              <a:cs typeface="Times New Roman"/>
            </a:endParaRPr>
          </a:p>
          <a:p>
            <a:pPr marR="33020" algn="r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5-4: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Lakota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Version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12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Steps.................................................................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1" action="ppaction://hlinksldjump"/>
              </a:rPr>
              <a:t>147</a:t>
            </a:r>
            <a:endParaRPr sz="1200">
              <a:latin typeface="Times New Roman"/>
              <a:cs typeface="Times New Roman"/>
            </a:endParaRPr>
          </a:p>
          <a:p>
            <a:pPr marR="36830" algn="r">
              <a:lnSpc>
                <a:spcPct val="100000"/>
              </a:lnSpc>
              <a:spcBef>
                <a:spcPts val="15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6-1: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How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Drug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Cultures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Differ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..............................................................................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2" action="ppaction://hlinksldjump"/>
              </a:rPr>
              <a:t>162</a:t>
            </a:r>
            <a:endParaRPr sz="1200">
              <a:latin typeface="Times New Roman"/>
              <a:cs typeface="Times New Roman"/>
            </a:endParaRPr>
          </a:p>
          <a:p>
            <a:pPr marR="33655" algn="r">
              <a:lnSpc>
                <a:spcPct val="100000"/>
              </a:lnSpc>
              <a:spcBef>
                <a:spcPts val="1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6-2: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Language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Drug Culture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....................................................................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3" action="ppaction://hlinksldjump"/>
              </a:rPr>
              <a:t>164</a:t>
            </a:r>
            <a:endParaRPr sz="1200">
              <a:latin typeface="Times New Roman"/>
              <a:cs typeface="Times New Roman"/>
            </a:endParaRPr>
          </a:p>
          <a:p>
            <a:pPr marL="12700" marR="29209" algn="r">
              <a:lnSpc>
                <a:spcPct val="1108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6-3: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Beliefs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Heroin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Culture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 ....................................................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166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6-4: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Music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and Drug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Cultures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................................................................................</a:t>
            </a:r>
            <a:r>
              <a:rPr sz="1200" spc="114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4" action="ppaction://hlinksldjump"/>
              </a:rPr>
              <a:t>166</a:t>
            </a:r>
            <a:endParaRPr sz="1200">
              <a:latin typeface="Times New Roman"/>
              <a:cs typeface="Times New Roman"/>
            </a:endParaRPr>
          </a:p>
          <a:p>
            <a:pPr marR="35560" algn="r">
              <a:lnSpc>
                <a:spcPct val="100000"/>
              </a:lnSpc>
              <a:spcBef>
                <a:spcPts val="17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Exhibit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6-5: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Rituals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Drug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Cultures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..........................................................................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168</a:t>
            </a:r>
            <a:endParaRPr sz="1200">
              <a:latin typeface="Times New Roman"/>
              <a:cs typeface="Times New Roman"/>
            </a:endParaRPr>
          </a:p>
          <a:p>
            <a:pPr marL="12700" marR="17145" algn="r">
              <a:lnSpc>
                <a:spcPct val="1108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6-6: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Questions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Regarding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Skill Demands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Heroin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Use.............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5" action="ppaction://hlinksldjump"/>
              </a:rPr>
              <a:t>168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6-7: 12-Step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Group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of Recovery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.......................................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  <a:hlinkClick r:id="rId26" action="ppaction://hlinksldjump"/>
              </a:rPr>
              <a:t> 174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12908" y="9430004"/>
            <a:ext cx="889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407400"/>
            <a:ext cx="287972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tinted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view.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unlike clients,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own 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concept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8407400"/>
            <a:ext cx="26974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time; definition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responsibilities;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orientation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self,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community;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religious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or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050" y="908055"/>
            <a:ext cx="5948680" cy="7434580"/>
            <a:chOff x="908050" y="908055"/>
            <a:chExt cx="5948680" cy="7434580"/>
          </a:xfrm>
        </p:grpSpPr>
        <p:sp>
          <p:nvSpPr>
            <p:cNvPr id="6" name="object 6"/>
            <p:cNvSpPr/>
            <p:nvPr/>
          </p:nvSpPr>
          <p:spPr>
            <a:xfrm>
              <a:off x="914400" y="914405"/>
              <a:ext cx="5935980" cy="7421880"/>
            </a:xfrm>
            <a:custGeom>
              <a:avLst/>
              <a:gdLst/>
              <a:ahLst/>
              <a:cxnLst/>
              <a:rect l="l" t="t" r="r" b="b"/>
              <a:pathLst>
                <a:path w="5935980" h="7421880">
                  <a:moveTo>
                    <a:pt x="5772150" y="0"/>
                  </a:moveTo>
                  <a:lnTo>
                    <a:pt x="163830" y="0"/>
                  </a:lnTo>
                  <a:lnTo>
                    <a:pt x="120279" y="5851"/>
                  </a:lnTo>
                  <a:lnTo>
                    <a:pt x="81144" y="22366"/>
                  </a:lnTo>
                  <a:lnTo>
                    <a:pt x="47986" y="47982"/>
                  </a:lnTo>
                  <a:lnTo>
                    <a:pt x="22368" y="81138"/>
                  </a:lnTo>
                  <a:lnTo>
                    <a:pt x="5852" y="120275"/>
                  </a:lnTo>
                  <a:lnTo>
                    <a:pt x="0" y="163829"/>
                  </a:lnTo>
                  <a:lnTo>
                    <a:pt x="0" y="7258037"/>
                  </a:lnTo>
                  <a:lnTo>
                    <a:pt x="5852" y="7301593"/>
                  </a:lnTo>
                  <a:lnTo>
                    <a:pt x="22368" y="7340731"/>
                  </a:lnTo>
                  <a:lnTo>
                    <a:pt x="47986" y="7373891"/>
                  </a:lnTo>
                  <a:lnTo>
                    <a:pt x="81144" y="7399510"/>
                  </a:lnTo>
                  <a:lnTo>
                    <a:pt x="120279" y="7416027"/>
                  </a:lnTo>
                  <a:lnTo>
                    <a:pt x="163830" y="7421880"/>
                  </a:lnTo>
                  <a:lnTo>
                    <a:pt x="5772150" y="7421880"/>
                  </a:lnTo>
                  <a:lnTo>
                    <a:pt x="5815700" y="7416027"/>
                  </a:lnTo>
                  <a:lnTo>
                    <a:pt x="5854835" y="7399510"/>
                  </a:lnTo>
                  <a:lnTo>
                    <a:pt x="5887993" y="7373891"/>
                  </a:lnTo>
                  <a:lnTo>
                    <a:pt x="5913611" y="7340731"/>
                  </a:lnTo>
                  <a:lnTo>
                    <a:pt x="5930127" y="7301593"/>
                  </a:lnTo>
                  <a:lnTo>
                    <a:pt x="5935980" y="7258037"/>
                  </a:lnTo>
                  <a:lnTo>
                    <a:pt x="5935980" y="163829"/>
                  </a:lnTo>
                  <a:lnTo>
                    <a:pt x="5930127" y="120275"/>
                  </a:lnTo>
                  <a:lnTo>
                    <a:pt x="5913611" y="81138"/>
                  </a:lnTo>
                  <a:lnTo>
                    <a:pt x="5887993" y="47982"/>
                  </a:lnTo>
                  <a:lnTo>
                    <a:pt x="5854835" y="22366"/>
                  </a:lnTo>
                  <a:lnTo>
                    <a:pt x="5815700" y="5851"/>
                  </a:lnTo>
                  <a:lnTo>
                    <a:pt x="5772150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400" y="914405"/>
              <a:ext cx="5935980" cy="7421880"/>
            </a:xfrm>
            <a:custGeom>
              <a:avLst/>
              <a:gdLst/>
              <a:ahLst/>
              <a:cxnLst/>
              <a:rect l="l" t="t" r="r" b="b"/>
              <a:pathLst>
                <a:path w="5935980" h="7421880">
                  <a:moveTo>
                    <a:pt x="0" y="163829"/>
                  </a:moveTo>
                  <a:lnTo>
                    <a:pt x="5852" y="120275"/>
                  </a:lnTo>
                  <a:lnTo>
                    <a:pt x="22368" y="81138"/>
                  </a:lnTo>
                  <a:lnTo>
                    <a:pt x="47986" y="47982"/>
                  </a:lnTo>
                  <a:lnTo>
                    <a:pt x="81144" y="22366"/>
                  </a:lnTo>
                  <a:lnTo>
                    <a:pt x="120279" y="5851"/>
                  </a:lnTo>
                  <a:lnTo>
                    <a:pt x="163830" y="0"/>
                  </a:lnTo>
                  <a:lnTo>
                    <a:pt x="5772150" y="0"/>
                  </a:lnTo>
                  <a:lnTo>
                    <a:pt x="5815700" y="5851"/>
                  </a:lnTo>
                  <a:lnTo>
                    <a:pt x="5854835" y="22366"/>
                  </a:lnTo>
                  <a:lnTo>
                    <a:pt x="5887993" y="47982"/>
                  </a:lnTo>
                  <a:lnTo>
                    <a:pt x="5913611" y="81138"/>
                  </a:lnTo>
                  <a:lnTo>
                    <a:pt x="5930127" y="120275"/>
                  </a:lnTo>
                  <a:lnTo>
                    <a:pt x="5935980" y="163829"/>
                  </a:lnTo>
                  <a:lnTo>
                    <a:pt x="5935980" y="7258037"/>
                  </a:lnTo>
                  <a:lnTo>
                    <a:pt x="5930127" y="7301593"/>
                  </a:lnTo>
                  <a:lnTo>
                    <a:pt x="5913611" y="7340731"/>
                  </a:lnTo>
                  <a:lnTo>
                    <a:pt x="5887993" y="7373891"/>
                  </a:lnTo>
                  <a:lnTo>
                    <a:pt x="5854835" y="7399510"/>
                  </a:lnTo>
                  <a:lnTo>
                    <a:pt x="5815700" y="7416027"/>
                  </a:lnTo>
                  <a:lnTo>
                    <a:pt x="5772150" y="7421880"/>
                  </a:lnTo>
                  <a:lnTo>
                    <a:pt x="163830" y="7421880"/>
                  </a:lnTo>
                  <a:lnTo>
                    <a:pt x="120279" y="7416027"/>
                  </a:lnTo>
                  <a:lnTo>
                    <a:pt x="81144" y="7399510"/>
                  </a:lnTo>
                  <a:lnTo>
                    <a:pt x="47986" y="7373891"/>
                  </a:lnTo>
                  <a:lnTo>
                    <a:pt x="22368" y="7340731"/>
                  </a:lnTo>
                  <a:lnTo>
                    <a:pt x="5852" y="7301593"/>
                  </a:lnTo>
                  <a:lnTo>
                    <a:pt x="0" y="7258037"/>
                  </a:lnTo>
                  <a:lnTo>
                    <a:pt x="0" y="163829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97603" y="974852"/>
            <a:ext cx="5648325" cy="3202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Map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Racial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Identity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Development</a:t>
            </a:r>
            <a:endParaRPr sz="1200">
              <a:latin typeface="Arial"/>
              <a:cs typeface="Arial"/>
            </a:endParaRPr>
          </a:p>
          <a:p>
            <a:pPr marL="12700" marR="5080" indent="4445">
              <a:lnSpc>
                <a:spcPct val="100000"/>
              </a:lnSpc>
              <a:spcBef>
                <a:spcPts val="78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Completing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diagram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give a clearer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perspective 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anticipated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dialog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key  stakeholders.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diagram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used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teach racial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devel-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opment,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recognize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development,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dialogs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occur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parties are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similar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stages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tools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resources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arise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developmental</a:t>
            </a:r>
            <a:r>
              <a:rPr sz="1000" spc="2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process.</a:t>
            </a:r>
            <a:endParaRPr sz="1000">
              <a:latin typeface="Arial"/>
              <a:cs typeface="Arial"/>
            </a:endParaRPr>
          </a:p>
          <a:p>
            <a:pPr marL="17145" marR="10160">
              <a:lnSpc>
                <a:spcPct val="100000"/>
              </a:lnSpc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case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studies,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diagram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serve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 interactive educational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counselors,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clinical supervisors,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agencies gain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awareness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effects 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ethnicity,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groups.</a:t>
            </a:r>
            <a:endParaRPr sz="1000">
              <a:latin typeface="Arial"/>
              <a:cs typeface="Arial"/>
            </a:endParaRPr>
          </a:p>
          <a:p>
            <a:pPr marL="22860">
              <a:lnSpc>
                <a:spcPct val="100000"/>
              </a:lnSpc>
              <a:spcBef>
                <a:spcPts val="600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Materials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needed: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Paper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pencils;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handouts 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R/CID 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WRID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models.</a:t>
            </a:r>
            <a:endParaRPr sz="10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60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Instructions:</a:t>
            </a:r>
            <a:endParaRPr sz="1000">
              <a:latin typeface="Arial"/>
              <a:cs typeface="Arial"/>
            </a:endParaRPr>
          </a:p>
          <a:p>
            <a:pPr marL="241300" marR="36830" indent="-224154" algn="just">
              <a:lnSpc>
                <a:spcPct val="100000"/>
              </a:lnSpc>
              <a:buFont typeface="Symbol"/>
              <a:buChar char=""/>
              <a:tabLst>
                <a:tab pos="246379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relevant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parties,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including client,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counselor, family, supervisor, referral source,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from 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agencies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probation/parole,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medical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center/office,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child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youth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services).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Include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yourself. Place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names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intersection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-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hexagon.</a:t>
            </a:r>
            <a:endParaRPr sz="1000">
              <a:latin typeface="Arial"/>
              <a:cs typeface="Arial"/>
            </a:endParaRPr>
          </a:p>
          <a:p>
            <a:pPr marL="245745" marR="66040" indent="-22860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List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statements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(including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lack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verbal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responses)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witness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regarding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needs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general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statements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made by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garding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ethnicity,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Write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one-line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abbreviated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phrases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represent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person/agency’s stance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under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entry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diagram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  <a:p>
            <a:pPr marL="241300" marR="208915" indent="-224154">
              <a:lnSpc>
                <a:spcPts val="1190"/>
              </a:lnSpc>
              <a:spcBef>
                <a:spcPts val="45"/>
              </a:spcBef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current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choose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development stage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fits 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statements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(knowing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you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inaccurate);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write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name.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143000" y="4366259"/>
            <a:ext cx="5486400" cy="39166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905760" cy="608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46990" indent="-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success;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(Exhibit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2-2).</a:t>
            </a:r>
            <a:endParaRPr sz="1200">
              <a:latin typeface="Times New Roman"/>
              <a:cs typeface="Times New Roman"/>
            </a:endParaRPr>
          </a:p>
          <a:p>
            <a:pPr marL="12700" marR="5080" indent="14604">
              <a:lnSpc>
                <a:spcPct val="100000"/>
              </a:lnSpc>
              <a:spcBef>
                <a:spcPts val="805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contend 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anoth-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worldview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invisible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still  powerful—the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worldview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(Bhugra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Gupta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Tilburt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Geller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2007;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Tseng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Streltzer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2004). Influenced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training,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work experiences,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flects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theories,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techniques, 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modalities,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prac-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worldview,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coupled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worldview,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significantly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counselor’s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pertaining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wellness, 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viewing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behavior; diagnostic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impres-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sions;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prognosis.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Moreover,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abnormal 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determination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priorities,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definitions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successful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failures.</a:t>
            </a:r>
            <a:endParaRPr sz="1200">
              <a:latin typeface="Times New Roman"/>
              <a:cs typeface="Times New Roman"/>
            </a:endParaRPr>
          </a:p>
          <a:p>
            <a:pPr marL="14604" marR="27940" indent="5715">
              <a:lnSpc>
                <a:spcPct val="100000"/>
              </a:lnSpc>
              <a:spcBef>
                <a:spcPts val="79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Foremost, counselors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remember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unspoken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inconspic-  uous;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therefore, considerable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reflection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self-exploration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interactions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seling.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question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perspectives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perpetuated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 client–counselor interactions,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decisions,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planning,</a:t>
            </a:r>
            <a:r>
              <a:rPr sz="1200" spc="-2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selected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0146" y="868171"/>
            <a:ext cx="2888615" cy="814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" marR="4064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sum,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multiple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perspectives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these worldviews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process—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including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agen-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well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  <a:p>
            <a:pPr marL="17145" marR="54610" indent="-5080">
              <a:lnSpc>
                <a:spcPct val="101000"/>
              </a:lnSpc>
              <a:spcBef>
                <a:spcPts val="965"/>
              </a:spcBef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Stereotypes,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prejudices,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history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counselors’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histories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prejudice,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stereotyping,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discrimi-  nation.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 of how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 evolved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childhood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 experiences.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how  were stereotypes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ethnic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perpetuated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their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upbringing?</a:t>
            </a:r>
            <a:endParaRPr sz="1200">
              <a:latin typeface="Times New Roman"/>
              <a:cs typeface="Times New Roman"/>
            </a:endParaRPr>
          </a:p>
          <a:p>
            <a:pPr marL="17780" marR="10160" indent="1016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myths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stereotypes 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projected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groups?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historical events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shaped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percep-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others?</a:t>
            </a:r>
            <a:endParaRPr sz="1200">
              <a:latin typeface="Times New Roman"/>
              <a:cs typeface="Times New Roman"/>
            </a:endParaRPr>
          </a:p>
          <a:p>
            <a:pPr marL="17145" marR="5080" indent="4445">
              <a:lnSpc>
                <a:spcPct val="100000"/>
              </a:lnSpc>
              <a:spcBef>
                <a:spcPts val="8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Regardless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they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directly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indirectly been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individual, organizational,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societal stereotypes, prejudice,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tion.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functioned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deterrents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obtain-  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equitable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opportunities?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what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 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societal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provid-  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counselors? Even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uncomfortable,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painful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ex-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plore,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comfort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exploring clients’life 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percep-  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minimize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relevance of bias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self-exploration,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process.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58532" y="7377620"/>
            <a:ext cx="2646045" cy="1643380"/>
            <a:chOff x="958532" y="7377620"/>
            <a:chExt cx="2646045" cy="1643380"/>
          </a:xfrm>
        </p:grpSpPr>
        <p:sp>
          <p:nvSpPr>
            <p:cNvPr id="6" name="object 6"/>
            <p:cNvSpPr/>
            <p:nvPr/>
          </p:nvSpPr>
          <p:spPr>
            <a:xfrm>
              <a:off x="971549" y="7390637"/>
              <a:ext cx="2620010" cy="1617345"/>
            </a:xfrm>
            <a:custGeom>
              <a:avLst/>
              <a:gdLst/>
              <a:ahLst/>
              <a:cxnLst/>
              <a:rect l="l" t="t" r="r" b="b"/>
              <a:pathLst>
                <a:path w="2620010" h="1617345">
                  <a:moveTo>
                    <a:pt x="0" y="808481"/>
                  </a:moveTo>
                  <a:lnTo>
                    <a:pt x="5069" y="736860"/>
                  </a:lnTo>
                  <a:lnTo>
                    <a:pt x="19994" y="666983"/>
                  </a:lnTo>
                  <a:lnTo>
                    <a:pt x="44348" y="599114"/>
                  </a:lnTo>
                  <a:lnTo>
                    <a:pt x="77705" y="533515"/>
                  </a:lnTo>
                  <a:lnTo>
                    <a:pt x="119639" y="470450"/>
                  </a:lnTo>
                  <a:lnTo>
                    <a:pt x="143690" y="439950"/>
                  </a:lnTo>
                  <a:lnTo>
                    <a:pt x="169725" y="410182"/>
                  </a:lnTo>
                  <a:lnTo>
                    <a:pt x="197692" y="381179"/>
                  </a:lnTo>
                  <a:lnTo>
                    <a:pt x="227536" y="352973"/>
                  </a:lnTo>
                  <a:lnTo>
                    <a:pt x="259206" y="325598"/>
                  </a:lnTo>
                  <a:lnTo>
                    <a:pt x="292647" y="299086"/>
                  </a:lnTo>
                  <a:lnTo>
                    <a:pt x="327807" y="273471"/>
                  </a:lnTo>
                  <a:lnTo>
                    <a:pt x="364632" y="248785"/>
                  </a:lnTo>
                  <a:lnTo>
                    <a:pt x="403069" y="225061"/>
                  </a:lnTo>
                  <a:lnTo>
                    <a:pt x="443064" y="202332"/>
                  </a:lnTo>
                  <a:lnTo>
                    <a:pt x="484565" y="180630"/>
                  </a:lnTo>
                  <a:lnTo>
                    <a:pt x="527518" y="159989"/>
                  </a:lnTo>
                  <a:lnTo>
                    <a:pt x="571871" y="140442"/>
                  </a:lnTo>
                  <a:lnTo>
                    <a:pt x="617568" y="122021"/>
                  </a:lnTo>
                  <a:lnTo>
                    <a:pt x="664559" y="104759"/>
                  </a:lnTo>
                  <a:lnTo>
                    <a:pt x="712788" y="88689"/>
                  </a:lnTo>
                  <a:lnTo>
                    <a:pt x="762204" y="73845"/>
                  </a:lnTo>
                  <a:lnTo>
                    <a:pt x="812752" y="60258"/>
                  </a:lnTo>
                  <a:lnTo>
                    <a:pt x="864380" y="47962"/>
                  </a:lnTo>
                  <a:lnTo>
                    <a:pt x="917034" y="36989"/>
                  </a:lnTo>
                  <a:lnTo>
                    <a:pt x="970662" y="27373"/>
                  </a:lnTo>
                  <a:lnTo>
                    <a:pt x="1025209" y="19145"/>
                  </a:lnTo>
                  <a:lnTo>
                    <a:pt x="1080622" y="12341"/>
                  </a:lnTo>
                  <a:lnTo>
                    <a:pt x="1136849" y="6991"/>
                  </a:lnTo>
                  <a:lnTo>
                    <a:pt x="1193836" y="3129"/>
                  </a:lnTo>
                  <a:lnTo>
                    <a:pt x="1251530" y="787"/>
                  </a:lnTo>
                  <a:lnTo>
                    <a:pt x="1309878" y="0"/>
                  </a:lnTo>
                  <a:lnTo>
                    <a:pt x="1368225" y="787"/>
                  </a:lnTo>
                  <a:lnTo>
                    <a:pt x="1425919" y="3129"/>
                  </a:lnTo>
                  <a:lnTo>
                    <a:pt x="1482906" y="6991"/>
                  </a:lnTo>
                  <a:lnTo>
                    <a:pt x="1539133" y="12341"/>
                  </a:lnTo>
                  <a:lnTo>
                    <a:pt x="1594546" y="19145"/>
                  </a:lnTo>
                  <a:lnTo>
                    <a:pt x="1649093" y="27373"/>
                  </a:lnTo>
                  <a:lnTo>
                    <a:pt x="1702721" y="36989"/>
                  </a:lnTo>
                  <a:lnTo>
                    <a:pt x="1755375" y="47962"/>
                  </a:lnTo>
                  <a:lnTo>
                    <a:pt x="1807003" y="60258"/>
                  </a:lnTo>
                  <a:lnTo>
                    <a:pt x="1857551" y="73845"/>
                  </a:lnTo>
                  <a:lnTo>
                    <a:pt x="1906967" y="88689"/>
                  </a:lnTo>
                  <a:lnTo>
                    <a:pt x="1955196" y="104759"/>
                  </a:lnTo>
                  <a:lnTo>
                    <a:pt x="2002187" y="122021"/>
                  </a:lnTo>
                  <a:lnTo>
                    <a:pt x="2047884" y="140442"/>
                  </a:lnTo>
                  <a:lnTo>
                    <a:pt x="2092237" y="159989"/>
                  </a:lnTo>
                  <a:lnTo>
                    <a:pt x="2135190" y="180630"/>
                  </a:lnTo>
                  <a:lnTo>
                    <a:pt x="2176691" y="202332"/>
                  </a:lnTo>
                  <a:lnTo>
                    <a:pt x="2216686" y="225061"/>
                  </a:lnTo>
                  <a:lnTo>
                    <a:pt x="2255123" y="248785"/>
                  </a:lnTo>
                  <a:lnTo>
                    <a:pt x="2291948" y="273471"/>
                  </a:lnTo>
                  <a:lnTo>
                    <a:pt x="2327108" y="299086"/>
                  </a:lnTo>
                  <a:lnTo>
                    <a:pt x="2360549" y="325598"/>
                  </a:lnTo>
                  <a:lnTo>
                    <a:pt x="2392219" y="352973"/>
                  </a:lnTo>
                  <a:lnTo>
                    <a:pt x="2422063" y="381179"/>
                  </a:lnTo>
                  <a:lnTo>
                    <a:pt x="2450030" y="410182"/>
                  </a:lnTo>
                  <a:lnTo>
                    <a:pt x="2476065" y="439950"/>
                  </a:lnTo>
                  <a:lnTo>
                    <a:pt x="2500116" y="470450"/>
                  </a:lnTo>
                  <a:lnTo>
                    <a:pt x="2522129" y="501650"/>
                  </a:lnTo>
                  <a:lnTo>
                    <a:pt x="2559828" y="566014"/>
                  </a:lnTo>
                  <a:lnTo>
                    <a:pt x="2588736" y="632781"/>
                  </a:lnTo>
                  <a:lnTo>
                    <a:pt x="2608429" y="701687"/>
                  </a:lnTo>
                  <a:lnTo>
                    <a:pt x="2618479" y="772469"/>
                  </a:lnTo>
                  <a:lnTo>
                    <a:pt x="2619756" y="808481"/>
                  </a:lnTo>
                  <a:lnTo>
                    <a:pt x="2618479" y="844494"/>
                  </a:lnTo>
                  <a:lnTo>
                    <a:pt x="2608429" y="915276"/>
                  </a:lnTo>
                  <a:lnTo>
                    <a:pt x="2588736" y="984182"/>
                  </a:lnTo>
                  <a:lnTo>
                    <a:pt x="2559828" y="1050949"/>
                  </a:lnTo>
                  <a:lnTo>
                    <a:pt x="2522129" y="1115313"/>
                  </a:lnTo>
                  <a:lnTo>
                    <a:pt x="2500116" y="1146513"/>
                  </a:lnTo>
                  <a:lnTo>
                    <a:pt x="2476065" y="1177013"/>
                  </a:lnTo>
                  <a:lnTo>
                    <a:pt x="2450030" y="1206781"/>
                  </a:lnTo>
                  <a:lnTo>
                    <a:pt x="2422063" y="1235784"/>
                  </a:lnTo>
                  <a:lnTo>
                    <a:pt x="2392219" y="1263990"/>
                  </a:lnTo>
                  <a:lnTo>
                    <a:pt x="2360549" y="1291365"/>
                  </a:lnTo>
                  <a:lnTo>
                    <a:pt x="2327108" y="1317877"/>
                  </a:lnTo>
                  <a:lnTo>
                    <a:pt x="2291948" y="1343492"/>
                  </a:lnTo>
                  <a:lnTo>
                    <a:pt x="2255123" y="1368178"/>
                  </a:lnTo>
                  <a:lnTo>
                    <a:pt x="2216686" y="1391902"/>
                  </a:lnTo>
                  <a:lnTo>
                    <a:pt x="2176691" y="1414631"/>
                  </a:lnTo>
                  <a:lnTo>
                    <a:pt x="2135190" y="1436333"/>
                  </a:lnTo>
                  <a:lnTo>
                    <a:pt x="2092237" y="1456974"/>
                  </a:lnTo>
                  <a:lnTo>
                    <a:pt x="2047884" y="1476521"/>
                  </a:lnTo>
                  <a:lnTo>
                    <a:pt x="2002187" y="1494942"/>
                  </a:lnTo>
                  <a:lnTo>
                    <a:pt x="1955196" y="1512204"/>
                  </a:lnTo>
                  <a:lnTo>
                    <a:pt x="1906967" y="1528274"/>
                  </a:lnTo>
                  <a:lnTo>
                    <a:pt x="1857551" y="1543118"/>
                  </a:lnTo>
                  <a:lnTo>
                    <a:pt x="1807003" y="1556705"/>
                  </a:lnTo>
                  <a:lnTo>
                    <a:pt x="1755375" y="1569001"/>
                  </a:lnTo>
                  <a:lnTo>
                    <a:pt x="1702721" y="1579974"/>
                  </a:lnTo>
                  <a:lnTo>
                    <a:pt x="1649093" y="1589590"/>
                  </a:lnTo>
                  <a:lnTo>
                    <a:pt x="1594546" y="1597818"/>
                  </a:lnTo>
                  <a:lnTo>
                    <a:pt x="1539133" y="1604622"/>
                  </a:lnTo>
                  <a:lnTo>
                    <a:pt x="1482906" y="1609972"/>
                  </a:lnTo>
                  <a:lnTo>
                    <a:pt x="1425919" y="1613834"/>
                  </a:lnTo>
                  <a:lnTo>
                    <a:pt x="1368225" y="1616176"/>
                  </a:lnTo>
                  <a:lnTo>
                    <a:pt x="1309878" y="1616963"/>
                  </a:lnTo>
                  <a:lnTo>
                    <a:pt x="1251530" y="1616176"/>
                  </a:lnTo>
                  <a:lnTo>
                    <a:pt x="1193836" y="1613834"/>
                  </a:lnTo>
                  <a:lnTo>
                    <a:pt x="1136849" y="1609972"/>
                  </a:lnTo>
                  <a:lnTo>
                    <a:pt x="1080622" y="1604622"/>
                  </a:lnTo>
                  <a:lnTo>
                    <a:pt x="1025209" y="1597818"/>
                  </a:lnTo>
                  <a:lnTo>
                    <a:pt x="970662" y="1589590"/>
                  </a:lnTo>
                  <a:lnTo>
                    <a:pt x="917034" y="1579974"/>
                  </a:lnTo>
                  <a:lnTo>
                    <a:pt x="864380" y="1569001"/>
                  </a:lnTo>
                  <a:lnTo>
                    <a:pt x="812752" y="1556705"/>
                  </a:lnTo>
                  <a:lnTo>
                    <a:pt x="762204" y="1543118"/>
                  </a:lnTo>
                  <a:lnTo>
                    <a:pt x="712788" y="1528274"/>
                  </a:lnTo>
                  <a:lnTo>
                    <a:pt x="664559" y="1512204"/>
                  </a:lnTo>
                  <a:lnTo>
                    <a:pt x="617568" y="1494942"/>
                  </a:lnTo>
                  <a:lnTo>
                    <a:pt x="571871" y="1476521"/>
                  </a:lnTo>
                  <a:lnTo>
                    <a:pt x="527518" y="1456974"/>
                  </a:lnTo>
                  <a:lnTo>
                    <a:pt x="484565" y="1436333"/>
                  </a:lnTo>
                  <a:lnTo>
                    <a:pt x="443064" y="1414631"/>
                  </a:lnTo>
                  <a:lnTo>
                    <a:pt x="403069" y="1391902"/>
                  </a:lnTo>
                  <a:lnTo>
                    <a:pt x="364632" y="1368178"/>
                  </a:lnTo>
                  <a:lnTo>
                    <a:pt x="327807" y="1343492"/>
                  </a:lnTo>
                  <a:lnTo>
                    <a:pt x="292647" y="1317877"/>
                  </a:lnTo>
                  <a:lnTo>
                    <a:pt x="259206" y="1291365"/>
                  </a:lnTo>
                  <a:lnTo>
                    <a:pt x="227536" y="1263990"/>
                  </a:lnTo>
                  <a:lnTo>
                    <a:pt x="197692" y="1235784"/>
                  </a:lnTo>
                  <a:lnTo>
                    <a:pt x="169725" y="1206781"/>
                  </a:lnTo>
                  <a:lnTo>
                    <a:pt x="143690" y="1177013"/>
                  </a:lnTo>
                  <a:lnTo>
                    <a:pt x="119639" y="1146513"/>
                  </a:lnTo>
                  <a:lnTo>
                    <a:pt x="97626" y="1115313"/>
                  </a:lnTo>
                  <a:lnTo>
                    <a:pt x="59927" y="1050949"/>
                  </a:lnTo>
                  <a:lnTo>
                    <a:pt x="31019" y="984182"/>
                  </a:lnTo>
                  <a:lnTo>
                    <a:pt x="11326" y="915276"/>
                  </a:lnTo>
                  <a:lnTo>
                    <a:pt x="1276" y="844494"/>
                  </a:lnTo>
                  <a:lnTo>
                    <a:pt x="0" y="808481"/>
                  </a:lnTo>
                  <a:close/>
                </a:path>
              </a:pathLst>
            </a:custGeom>
            <a:ln w="25907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493263" y="7844027"/>
              <a:ext cx="914400" cy="685800"/>
            </a:xfrm>
            <a:custGeom>
              <a:avLst/>
              <a:gdLst/>
              <a:ahLst/>
              <a:cxnLst/>
              <a:rect l="l" t="t" r="r" b="b"/>
              <a:pathLst>
                <a:path w="914400" h="685800">
                  <a:moveTo>
                    <a:pt x="914400" y="0"/>
                  </a:moveTo>
                  <a:lnTo>
                    <a:pt x="0" y="0"/>
                  </a:lnTo>
                  <a:lnTo>
                    <a:pt x="0" y="685800"/>
                  </a:lnTo>
                  <a:lnTo>
                    <a:pt x="914400" y="6858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003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493263" y="7844027"/>
              <a:ext cx="914400" cy="685800"/>
            </a:xfrm>
            <a:custGeom>
              <a:avLst/>
              <a:gdLst/>
              <a:ahLst/>
              <a:cxnLst/>
              <a:rect l="l" t="t" r="r" b="b"/>
              <a:pathLst>
                <a:path w="914400" h="685800">
                  <a:moveTo>
                    <a:pt x="0" y="0"/>
                  </a:moveTo>
                  <a:lnTo>
                    <a:pt x="914400" y="0"/>
                  </a:lnTo>
                  <a:lnTo>
                    <a:pt x="914400" y="685800"/>
                  </a:lnTo>
                  <a:lnTo>
                    <a:pt x="0" y="685800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2493264" y="7844028"/>
            <a:ext cx="914400" cy="68580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L="109220" marR="96520" indent="111760">
              <a:lnSpc>
                <a:spcPts val="1200"/>
              </a:lnSpc>
            </a:pP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Clinical 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Wo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rl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10" dirty="0">
                <a:solidFill>
                  <a:srgbClr val="FFFFFF"/>
                </a:solidFill>
                <a:latin typeface="Arial"/>
                <a:cs typeface="Arial"/>
              </a:rPr>
              <a:t>ew</a:t>
            </a:r>
            <a:endParaRPr sz="11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50619" y="7854695"/>
            <a:ext cx="937260" cy="685800"/>
          </a:xfrm>
          <a:prstGeom prst="rect">
            <a:avLst/>
          </a:prstGeom>
          <a:solidFill>
            <a:srgbClr val="00395A"/>
          </a:solidFill>
        </p:spPr>
        <p:txBody>
          <a:bodyPr vert="horz" wrap="square" lIns="0" tIns="112395" rIns="0" bIns="0" rtlCol="0">
            <a:spAutoFit/>
          </a:bodyPr>
          <a:lstStyle/>
          <a:p>
            <a:pPr marL="121285" marR="107314" indent="6350" algn="ctr">
              <a:lnSpc>
                <a:spcPct val="90500"/>
              </a:lnSpc>
              <a:spcBef>
                <a:spcPts val="885"/>
              </a:spcBef>
            </a:pP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Individual 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Cultural  Wo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rl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10" dirty="0">
                <a:solidFill>
                  <a:srgbClr val="FFFFFF"/>
                </a:solidFill>
                <a:latin typeface="Arial"/>
                <a:cs typeface="Arial"/>
              </a:rPr>
              <a:t>ew</a:t>
            </a:r>
            <a:endParaRPr sz="1100">
              <a:latin typeface="Arial"/>
              <a:cs typeface="Arial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908303" y="7133849"/>
            <a:ext cx="2764790" cy="1987550"/>
            <a:chOff x="908303" y="7133849"/>
            <a:chExt cx="2764790" cy="1987550"/>
          </a:xfrm>
        </p:grpSpPr>
        <p:sp>
          <p:nvSpPr>
            <p:cNvPr id="12" name="object 12"/>
            <p:cNvSpPr/>
            <p:nvPr/>
          </p:nvSpPr>
          <p:spPr>
            <a:xfrm>
              <a:off x="2148078" y="8031987"/>
              <a:ext cx="295910" cy="308610"/>
            </a:xfrm>
            <a:custGeom>
              <a:avLst/>
              <a:gdLst/>
              <a:ahLst/>
              <a:cxnLst/>
              <a:rect l="l" t="t" r="r" b="b"/>
              <a:pathLst>
                <a:path w="295910" h="308609">
                  <a:moveTo>
                    <a:pt x="295656" y="133350"/>
                  </a:moveTo>
                  <a:lnTo>
                    <a:pt x="162560" y="133350"/>
                  </a:lnTo>
                  <a:lnTo>
                    <a:pt x="162560" y="0"/>
                  </a:lnTo>
                  <a:lnTo>
                    <a:pt x="133096" y="0"/>
                  </a:lnTo>
                  <a:lnTo>
                    <a:pt x="133096" y="133350"/>
                  </a:lnTo>
                  <a:lnTo>
                    <a:pt x="0" y="133350"/>
                  </a:lnTo>
                  <a:lnTo>
                    <a:pt x="0" y="175260"/>
                  </a:lnTo>
                  <a:lnTo>
                    <a:pt x="133096" y="175260"/>
                  </a:lnTo>
                  <a:lnTo>
                    <a:pt x="133096" y="308610"/>
                  </a:lnTo>
                  <a:lnTo>
                    <a:pt x="162560" y="308610"/>
                  </a:lnTo>
                  <a:lnTo>
                    <a:pt x="162560" y="175260"/>
                  </a:lnTo>
                  <a:lnTo>
                    <a:pt x="295656" y="175260"/>
                  </a:lnTo>
                  <a:lnTo>
                    <a:pt x="295656" y="133350"/>
                  </a:lnTo>
                  <a:close/>
                </a:path>
              </a:pathLst>
            </a:custGeom>
            <a:solidFill>
              <a:srgbClr val="003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148077" y="8032240"/>
              <a:ext cx="295910" cy="307975"/>
            </a:xfrm>
            <a:custGeom>
              <a:avLst/>
              <a:gdLst/>
              <a:ahLst/>
              <a:cxnLst/>
              <a:rect l="l" t="t" r="r" b="b"/>
              <a:pathLst>
                <a:path w="295910" h="307975">
                  <a:moveTo>
                    <a:pt x="0" y="133095"/>
                  </a:moveTo>
                  <a:lnTo>
                    <a:pt x="133096" y="133095"/>
                  </a:lnTo>
                  <a:lnTo>
                    <a:pt x="133096" y="0"/>
                  </a:lnTo>
                  <a:lnTo>
                    <a:pt x="162560" y="0"/>
                  </a:lnTo>
                  <a:lnTo>
                    <a:pt x="162560" y="133095"/>
                  </a:lnTo>
                  <a:lnTo>
                    <a:pt x="295656" y="133095"/>
                  </a:lnTo>
                  <a:lnTo>
                    <a:pt x="295656" y="174751"/>
                  </a:lnTo>
                  <a:lnTo>
                    <a:pt x="162560" y="174751"/>
                  </a:lnTo>
                  <a:lnTo>
                    <a:pt x="162560" y="307847"/>
                  </a:lnTo>
                  <a:lnTo>
                    <a:pt x="133096" y="307847"/>
                  </a:lnTo>
                  <a:lnTo>
                    <a:pt x="133096" y="174751"/>
                  </a:lnTo>
                  <a:lnTo>
                    <a:pt x="0" y="174751"/>
                  </a:lnTo>
                  <a:lnTo>
                    <a:pt x="0" y="133095"/>
                  </a:lnTo>
                  <a:close/>
                </a:path>
              </a:pathLst>
            </a:custGeom>
            <a:ln w="25908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14399" y="7139945"/>
              <a:ext cx="2752725" cy="1975485"/>
            </a:xfrm>
            <a:custGeom>
              <a:avLst/>
              <a:gdLst/>
              <a:ahLst/>
              <a:cxnLst/>
              <a:rect l="l" t="t" r="r" b="b"/>
              <a:pathLst>
                <a:path w="2752725" h="1975484">
                  <a:moveTo>
                    <a:pt x="2697835" y="0"/>
                  </a:moveTo>
                  <a:lnTo>
                    <a:pt x="54508" y="0"/>
                  </a:lnTo>
                  <a:lnTo>
                    <a:pt x="33293" y="4282"/>
                  </a:lnTo>
                  <a:lnTo>
                    <a:pt x="15967" y="15962"/>
                  </a:lnTo>
                  <a:lnTo>
                    <a:pt x="4284" y="33288"/>
                  </a:lnTo>
                  <a:lnTo>
                    <a:pt x="0" y="54508"/>
                  </a:lnTo>
                  <a:lnTo>
                    <a:pt x="0" y="1920582"/>
                  </a:lnTo>
                  <a:lnTo>
                    <a:pt x="4284" y="1941805"/>
                  </a:lnTo>
                  <a:lnTo>
                    <a:pt x="15967" y="1959135"/>
                  </a:lnTo>
                  <a:lnTo>
                    <a:pt x="33293" y="1970819"/>
                  </a:lnTo>
                  <a:lnTo>
                    <a:pt x="54508" y="1975104"/>
                  </a:lnTo>
                  <a:lnTo>
                    <a:pt x="2697835" y="1975104"/>
                  </a:lnTo>
                  <a:lnTo>
                    <a:pt x="2719050" y="1970819"/>
                  </a:lnTo>
                  <a:lnTo>
                    <a:pt x="2736376" y="1959135"/>
                  </a:lnTo>
                  <a:lnTo>
                    <a:pt x="2748059" y="1941805"/>
                  </a:lnTo>
                  <a:lnTo>
                    <a:pt x="2752344" y="1920582"/>
                  </a:lnTo>
                  <a:lnTo>
                    <a:pt x="2752344" y="54508"/>
                  </a:lnTo>
                  <a:lnTo>
                    <a:pt x="2748059" y="33288"/>
                  </a:lnTo>
                  <a:lnTo>
                    <a:pt x="2736376" y="15962"/>
                  </a:lnTo>
                  <a:lnTo>
                    <a:pt x="2719050" y="4282"/>
                  </a:lnTo>
                  <a:lnTo>
                    <a:pt x="2697835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14399" y="7139945"/>
              <a:ext cx="2752725" cy="1975485"/>
            </a:xfrm>
            <a:custGeom>
              <a:avLst/>
              <a:gdLst/>
              <a:ahLst/>
              <a:cxnLst/>
              <a:rect l="l" t="t" r="r" b="b"/>
              <a:pathLst>
                <a:path w="2752725" h="1975484">
                  <a:moveTo>
                    <a:pt x="0" y="54508"/>
                  </a:moveTo>
                  <a:lnTo>
                    <a:pt x="4284" y="33288"/>
                  </a:lnTo>
                  <a:lnTo>
                    <a:pt x="15967" y="15962"/>
                  </a:lnTo>
                  <a:lnTo>
                    <a:pt x="33293" y="4282"/>
                  </a:lnTo>
                  <a:lnTo>
                    <a:pt x="54508" y="0"/>
                  </a:lnTo>
                  <a:lnTo>
                    <a:pt x="2697835" y="0"/>
                  </a:lnTo>
                  <a:lnTo>
                    <a:pt x="2719050" y="4282"/>
                  </a:lnTo>
                  <a:lnTo>
                    <a:pt x="2736376" y="15962"/>
                  </a:lnTo>
                  <a:lnTo>
                    <a:pt x="2748059" y="33288"/>
                  </a:lnTo>
                  <a:lnTo>
                    <a:pt x="2752344" y="54508"/>
                  </a:lnTo>
                  <a:lnTo>
                    <a:pt x="2752344" y="1920582"/>
                  </a:lnTo>
                  <a:lnTo>
                    <a:pt x="2748059" y="1941805"/>
                  </a:lnTo>
                  <a:lnTo>
                    <a:pt x="2736376" y="1959135"/>
                  </a:lnTo>
                  <a:lnTo>
                    <a:pt x="2719050" y="1970819"/>
                  </a:lnTo>
                  <a:lnTo>
                    <a:pt x="2697835" y="1975104"/>
                  </a:lnTo>
                  <a:lnTo>
                    <a:pt x="54508" y="1975104"/>
                  </a:lnTo>
                  <a:lnTo>
                    <a:pt x="33293" y="1970819"/>
                  </a:lnTo>
                  <a:lnTo>
                    <a:pt x="15967" y="1959135"/>
                  </a:lnTo>
                  <a:lnTo>
                    <a:pt x="4284" y="1941805"/>
                  </a:lnTo>
                  <a:lnTo>
                    <a:pt x="0" y="1920582"/>
                  </a:lnTo>
                  <a:lnTo>
                    <a:pt x="0" y="54508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928479" y="7169911"/>
            <a:ext cx="27247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165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2-2: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Counselor</a:t>
            </a:r>
            <a:r>
              <a:rPr sz="1200" b="1" spc="10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Worldview</a:t>
            </a:r>
            <a:endParaRPr sz="12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2623819"/>
            <a:ext cx="2853690" cy="295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25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healthcare concerns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discrimi-  nation.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counselors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blind to these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willingness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ancillary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client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</a:t>
            </a:r>
            <a:endParaRPr sz="1200">
              <a:latin typeface="Times New Roman"/>
              <a:cs typeface="Times New Roman"/>
            </a:endParaRPr>
          </a:p>
          <a:p>
            <a:pPr marL="15240" marR="42545" indent="-317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 noting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percep-  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recommended program or type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agree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  <a:p>
            <a:pPr marL="15240" marR="1803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because of past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</a:t>
            </a:r>
            <a:endParaRPr sz="1200">
              <a:latin typeface="Times New Roman"/>
              <a:cs typeface="Times New Roman"/>
            </a:endParaRPr>
          </a:p>
          <a:p>
            <a:pPr marL="12700" marR="98425" indent="5080" algn="just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perception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her racial/ethnic  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adequate treatment for 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color.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3192" y="870622"/>
            <a:ext cx="2877185" cy="4808855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254"/>
              </a:spcBef>
            </a:pPr>
            <a:r>
              <a:rPr sz="1300" b="1" i="1" spc="-60" dirty="0">
                <a:solidFill>
                  <a:srgbClr val="33617B"/>
                </a:solidFill>
                <a:latin typeface="Arial"/>
                <a:cs typeface="Arial"/>
              </a:rPr>
              <a:t>Trust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300" b="1" i="1" spc="-1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5" dirty="0">
                <a:solidFill>
                  <a:srgbClr val="33617B"/>
                </a:solidFill>
                <a:latin typeface="Arial"/>
                <a:cs typeface="Arial"/>
              </a:rPr>
              <a:t>power</a:t>
            </a:r>
            <a:endParaRPr sz="1300">
              <a:latin typeface="Arial"/>
              <a:cs typeface="Arial"/>
            </a:endParaRPr>
          </a:p>
          <a:p>
            <a:pPr marL="14604" marR="75565" indent="8255">
              <a:lnSpc>
                <a:spcPct val="100000"/>
              </a:lnSpc>
              <a:spcBef>
                <a:spcPts val="1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–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counselors’influence,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power,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contexts.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all-knowing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profes-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sionals,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representatives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unjust system.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Counse-</a:t>
            </a:r>
            <a:endParaRPr sz="1200">
              <a:latin typeface="Times New Roman"/>
              <a:cs typeface="Times New Roman"/>
            </a:endParaRPr>
          </a:p>
          <a:p>
            <a:pPr marL="17145" marR="5080" indent="-190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dynamics affect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backgrounds. Do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inhibit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process? 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they  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 relationship?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identified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opportunities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talk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past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experiences,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65"/>
              </a:spcBef>
            </a:pP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Practicing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within</a:t>
            </a:r>
            <a:r>
              <a:rPr sz="1300" b="1" i="1" spc="5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limits</a:t>
            </a:r>
            <a:endParaRPr sz="1300">
              <a:latin typeface="Arial"/>
              <a:cs typeface="Arial"/>
            </a:endParaRPr>
          </a:p>
          <a:p>
            <a:pPr marL="13970" marR="63500" indent="3810">
              <a:lnSpc>
                <a:spcPct val="100000"/>
              </a:lnSpc>
              <a:spcBef>
                <a:spcPts val="1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element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self-exploration, critical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thinking,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limitations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5824730"/>
            <a:ext cx="5956300" cy="3287395"/>
            <a:chOff x="908303" y="5824730"/>
            <a:chExt cx="5956300" cy="3287395"/>
          </a:xfrm>
        </p:grpSpPr>
        <p:sp>
          <p:nvSpPr>
            <p:cNvPr id="6" name="object 6"/>
            <p:cNvSpPr/>
            <p:nvPr/>
          </p:nvSpPr>
          <p:spPr>
            <a:xfrm>
              <a:off x="914399" y="5830826"/>
              <a:ext cx="5943600" cy="3275329"/>
            </a:xfrm>
            <a:custGeom>
              <a:avLst/>
              <a:gdLst/>
              <a:ahLst/>
              <a:cxnLst/>
              <a:rect l="l" t="t" r="r" b="b"/>
              <a:pathLst>
                <a:path w="5943600" h="3275329">
                  <a:moveTo>
                    <a:pt x="5853214" y="0"/>
                  </a:moveTo>
                  <a:lnTo>
                    <a:pt x="90385" y="0"/>
                  </a:lnTo>
                  <a:lnTo>
                    <a:pt x="55206" y="7102"/>
                  </a:lnTo>
                  <a:lnTo>
                    <a:pt x="26476" y="26471"/>
                  </a:lnTo>
                  <a:lnTo>
                    <a:pt x="7104" y="55201"/>
                  </a:lnTo>
                  <a:lnTo>
                    <a:pt x="0" y="90385"/>
                  </a:lnTo>
                  <a:lnTo>
                    <a:pt x="0" y="3184677"/>
                  </a:lnTo>
                  <a:lnTo>
                    <a:pt x="7104" y="3219863"/>
                  </a:lnTo>
                  <a:lnTo>
                    <a:pt x="26476" y="3248598"/>
                  </a:lnTo>
                  <a:lnTo>
                    <a:pt x="55206" y="3267971"/>
                  </a:lnTo>
                  <a:lnTo>
                    <a:pt x="90385" y="3275076"/>
                  </a:lnTo>
                  <a:lnTo>
                    <a:pt x="5853214" y="3275076"/>
                  </a:lnTo>
                  <a:lnTo>
                    <a:pt x="5888393" y="3267971"/>
                  </a:lnTo>
                  <a:lnTo>
                    <a:pt x="5917123" y="3248598"/>
                  </a:lnTo>
                  <a:lnTo>
                    <a:pt x="5936495" y="3219863"/>
                  </a:lnTo>
                  <a:lnTo>
                    <a:pt x="5943600" y="3184677"/>
                  </a:lnTo>
                  <a:lnTo>
                    <a:pt x="5943600" y="90385"/>
                  </a:lnTo>
                  <a:lnTo>
                    <a:pt x="5936495" y="55201"/>
                  </a:lnTo>
                  <a:lnTo>
                    <a:pt x="5917123" y="26471"/>
                  </a:lnTo>
                  <a:lnTo>
                    <a:pt x="5888393" y="7102"/>
                  </a:lnTo>
                  <a:lnTo>
                    <a:pt x="585321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5830826"/>
              <a:ext cx="5943600" cy="3275329"/>
            </a:xfrm>
            <a:custGeom>
              <a:avLst/>
              <a:gdLst/>
              <a:ahLst/>
              <a:cxnLst/>
              <a:rect l="l" t="t" r="r" b="b"/>
              <a:pathLst>
                <a:path w="5943600" h="3275329">
                  <a:moveTo>
                    <a:pt x="0" y="90385"/>
                  </a:moveTo>
                  <a:lnTo>
                    <a:pt x="7104" y="55201"/>
                  </a:lnTo>
                  <a:lnTo>
                    <a:pt x="26476" y="26471"/>
                  </a:lnTo>
                  <a:lnTo>
                    <a:pt x="55206" y="7102"/>
                  </a:lnTo>
                  <a:lnTo>
                    <a:pt x="90385" y="0"/>
                  </a:lnTo>
                  <a:lnTo>
                    <a:pt x="5853214" y="0"/>
                  </a:lnTo>
                  <a:lnTo>
                    <a:pt x="5888393" y="7102"/>
                  </a:lnTo>
                  <a:lnTo>
                    <a:pt x="5917123" y="26471"/>
                  </a:lnTo>
                  <a:lnTo>
                    <a:pt x="5936495" y="55201"/>
                  </a:lnTo>
                  <a:lnTo>
                    <a:pt x="5943600" y="90385"/>
                  </a:lnTo>
                  <a:lnTo>
                    <a:pt x="5943600" y="3184677"/>
                  </a:lnTo>
                  <a:lnTo>
                    <a:pt x="5936495" y="3219863"/>
                  </a:lnTo>
                  <a:lnTo>
                    <a:pt x="5917123" y="3248598"/>
                  </a:lnTo>
                  <a:lnTo>
                    <a:pt x="5888393" y="3267971"/>
                  </a:lnTo>
                  <a:lnTo>
                    <a:pt x="5853214" y="3275076"/>
                  </a:lnTo>
                  <a:lnTo>
                    <a:pt x="90385" y="3275076"/>
                  </a:lnTo>
                  <a:lnTo>
                    <a:pt x="55206" y="3267971"/>
                  </a:lnTo>
                  <a:lnTo>
                    <a:pt x="26476" y="3248598"/>
                  </a:lnTo>
                  <a:lnTo>
                    <a:pt x="7104" y="3219863"/>
                  </a:lnTo>
                  <a:lnTo>
                    <a:pt x="0" y="3184677"/>
                  </a:lnTo>
                  <a:lnTo>
                    <a:pt x="0" y="9038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72916" y="5869940"/>
            <a:ext cx="5779135" cy="314515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3335" marR="16510" indent="6985">
              <a:lnSpc>
                <a:spcPts val="1340"/>
              </a:lnSpc>
              <a:spcBef>
                <a:spcPts val="225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and Clinical </a:t>
            </a:r>
            <a:r>
              <a:rPr sz="1200" b="1" i="1" spc="-45" dirty="0">
                <a:solidFill>
                  <a:srgbClr val="33617B"/>
                </a:solidFill>
                <a:latin typeface="Arial"/>
                <a:cs typeface="Arial"/>
              </a:rPr>
              <a:t>Supervisors: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Using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RESPECT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Mnemonic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Reinforce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ResponsiveAttitudes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Behaviors</a:t>
            </a:r>
            <a:endParaRPr sz="1200">
              <a:latin typeface="Arial"/>
              <a:cs typeface="Arial"/>
            </a:endParaRPr>
          </a:p>
          <a:p>
            <a:pPr marL="244475" marR="250825" indent="-224154">
              <a:lnSpc>
                <a:spcPct val="100000"/>
              </a:lnSpc>
              <a:spcBef>
                <a:spcPts val="765"/>
              </a:spcBef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R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espect—Understand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respect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shown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given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groups.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demon-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strate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attitude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verbal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nonverbal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communications.</a:t>
            </a:r>
            <a:endParaRPr sz="1000">
              <a:latin typeface="Arial"/>
              <a:cs typeface="Arial"/>
            </a:endParaRPr>
          </a:p>
          <a:p>
            <a:pPr marL="243840" marR="130810" indent="-224154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b="1" dirty="0">
                <a:solidFill>
                  <a:srgbClr val="00395A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xplanatory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model—Devote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perceive their pre-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senting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What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views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abuse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mental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symptoms?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origin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current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problems?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similar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counselor ’s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perspective?</a:t>
            </a:r>
            <a:endParaRPr sz="1000">
              <a:latin typeface="Arial"/>
              <a:cs typeface="Arial"/>
            </a:endParaRPr>
          </a:p>
          <a:p>
            <a:pPr marL="243840" marR="74930" indent="-224154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000" b="1" dirty="0">
                <a:solidFill>
                  <a:srgbClr val="00395A"/>
                </a:solidFill>
                <a:latin typeface="Arial"/>
                <a:cs typeface="Arial"/>
              </a:rPr>
              <a:t>S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ociocultural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context—Recognize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class,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ethnicity, gender, education, socioeconomic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status, sexual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gender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orientation, immigrant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status,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roles,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so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forth affect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care.</a:t>
            </a:r>
            <a:endParaRPr sz="1000">
              <a:latin typeface="Arial"/>
              <a:cs typeface="Arial"/>
            </a:endParaRPr>
          </a:p>
          <a:p>
            <a:pPr marL="245110" indent="-22542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b="1" spc="5" dirty="0">
                <a:solidFill>
                  <a:srgbClr val="00395A"/>
                </a:solidFill>
                <a:latin typeface="Arial"/>
                <a:cs typeface="Arial"/>
              </a:rPr>
              <a:t>P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ower—Acknowledge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power differential between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counselors.</a:t>
            </a:r>
            <a:endParaRPr sz="1000">
              <a:latin typeface="Arial"/>
              <a:cs typeface="Arial"/>
            </a:endParaRPr>
          </a:p>
          <a:p>
            <a:pPr marL="250825" marR="5080" indent="-231140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E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mpathy—Express,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verbally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nonverbally,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significance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concerns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she feels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understood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counselor.</a:t>
            </a:r>
            <a:endParaRPr sz="1000">
              <a:latin typeface="Arial"/>
              <a:cs typeface="Arial"/>
            </a:endParaRPr>
          </a:p>
          <a:p>
            <a:pPr marL="245745" marR="47625" indent="-22669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6379" algn="l"/>
                <a:tab pos="247015" algn="l"/>
              </a:tabLst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oncerns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fears—Elicit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concerns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apprehensions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regarding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-seeking behavior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initiation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treatment.</a:t>
            </a:r>
            <a:endParaRPr sz="1000">
              <a:latin typeface="Arial"/>
              <a:cs typeface="Arial"/>
            </a:endParaRPr>
          </a:p>
          <a:p>
            <a:pPr marL="248285" marR="350520" indent="-228600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T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herapeutic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alliance/</a:t>
            </a:r>
            <a:r>
              <a:rPr sz="1000" b="1" spc="5" dirty="0">
                <a:solidFill>
                  <a:srgbClr val="00395A"/>
                </a:solidFill>
                <a:latin typeface="Arial"/>
                <a:cs typeface="Arial"/>
              </a:rPr>
              <a:t>T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rust—Commit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enhance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therapeutic relationship;  recognize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trust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inherent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earned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</a:t>
            </a:r>
            <a:r>
              <a:rPr sz="1000" spc="1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85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Bigby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College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Physicians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2003; Campinha-Bacote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i="1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2005.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902208" y="917446"/>
            <a:ext cx="2862580" cy="1661160"/>
          </a:xfrm>
          <a:custGeom>
            <a:avLst/>
            <a:gdLst/>
            <a:ahLst/>
            <a:cxnLst/>
            <a:rect l="l" t="t" r="r" b="b"/>
            <a:pathLst>
              <a:path w="2862579" h="1661160">
                <a:moveTo>
                  <a:pt x="2771686" y="0"/>
                </a:moveTo>
                <a:lnTo>
                  <a:pt x="90385" y="0"/>
                </a:lnTo>
                <a:lnTo>
                  <a:pt x="55201" y="7102"/>
                </a:lnTo>
                <a:lnTo>
                  <a:pt x="26471" y="26471"/>
                </a:lnTo>
                <a:lnTo>
                  <a:pt x="7102" y="55201"/>
                </a:lnTo>
                <a:lnTo>
                  <a:pt x="0" y="90385"/>
                </a:lnTo>
                <a:lnTo>
                  <a:pt x="0" y="1570774"/>
                </a:lnTo>
                <a:lnTo>
                  <a:pt x="7102" y="1605958"/>
                </a:lnTo>
                <a:lnTo>
                  <a:pt x="26471" y="1634688"/>
                </a:lnTo>
                <a:lnTo>
                  <a:pt x="55201" y="1654057"/>
                </a:lnTo>
                <a:lnTo>
                  <a:pt x="90385" y="1661159"/>
                </a:lnTo>
                <a:lnTo>
                  <a:pt x="2771686" y="1661159"/>
                </a:lnTo>
                <a:lnTo>
                  <a:pt x="2806870" y="1654057"/>
                </a:lnTo>
                <a:lnTo>
                  <a:pt x="2835600" y="1634688"/>
                </a:lnTo>
                <a:lnTo>
                  <a:pt x="2854969" y="1605958"/>
                </a:lnTo>
                <a:lnTo>
                  <a:pt x="2862072" y="1570774"/>
                </a:lnTo>
                <a:lnTo>
                  <a:pt x="2862072" y="90385"/>
                </a:lnTo>
                <a:lnTo>
                  <a:pt x="2854969" y="55201"/>
                </a:lnTo>
                <a:lnTo>
                  <a:pt x="2835600" y="26471"/>
                </a:lnTo>
                <a:lnTo>
                  <a:pt x="2806870" y="7102"/>
                </a:lnTo>
                <a:lnTo>
                  <a:pt x="2771686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973777" y="999235"/>
            <a:ext cx="2698750" cy="15151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 indent="13335" algn="ctr">
              <a:lnSpc>
                <a:spcPct val="98500"/>
              </a:lnSpc>
              <a:spcBef>
                <a:spcPts val="120"/>
              </a:spcBef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All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counselors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should examine their  stereotypes, prejudices,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emotional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reactions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toward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others,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including 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individuals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from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their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own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races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or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cultural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backgrounds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individuals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from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other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groups.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They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should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examine </a:t>
            </a:r>
            <a:r>
              <a:rPr sz="1100" spc="35" dirty="0">
                <a:solidFill>
                  <a:srgbClr val="FFFFFF"/>
                </a:solidFill>
                <a:latin typeface="Arial"/>
                <a:cs typeface="Arial"/>
              </a:rPr>
              <a:t>how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these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attitudes and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biases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may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be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detrimental to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clients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treatment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substance-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related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mental</a:t>
            </a:r>
            <a:r>
              <a:rPr sz="1100" spc="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disorders.</a:t>
            </a:r>
            <a:endParaRPr sz="11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91155" cy="8174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8895" indent="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suffi-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requires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accurately 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one’s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limitations,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expertise.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beyond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expertise 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lack awareness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relationships,  clinical presentation,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minimize, ignore,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viewing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cultural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context.</a:t>
            </a:r>
            <a:endParaRPr sz="1200">
              <a:latin typeface="Times New Roman"/>
              <a:cs typeface="Times New Roman"/>
            </a:endParaRPr>
          </a:p>
          <a:p>
            <a:pPr marL="15240" marR="5080" indent="1905">
              <a:lnSpc>
                <a:spcPct val="100000"/>
              </a:lnSpc>
              <a:spcBef>
                <a:spcPts val="8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being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identifying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clients, 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prior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background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clients.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filled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opportunities,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</a:t>
            </a:r>
            <a:endParaRPr sz="1200">
              <a:latin typeface="Times New Roman"/>
              <a:cs typeface="Times New Roman"/>
            </a:endParaRPr>
          </a:p>
          <a:p>
            <a:pPr marL="15240" marR="12700" indent="5080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 eligible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counseling.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Likewise,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group, race,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ethnic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herit-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intrinsically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a client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similar background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operating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two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myths: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“myth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sameness”(i.e.,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ethnicity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alike)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myth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“fa-  miliarity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equals competence” (Srivastava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 Multicultural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Counseling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adopted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competencies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endorsed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Counseling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Association  (ACA) for 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clientele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(Exhibit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2-3). Competen-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attitudes,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knowledge,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counselor’s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self-knowledge.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4486" y="889508"/>
            <a:ext cx="2877185" cy="586994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5875" marR="432434" indent="-3810">
              <a:lnSpc>
                <a:spcPts val="1670"/>
              </a:lnSpc>
              <a:spcBef>
                <a:spcPts val="16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Knowledge of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Other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Groups</a:t>
            </a:r>
            <a:endParaRPr sz="1400">
              <a:latin typeface="Arial"/>
              <a:cs typeface="Arial"/>
            </a:endParaRPr>
          </a:p>
          <a:p>
            <a:pPr marL="13335" marR="5080" indent="5080">
              <a:lnSpc>
                <a:spcPct val="100000"/>
              </a:lnSpc>
              <a:spcBef>
                <a:spcPts val="5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addition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themselves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culturally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outset,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general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they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nication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patterns,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socialization,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presentations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expectations,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norms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 touching,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greetings,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gift-giving,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accompaniment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sessions, 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formality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filter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interpret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presentation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broad cultural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perspective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instead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using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groups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previ-  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experiences as</a:t>
            </a:r>
            <a:r>
              <a:rPr sz="1200" spc="-2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reference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points.</a:t>
            </a:r>
            <a:endParaRPr sz="1200">
              <a:latin typeface="Times New Roman"/>
              <a:cs typeface="Times New Roman"/>
            </a:endParaRPr>
          </a:p>
          <a:p>
            <a:pPr marL="13335" marR="12065" indent="8255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invest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time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know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obtaining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knowledge,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interactions,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but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resources,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seminars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events, professional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consultations,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003547" y="6873237"/>
            <a:ext cx="2862580" cy="2260600"/>
          </a:xfrm>
          <a:custGeom>
            <a:avLst/>
            <a:gdLst/>
            <a:ahLst/>
            <a:cxnLst/>
            <a:rect l="l" t="t" r="r" b="b"/>
            <a:pathLst>
              <a:path w="2862579" h="2260600">
                <a:moveTo>
                  <a:pt x="2739097" y="0"/>
                </a:moveTo>
                <a:lnTo>
                  <a:pt x="122974" y="0"/>
                </a:lnTo>
                <a:lnTo>
                  <a:pt x="75105" y="9663"/>
                </a:lnTo>
                <a:lnTo>
                  <a:pt x="36017" y="36017"/>
                </a:lnTo>
                <a:lnTo>
                  <a:pt x="9663" y="75105"/>
                </a:lnTo>
                <a:lnTo>
                  <a:pt x="0" y="122974"/>
                </a:lnTo>
                <a:lnTo>
                  <a:pt x="0" y="2137117"/>
                </a:lnTo>
                <a:lnTo>
                  <a:pt x="9663" y="2184986"/>
                </a:lnTo>
                <a:lnTo>
                  <a:pt x="36017" y="2224074"/>
                </a:lnTo>
                <a:lnTo>
                  <a:pt x="75105" y="2250428"/>
                </a:lnTo>
                <a:lnTo>
                  <a:pt x="122974" y="2260092"/>
                </a:lnTo>
                <a:lnTo>
                  <a:pt x="2739097" y="2260092"/>
                </a:lnTo>
                <a:lnTo>
                  <a:pt x="2786966" y="2250428"/>
                </a:lnTo>
                <a:lnTo>
                  <a:pt x="2826054" y="2224074"/>
                </a:lnTo>
                <a:lnTo>
                  <a:pt x="2852408" y="2184986"/>
                </a:lnTo>
                <a:lnTo>
                  <a:pt x="2862072" y="2137117"/>
                </a:lnTo>
                <a:lnTo>
                  <a:pt x="2862072" y="122974"/>
                </a:lnTo>
                <a:lnTo>
                  <a:pt x="2852408" y="75105"/>
                </a:lnTo>
                <a:lnTo>
                  <a:pt x="2826054" y="36017"/>
                </a:lnTo>
                <a:lnTo>
                  <a:pt x="2786966" y="9663"/>
                </a:lnTo>
                <a:lnTo>
                  <a:pt x="2739097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099106" y="6965695"/>
            <a:ext cx="2640330" cy="20491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065" marR="5080" indent="17780" algn="ctr">
              <a:lnSpc>
                <a:spcPct val="98400"/>
              </a:lnSpc>
              <a:spcBef>
                <a:spcPts val="125"/>
              </a:spcBef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“Become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familiar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with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community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 which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client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lives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general  cultural norms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individual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client.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This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can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be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accomplished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by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visiting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with 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people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who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know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community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well,</a:t>
            </a:r>
            <a:endParaRPr sz="1100">
              <a:latin typeface="Arial"/>
              <a:cs typeface="Arial"/>
            </a:endParaRPr>
          </a:p>
          <a:p>
            <a:pPr marL="59055" marR="17780" indent="-27305" algn="ctr">
              <a:lnSpc>
                <a:spcPct val="98400"/>
              </a:lnSpc>
              <a:spcBef>
                <a:spcPts val="10"/>
              </a:spcBef>
            </a:pP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attending important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community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celebrations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other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events,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asking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open-ended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questions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about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community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concerns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quality 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life,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 identifying community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capacities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that 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affect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wellness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1100" spc="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 community</a:t>
            </a:r>
            <a:r>
              <a:rPr sz="1100" spc="-1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100" spc="-2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”</a:t>
            </a:r>
            <a:endParaRPr sz="1100">
              <a:latin typeface="Arial"/>
              <a:cs typeface="Arial"/>
            </a:endParaRPr>
          </a:p>
          <a:p>
            <a:pPr marL="44450" algn="ctr">
              <a:lnSpc>
                <a:spcPct val="100000"/>
              </a:lnSpc>
              <a:spcBef>
                <a:spcPts val="285"/>
              </a:spcBef>
            </a:pP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(Perez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Luquis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2008,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p.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177)</a:t>
            </a:r>
            <a:endParaRPr sz="11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6634988"/>
            <a:ext cx="2891790" cy="2402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guides,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supervision.  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mindful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know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everything about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popula-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tion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comprehend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endorses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engages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 some 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same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  <a:p>
            <a:pPr marL="14604" marR="74295" indent="508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Nevertheless, 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knowl-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edgeable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these cul-  tural attributes—beginning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intake 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process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continuing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6634988"/>
            <a:ext cx="274447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 refer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”What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Cross-Cutting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Culture”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sec-  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1. 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include:</a:t>
            </a:r>
            <a:endParaRPr sz="1200">
              <a:latin typeface="Times New Roman"/>
              <a:cs typeface="Times New Roman"/>
            </a:endParaRPr>
          </a:p>
          <a:p>
            <a:pPr marL="247650" indent="-233679">
              <a:lnSpc>
                <a:spcPct val="100000"/>
              </a:lnSpc>
              <a:buFont typeface="Symbol"/>
              <a:buChar char=""/>
              <a:tabLst>
                <a:tab pos="247015" algn="l"/>
                <a:tab pos="248285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communication.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8098028"/>
            <a:ext cx="25069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8285" indent="-236220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Geographic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location.</a:t>
            </a:r>
            <a:endParaRPr sz="1200">
              <a:latin typeface="Times New Roman"/>
              <a:cs typeface="Times New Roman"/>
            </a:endParaRPr>
          </a:p>
          <a:p>
            <a:pPr marL="248920" indent="-236854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Worldview,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traditions.</a:t>
            </a:r>
            <a:endParaRPr sz="1200">
              <a:latin typeface="Times New Roman"/>
              <a:cs typeface="Times New Roman"/>
            </a:endParaRPr>
          </a:p>
          <a:p>
            <a:pPr marL="244475" indent="-232410">
              <a:lnSpc>
                <a:spcPct val="100000"/>
              </a:lnSpc>
              <a:buFont typeface="Symbol"/>
              <a:buChar char=""/>
              <a:tabLst>
                <a:tab pos="243840" algn="l"/>
                <a:tab pos="245110" algn="l"/>
              </a:tabLst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kinship.</a:t>
            </a:r>
            <a:endParaRPr sz="1200">
              <a:latin typeface="Times New Roman"/>
              <a:cs typeface="Times New Roman"/>
            </a:endParaRPr>
          </a:p>
          <a:p>
            <a:pPr marL="248285" indent="-23622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roles.</a:t>
            </a:r>
            <a:endParaRPr sz="12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4588" y="906780"/>
            <a:ext cx="5956300" cy="5664835"/>
            <a:chOff x="894588" y="906780"/>
            <a:chExt cx="5956300" cy="5664835"/>
          </a:xfrm>
        </p:grpSpPr>
        <p:sp>
          <p:nvSpPr>
            <p:cNvPr id="7" name="object 7"/>
            <p:cNvSpPr/>
            <p:nvPr/>
          </p:nvSpPr>
          <p:spPr>
            <a:xfrm>
              <a:off x="900684" y="912876"/>
              <a:ext cx="5943600" cy="5652770"/>
            </a:xfrm>
            <a:custGeom>
              <a:avLst/>
              <a:gdLst/>
              <a:ahLst/>
              <a:cxnLst/>
              <a:rect l="l" t="t" r="r" b="b"/>
              <a:pathLst>
                <a:path w="5943600" h="5652770">
                  <a:moveTo>
                    <a:pt x="5787593" y="0"/>
                  </a:moveTo>
                  <a:lnTo>
                    <a:pt x="156006" y="0"/>
                  </a:lnTo>
                  <a:lnTo>
                    <a:pt x="106697" y="7953"/>
                  </a:lnTo>
                  <a:lnTo>
                    <a:pt x="63872" y="30101"/>
                  </a:lnTo>
                  <a:lnTo>
                    <a:pt x="30101" y="63872"/>
                  </a:lnTo>
                  <a:lnTo>
                    <a:pt x="7953" y="106697"/>
                  </a:lnTo>
                  <a:lnTo>
                    <a:pt x="0" y="156006"/>
                  </a:lnTo>
                  <a:lnTo>
                    <a:pt x="0" y="5496509"/>
                  </a:lnTo>
                  <a:lnTo>
                    <a:pt x="7953" y="5545818"/>
                  </a:lnTo>
                  <a:lnTo>
                    <a:pt x="30101" y="5588643"/>
                  </a:lnTo>
                  <a:lnTo>
                    <a:pt x="63872" y="5622414"/>
                  </a:lnTo>
                  <a:lnTo>
                    <a:pt x="106697" y="5644562"/>
                  </a:lnTo>
                  <a:lnTo>
                    <a:pt x="156006" y="5652516"/>
                  </a:lnTo>
                  <a:lnTo>
                    <a:pt x="5787593" y="5652516"/>
                  </a:lnTo>
                  <a:lnTo>
                    <a:pt x="5836902" y="5644562"/>
                  </a:lnTo>
                  <a:lnTo>
                    <a:pt x="5879727" y="5622414"/>
                  </a:lnTo>
                  <a:lnTo>
                    <a:pt x="5913498" y="5588643"/>
                  </a:lnTo>
                  <a:lnTo>
                    <a:pt x="5935646" y="5545818"/>
                  </a:lnTo>
                  <a:lnTo>
                    <a:pt x="5943600" y="5496509"/>
                  </a:lnTo>
                  <a:lnTo>
                    <a:pt x="5943600" y="156006"/>
                  </a:lnTo>
                  <a:lnTo>
                    <a:pt x="5935646" y="106697"/>
                  </a:lnTo>
                  <a:lnTo>
                    <a:pt x="5913498" y="63872"/>
                  </a:lnTo>
                  <a:lnTo>
                    <a:pt x="5879727" y="30101"/>
                  </a:lnTo>
                  <a:lnTo>
                    <a:pt x="5836902" y="7953"/>
                  </a:lnTo>
                  <a:lnTo>
                    <a:pt x="578759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0684" y="912876"/>
              <a:ext cx="5943600" cy="5652770"/>
            </a:xfrm>
            <a:custGeom>
              <a:avLst/>
              <a:gdLst/>
              <a:ahLst/>
              <a:cxnLst/>
              <a:rect l="l" t="t" r="r" b="b"/>
              <a:pathLst>
                <a:path w="5943600" h="5652770">
                  <a:moveTo>
                    <a:pt x="0" y="156006"/>
                  </a:moveTo>
                  <a:lnTo>
                    <a:pt x="7953" y="106697"/>
                  </a:lnTo>
                  <a:lnTo>
                    <a:pt x="30101" y="63872"/>
                  </a:lnTo>
                  <a:lnTo>
                    <a:pt x="63872" y="30101"/>
                  </a:lnTo>
                  <a:lnTo>
                    <a:pt x="106697" y="7953"/>
                  </a:lnTo>
                  <a:lnTo>
                    <a:pt x="156006" y="0"/>
                  </a:lnTo>
                  <a:lnTo>
                    <a:pt x="5787593" y="0"/>
                  </a:lnTo>
                  <a:lnTo>
                    <a:pt x="5836902" y="7953"/>
                  </a:lnTo>
                  <a:lnTo>
                    <a:pt x="5879727" y="30101"/>
                  </a:lnTo>
                  <a:lnTo>
                    <a:pt x="5913498" y="63872"/>
                  </a:lnTo>
                  <a:lnTo>
                    <a:pt x="5935646" y="106697"/>
                  </a:lnTo>
                  <a:lnTo>
                    <a:pt x="5943600" y="156006"/>
                  </a:lnTo>
                  <a:lnTo>
                    <a:pt x="5943600" y="5496509"/>
                  </a:lnTo>
                  <a:lnTo>
                    <a:pt x="5935646" y="5545818"/>
                  </a:lnTo>
                  <a:lnTo>
                    <a:pt x="5913498" y="5588643"/>
                  </a:lnTo>
                  <a:lnTo>
                    <a:pt x="5879727" y="5622414"/>
                  </a:lnTo>
                  <a:lnTo>
                    <a:pt x="5836902" y="5644562"/>
                  </a:lnTo>
                  <a:lnTo>
                    <a:pt x="5787593" y="5652516"/>
                  </a:lnTo>
                  <a:lnTo>
                    <a:pt x="156006" y="5652516"/>
                  </a:lnTo>
                  <a:lnTo>
                    <a:pt x="106697" y="5644562"/>
                  </a:lnTo>
                  <a:lnTo>
                    <a:pt x="63872" y="5622414"/>
                  </a:lnTo>
                  <a:lnTo>
                    <a:pt x="30101" y="5588643"/>
                  </a:lnTo>
                  <a:lnTo>
                    <a:pt x="7953" y="5545818"/>
                  </a:lnTo>
                  <a:lnTo>
                    <a:pt x="0" y="5496509"/>
                  </a:lnTo>
                  <a:lnTo>
                    <a:pt x="0" y="15600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78247" y="970280"/>
            <a:ext cx="5750560" cy="548322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6510" marR="5080" indent="-1905">
              <a:lnSpc>
                <a:spcPts val="1340"/>
              </a:lnSpc>
              <a:spcBef>
                <a:spcPts val="22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2-3: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ACA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Counselor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Competencies: 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Counselors’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Awareness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Their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Own 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Values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Biases</a:t>
            </a:r>
            <a:endParaRPr sz="120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77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Attitudes and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beliefs:</a:t>
            </a:r>
            <a:endParaRPr sz="1000">
              <a:latin typeface="Arial"/>
              <a:cs typeface="Arial"/>
            </a:endParaRPr>
          </a:p>
          <a:p>
            <a:pPr marL="243840" marR="363855" indent="-224154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moved from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unaware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sensitive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heritages 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valuing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respecting</a:t>
            </a:r>
            <a:r>
              <a:rPr sz="1000" spc="1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differences.</a:t>
            </a:r>
            <a:endParaRPr sz="1000">
              <a:latin typeface="Arial"/>
              <a:cs typeface="Arial"/>
            </a:endParaRPr>
          </a:p>
          <a:p>
            <a:pPr marL="245745" marR="344805" indent="-22669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backgrounds, experiences,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biases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influence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psychological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processes.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recognize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limits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multicultural competence and</a:t>
            </a:r>
            <a:r>
              <a:rPr sz="1000" spc="2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expertise.</a:t>
            </a:r>
            <a:endParaRPr sz="1000">
              <a:latin typeface="Arial"/>
              <a:cs typeface="Arial"/>
            </a:endParaRPr>
          </a:p>
          <a:p>
            <a:pPr marL="252729" marR="77470" indent="-233679">
              <a:lnSpc>
                <a:spcPts val="1190"/>
              </a:lnSpc>
              <a:spcBef>
                <a:spcPts val="45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comfortable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exist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between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themselves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terms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ethnicity, culture,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beliefs.</a:t>
            </a:r>
            <a:endParaRPr sz="10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76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Knowledge:</a:t>
            </a:r>
            <a:endParaRPr sz="1000">
              <a:latin typeface="Arial"/>
              <a:cs typeface="Arial"/>
            </a:endParaRPr>
          </a:p>
          <a:p>
            <a:pPr marL="245745" marR="50165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knowledge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heritage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how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personally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professionally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affects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definitions of normality, abnormality, 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process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counseling.</a:t>
            </a:r>
            <a:endParaRPr sz="1000">
              <a:latin typeface="Arial"/>
              <a:cs typeface="Arial"/>
            </a:endParaRPr>
          </a:p>
          <a:p>
            <a:pPr marL="245745" marR="60325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possess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understanding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oppression,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racism,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discrimination,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stereotyping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personally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allows them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acknowledge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racist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feelings.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Although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standard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applies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groups, for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White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American counselors,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directly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indirectly benefited from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individual, institutional,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racism.</a:t>
            </a:r>
            <a:endParaRPr sz="1000">
              <a:latin typeface="Arial"/>
              <a:cs typeface="Arial"/>
            </a:endParaRPr>
          </a:p>
          <a:p>
            <a:pPr marL="248285" marR="24765" indent="-228600">
              <a:lnSpc>
                <a:spcPct val="99700"/>
              </a:lnSpc>
              <a:spcBef>
                <a:spcPts val="5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skilled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possess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others. 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knowledgeable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styl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 differences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style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clash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fos-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minority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clients. They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anticipate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impact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style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have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others.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1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Skills:</a:t>
            </a:r>
            <a:endParaRPr sz="1000">
              <a:latin typeface="Arial"/>
              <a:cs typeface="Arial"/>
            </a:endParaRPr>
          </a:p>
          <a:p>
            <a:pPr marL="248285" marR="39370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educational,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consultative,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training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 improve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effectiveness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working 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populations.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recognize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limits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competencies,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consultation,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further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refer out to 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qualified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resources,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combination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these.</a:t>
            </a:r>
            <a:endParaRPr sz="1000">
              <a:latin typeface="Arial"/>
              <a:cs typeface="Arial"/>
            </a:endParaRPr>
          </a:p>
          <a:p>
            <a:pPr marL="248285" marR="386715" indent="-228600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constantly seeking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themselves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beings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actively seeking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nonracist</a:t>
            </a:r>
            <a:r>
              <a:rPr sz="1000" spc="-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identity.</a:t>
            </a:r>
            <a:endParaRPr sz="1000">
              <a:latin typeface="Arial"/>
              <a:cs typeface="Arial"/>
            </a:endParaRPr>
          </a:p>
          <a:p>
            <a:pPr marL="19685" marR="85725" indent="-7620">
              <a:lnSpc>
                <a:spcPts val="1190"/>
              </a:lnSpc>
              <a:spcBef>
                <a:spcPts val="650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Counseling Association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Web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site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(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  <a:hlinkClick r:id="rId2"/>
              </a:rPr>
              <a:t>http://www.counseling.org/docs/competencies/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cross-cultural_competencies_and_objectives.pdf).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Adapted with</a:t>
            </a:r>
            <a:r>
              <a:rPr sz="1000" i="1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permission.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2831" y="9430439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13685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8760" marR="5080" indent="-226695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Immigration, migration,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stress.</a:t>
            </a:r>
            <a:endParaRPr sz="1200">
              <a:latin typeface="Times New Roman"/>
              <a:cs typeface="Times New Roman"/>
            </a:endParaRPr>
          </a:p>
          <a:p>
            <a:pPr marL="242570" indent="-230504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identification.</a:t>
            </a:r>
            <a:endParaRPr sz="1200">
              <a:latin typeface="Times New Roman"/>
              <a:cs typeface="Times New Roman"/>
            </a:endParaRPr>
          </a:p>
          <a:p>
            <a:pPr marL="250825" indent="-238760">
              <a:lnSpc>
                <a:spcPct val="100000"/>
              </a:lnSpc>
              <a:buFont typeface="Symbol"/>
              <a:buChar char=""/>
              <a:tabLst>
                <a:tab pos="250825" algn="l"/>
                <a:tab pos="251460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Heritage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history.</a:t>
            </a:r>
            <a:endParaRPr sz="12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Sexuality.</a:t>
            </a:r>
            <a:endParaRPr sz="1200">
              <a:latin typeface="Times New Roman"/>
              <a:cs typeface="Times New Roman"/>
            </a:endParaRPr>
          </a:p>
          <a:p>
            <a:pPr marL="243204" indent="-23114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Religion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spirituality.</a:t>
            </a:r>
            <a:endParaRPr sz="1200">
              <a:latin typeface="Times New Roman"/>
              <a:cs typeface="Times New Roman"/>
            </a:endParaRPr>
          </a:p>
          <a:p>
            <a:pPr marL="250825" indent="-238760">
              <a:lnSpc>
                <a:spcPct val="100000"/>
              </a:lnSpc>
              <a:buFont typeface="Symbol"/>
              <a:buChar char=""/>
              <a:tabLst>
                <a:tab pos="250825" algn="l"/>
                <a:tab pos="25146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healing.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943" y="2250440"/>
            <a:ext cx="288036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25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assumptions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 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appearance,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accents,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Instead,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identities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(Lynch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Hanson  2011). Counselors 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901950" cy="268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3025" indent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young adult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two-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spirited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(gay)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more concerned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specialized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collaboratively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presenting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obstacles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maintaining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recovery,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 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guideposts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planning.</a:t>
            </a:r>
            <a:endParaRPr sz="1200">
              <a:latin typeface="Times New Roman"/>
              <a:cs typeface="Times New Roman"/>
            </a:endParaRPr>
          </a:p>
          <a:p>
            <a:pPr marL="12700" marR="5080" indent="825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2-4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ACA-endorsed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worldviews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7636" y="3925826"/>
            <a:ext cx="5956300" cy="5191125"/>
            <a:chOff x="897636" y="3925826"/>
            <a:chExt cx="5956300" cy="5191125"/>
          </a:xfrm>
        </p:grpSpPr>
        <p:sp>
          <p:nvSpPr>
            <p:cNvPr id="7" name="object 7"/>
            <p:cNvSpPr/>
            <p:nvPr/>
          </p:nvSpPr>
          <p:spPr>
            <a:xfrm>
              <a:off x="903732" y="3931922"/>
              <a:ext cx="5943600" cy="5179060"/>
            </a:xfrm>
            <a:custGeom>
              <a:avLst/>
              <a:gdLst/>
              <a:ahLst/>
              <a:cxnLst/>
              <a:rect l="l" t="t" r="r" b="b"/>
              <a:pathLst>
                <a:path w="5943600" h="5179059">
                  <a:moveTo>
                    <a:pt x="5800674" y="0"/>
                  </a:moveTo>
                  <a:lnTo>
                    <a:pt x="142925" y="0"/>
                  </a:lnTo>
                  <a:lnTo>
                    <a:pt x="97752" y="7285"/>
                  </a:lnTo>
                  <a:lnTo>
                    <a:pt x="58517" y="27574"/>
                  </a:lnTo>
                  <a:lnTo>
                    <a:pt x="27577" y="58512"/>
                  </a:lnTo>
                  <a:lnTo>
                    <a:pt x="7286" y="97747"/>
                  </a:lnTo>
                  <a:lnTo>
                    <a:pt x="0" y="142925"/>
                  </a:lnTo>
                  <a:lnTo>
                    <a:pt x="0" y="5035626"/>
                  </a:lnTo>
                  <a:lnTo>
                    <a:pt x="7286" y="5080799"/>
                  </a:lnTo>
                  <a:lnTo>
                    <a:pt x="27577" y="5120034"/>
                  </a:lnTo>
                  <a:lnTo>
                    <a:pt x="58517" y="5150974"/>
                  </a:lnTo>
                  <a:lnTo>
                    <a:pt x="97752" y="5171265"/>
                  </a:lnTo>
                  <a:lnTo>
                    <a:pt x="142925" y="5178552"/>
                  </a:lnTo>
                  <a:lnTo>
                    <a:pt x="5800674" y="5178552"/>
                  </a:lnTo>
                  <a:lnTo>
                    <a:pt x="5845847" y="5171265"/>
                  </a:lnTo>
                  <a:lnTo>
                    <a:pt x="5885082" y="5150974"/>
                  </a:lnTo>
                  <a:lnTo>
                    <a:pt x="5916022" y="5120034"/>
                  </a:lnTo>
                  <a:lnTo>
                    <a:pt x="5936313" y="5080799"/>
                  </a:lnTo>
                  <a:lnTo>
                    <a:pt x="5943600" y="5035626"/>
                  </a:lnTo>
                  <a:lnTo>
                    <a:pt x="5943600" y="142925"/>
                  </a:lnTo>
                  <a:lnTo>
                    <a:pt x="5936313" y="97747"/>
                  </a:lnTo>
                  <a:lnTo>
                    <a:pt x="5916022" y="58512"/>
                  </a:lnTo>
                  <a:lnTo>
                    <a:pt x="5885082" y="27574"/>
                  </a:lnTo>
                  <a:lnTo>
                    <a:pt x="5845847" y="7285"/>
                  </a:lnTo>
                  <a:lnTo>
                    <a:pt x="580067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3732" y="3931922"/>
              <a:ext cx="5943600" cy="5179060"/>
            </a:xfrm>
            <a:custGeom>
              <a:avLst/>
              <a:gdLst/>
              <a:ahLst/>
              <a:cxnLst/>
              <a:rect l="l" t="t" r="r" b="b"/>
              <a:pathLst>
                <a:path w="5943600" h="5179059">
                  <a:moveTo>
                    <a:pt x="0" y="142925"/>
                  </a:moveTo>
                  <a:lnTo>
                    <a:pt x="7286" y="97747"/>
                  </a:lnTo>
                  <a:lnTo>
                    <a:pt x="27577" y="58512"/>
                  </a:lnTo>
                  <a:lnTo>
                    <a:pt x="58517" y="27574"/>
                  </a:lnTo>
                  <a:lnTo>
                    <a:pt x="97752" y="7285"/>
                  </a:lnTo>
                  <a:lnTo>
                    <a:pt x="142925" y="0"/>
                  </a:lnTo>
                  <a:lnTo>
                    <a:pt x="5800674" y="0"/>
                  </a:lnTo>
                  <a:lnTo>
                    <a:pt x="5845847" y="7285"/>
                  </a:lnTo>
                  <a:lnTo>
                    <a:pt x="5885082" y="27574"/>
                  </a:lnTo>
                  <a:lnTo>
                    <a:pt x="5916022" y="58512"/>
                  </a:lnTo>
                  <a:lnTo>
                    <a:pt x="5936313" y="97747"/>
                  </a:lnTo>
                  <a:lnTo>
                    <a:pt x="5943600" y="142925"/>
                  </a:lnTo>
                  <a:lnTo>
                    <a:pt x="5943600" y="5035626"/>
                  </a:lnTo>
                  <a:lnTo>
                    <a:pt x="5936313" y="5080799"/>
                  </a:lnTo>
                  <a:lnTo>
                    <a:pt x="5916022" y="5120034"/>
                  </a:lnTo>
                  <a:lnTo>
                    <a:pt x="5885082" y="5150974"/>
                  </a:lnTo>
                  <a:lnTo>
                    <a:pt x="5845847" y="5171265"/>
                  </a:lnTo>
                  <a:lnTo>
                    <a:pt x="5800674" y="5178552"/>
                  </a:lnTo>
                  <a:lnTo>
                    <a:pt x="142925" y="5178552"/>
                  </a:lnTo>
                  <a:lnTo>
                    <a:pt x="97752" y="5171265"/>
                  </a:lnTo>
                  <a:lnTo>
                    <a:pt x="58517" y="5150974"/>
                  </a:lnTo>
                  <a:lnTo>
                    <a:pt x="27577" y="5120034"/>
                  </a:lnTo>
                  <a:lnTo>
                    <a:pt x="7286" y="5080799"/>
                  </a:lnTo>
                  <a:lnTo>
                    <a:pt x="0" y="5035626"/>
                  </a:lnTo>
                  <a:lnTo>
                    <a:pt x="0" y="14292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78120" y="3986276"/>
            <a:ext cx="5779135" cy="5033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2-4: ACA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Counselor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Competencies: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Awareness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Clients’</a:t>
            </a:r>
            <a:r>
              <a:rPr sz="1200" b="1" spc="2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Worldviews</a:t>
            </a:r>
            <a:endParaRPr sz="120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78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Attitudes and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beliefs:</a:t>
            </a:r>
            <a:endParaRPr sz="1000">
              <a:latin typeface="Arial"/>
              <a:cs typeface="Arial"/>
            </a:endParaRPr>
          </a:p>
          <a:p>
            <a:pPr marL="248285" marR="109220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negative and positive emotional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reactions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toward  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groups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recognize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reactions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detrimental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counseling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relationship.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willing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contrast their own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attitudes 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those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nonjudgmental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fashion.</a:t>
            </a:r>
            <a:endParaRPr sz="1000">
              <a:latin typeface="Arial"/>
              <a:cs typeface="Arial"/>
            </a:endParaRPr>
          </a:p>
          <a:p>
            <a:pPr marL="248285" marR="257175" indent="-228600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aware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stereotypes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preconceived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notions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hold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toward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ethnic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minority</a:t>
            </a:r>
            <a:r>
              <a:rPr sz="1000" spc="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groups.</a:t>
            </a:r>
            <a:endParaRPr sz="10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77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Knowledge:</a:t>
            </a:r>
            <a:endParaRPr sz="1000">
              <a:latin typeface="Arial"/>
              <a:cs typeface="Arial"/>
            </a:endParaRPr>
          </a:p>
          <a:p>
            <a:pPr marL="243840" marR="116839" indent="-224154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possess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particular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group(s)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working.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life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experiences,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heritages, 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backgrounds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own.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strongly linked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minority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models available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literature.</a:t>
            </a:r>
            <a:endParaRPr sz="1000">
              <a:latin typeface="Arial"/>
              <a:cs typeface="Arial"/>
            </a:endParaRPr>
          </a:p>
          <a:p>
            <a:pPr marL="245745" marR="13335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ethnicity,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nd 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factors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personality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formation,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vocational choices,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manifestation of mental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disorders,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-seeking  behavior,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appropriateness or inappropriateness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various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</a:t>
            </a:r>
            <a:r>
              <a:rPr sz="1000" spc="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approaches.</a:t>
            </a:r>
            <a:endParaRPr sz="1000">
              <a:latin typeface="Arial"/>
              <a:cs typeface="Arial"/>
            </a:endParaRPr>
          </a:p>
          <a:p>
            <a:pPr marL="248285" marR="74295" indent="-228600">
              <a:lnSpc>
                <a:spcPct val="99700"/>
              </a:lnSpc>
              <a:spcBef>
                <a:spcPts val="5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sociopolitical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influences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upon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lives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 minorities.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that factors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poverty, racism,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stereotyping,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powerlessness 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self -esteem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self-concept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process.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0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Skills:</a:t>
            </a:r>
            <a:endParaRPr sz="1000">
              <a:latin typeface="Arial"/>
              <a:cs typeface="Arial"/>
            </a:endParaRPr>
          </a:p>
          <a:p>
            <a:pPr marL="245745" marR="5080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familiarize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themselves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relevant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research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latest findings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regarding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health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mental disorders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various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 actively seek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enrich 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understanding, 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cross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  cultural skills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more effective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behavior.</a:t>
            </a:r>
            <a:endParaRPr sz="1000">
              <a:latin typeface="Arial"/>
              <a:cs typeface="Arial"/>
            </a:endParaRPr>
          </a:p>
          <a:p>
            <a:pPr marL="248285" marR="58419" indent="-228600">
              <a:lnSpc>
                <a:spcPct val="99500"/>
              </a:lnSpc>
              <a:spcBef>
                <a:spcPts val="5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actively involved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minority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outside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setting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(community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events,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political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functions,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celebrations,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friendships,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neighbor-  hood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etc.); their perspective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minorities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academic/helping</a:t>
            </a:r>
            <a:r>
              <a:rPr sz="1000" spc="229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exercise.</a:t>
            </a:r>
            <a:endParaRPr sz="1000">
              <a:latin typeface="Arial"/>
              <a:cs typeface="Arial"/>
            </a:endParaRPr>
          </a:p>
          <a:p>
            <a:pPr marL="19685" marR="114300" indent="-7620">
              <a:lnSpc>
                <a:spcPct val="100000"/>
              </a:lnSpc>
              <a:spcBef>
                <a:spcPts val="820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Counseling Association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Web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site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(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  <a:hlinkClick r:id="rId2"/>
              </a:rPr>
              <a:t>http://www.counseling.org/docs/competencies/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cross-cultural_competencies_and_objectives.pdf).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Adapted with</a:t>
            </a:r>
            <a:r>
              <a:rPr sz="1000" i="1" spc="-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permission.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386" y="889508"/>
            <a:ext cx="2860040" cy="320802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5875" marR="10160" indent="-3810">
              <a:lnSpc>
                <a:spcPts val="1670"/>
              </a:lnSpc>
              <a:spcBef>
                <a:spcPts val="16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Knowledge of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Behavioral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Health</a:t>
            </a:r>
            <a:endParaRPr sz="1400">
              <a:latin typeface="Arial"/>
              <a:cs typeface="Arial"/>
            </a:endParaRPr>
          </a:p>
          <a:p>
            <a:pPr marL="12700" marR="5080" indent="8255">
              <a:lnSpc>
                <a:spcPct val="100000"/>
              </a:lnSpc>
              <a:spcBef>
                <a:spcPts val="5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interacts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beliefs, substance 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other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behavioral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issues.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They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access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litera-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address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contexts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meanings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substance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use,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reactions,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help-seeking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behavior,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 treatment.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 5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gives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how-  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box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below lists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acquiring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 areas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successfully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diverse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clients:</a:t>
            </a:r>
            <a:endParaRPr sz="1200">
              <a:latin typeface="Times New Roman"/>
              <a:cs typeface="Times New Roman"/>
            </a:endParaRPr>
          </a:p>
          <a:p>
            <a:pPr marL="241935" marR="80645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people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68171"/>
            <a:ext cx="2880360" cy="3134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257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backgrounds.</a:t>
            </a:r>
            <a:endParaRPr sz="1200">
              <a:latin typeface="Times New Roman"/>
              <a:cs typeface="Times New Roman"/>
            </a:endParaRPr>
          </a:p>
          <a:p>
            <a:pPr marL="238760" marR="132715" indent="-226695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6695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expecta-  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counseling.</a:t>
            </a:r>
            <a:endParaRPr sz="1200">
              <a:latin typeface="Times New Roman"/>
              <a:cs typeface="Times New Roman"/>
            </a:endParaRPr>
          </a:p>
          <a:p>
            <a:pPr marL="243840" marR="314960" indent="-231775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perceptions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behavioral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treatment.</a:t>
            </a:r>
            <a:endParaRPr sz="1200">
              <a:latin typeface="Times New Roman"/>
              <a:cs typeface="Times New Roman"/>
            </a:endParaRPr>
          </a:p>
          <a:p>
            <a:pPr marL="243204" marR="62865" indent="-23114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Obstacles encountered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tions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difficult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treat-  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distance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238760" marR="19685" indent="-22669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co-occurring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conditions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people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syndromes, earlier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onset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4363213"/>
            <a:ext cx="5956300" cy="4761230"/>
            <a:chOff x="908303" y="4363213"/>
            <a:chExt cx="5956300" cy="4761230"/>
          </a:xfrm>
        </p:grpSpPr>
        <p:sp>
          <p:nvSpPr>
            <p:cNvPr id="6" name="object 6"/>
            <p:cNvSpPr/>
            <p:nvPr/>
          </p:nvSpPr>
          <p:spPr>
            <a:xfrm>
              <a:off x="914399" y="4369309"/>
              <a:ext cx="5943600" cy="4749165"/>
            </a:xfrm>
            <a:custGeom>
              <a:avLst/>
              <a:gdLst/>
              <a:ahLst/>
              <a:cxnLst/>
              <a:rect l="l" t="t" r="r" b="b"/>
              <a:pathLst>
                <a:path w="5943600" h="4749165">
                  <a:moveTo>
                    <a:pt x="5812536" y="0"/>
                  </a:moveTo>
                  <a:lnTo>
                    <a:pt x="131064" y="0"/>
                  </a:lnTo>
                  <a:lnTo>
                    <a:pt x="80045" y="10298"/>
                  </a:lnTo>
                  <a:lnTo>
                    <a:pt x="38385" y="38385"/>
                  </a:lnTo>
                  <a:lnTo>
                    <a:pt x="10298" y="80045"/>
                  </a:lnTo>
                  <a:lnTo>
                    <a:pt x="0" y="131063"/>
                  </a:lnTo>
                  <a:lnTo>
                    <a:pt x="0" y="4617720"/>
                  </a:lnTo>
                  <a:lnTo>
                    <a:pt x="10298" y="4668732"/>
                  </a:lnTo>
                  <a:lnTo>
                    <a:pt x="38385" y="4710393"/>
                  </a:lnTo>
                  <a:lnTo>
                    <a:pt x="80045" y="4738483"/>
                  </a:lnTo>
                  <a:lnTo>
                    <a:pt x="131064" y="4748784"/>
                  </a:lnTo>
                  <a:lnTo>
                    <a:pt x="5812536" y="4748784"/>
                  </a:lnTo>
                  <a:lnTo>
                    <a:pt x="5863554" y="4738483"/>
                  </a:lnTo>
                  <a:lnTo>
                    <a:pt x="5905214" y="4710393"/>
                  </a:lnTo>
                  <a:lnTo>
                    <a:pt x="5933301" y="4668732"/>
                  </a:lnTo>
                  <a:lnTo>
                    <a:pt x="5943600" y="4617720"/>
                  </a:lnTo>
                  <a:lnTo>
                    <a:pt x="5943600" y="131063"/>
                  </a:lnTo>
                  <a:lnTo>
                    <a:pt x="5933301" y="80045"/>
                  </a:lnTo>
                  <a:lnTo>
                    <a:pt x="5905214" y="38385"/>
                  </a:lnTo>
                  <a:lnTo>
                    <a:pt x="5863554" y="10298"/>
                  </a:lnTo>
                  <a:lnTo>
                    <a:pt x="5812536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4369309"/>
              <a:ext cx="5943600" cy="4749165"/>
            </a:xfrm>
            <a:custGeom>
              <a:avLst/>
              <a:gdLst/>
              <a:ahLst/>
              <a:cxnLst/>
              <a:rect l="l" t="t" r="r" b="b"/>
              <a:pathLst>
                <a:path w="5943600" h="4749165">
                  <a:moveTo>
                    <a:pt x="0" y="131063"/>
                  </a:moveTo>
                  <a:lnTo>
                    <a:pt x="10298" y="80045"/>
                  </a:lnTo>
                  <a:lnTo>
                    <a:pt x="38385" y="38385"/>
                  </a:lnTo>
                  <a:lnTo>
                    <a:pt x="80045" y="10298"/>
                  </a:lnTo>
                  <a:lnTo>
                    <a:pt x="131064" y="0"/>
                  </a:lnTo>
                  <a:lnTo>
                    <a:pt x="5812536" y="0"/>
                  </a:lnTo>
                  <a:lnTo>
                    <a:pt x="5863554" y="10298"/>
                  </a:lnTo>
                  <a:lnTo>
                    <a:pt x="5905214" y="38385"/>
                  </a:lnTo>
                  <a:lnTo>
                    <a:pt x="5933301" y="80045"/>
                  </a:lnTo>
                  <a:lnTo>
                    <a:pt x="5943600" y="131063"/>
                  </a:lnTo>
                  <a:lnTo>
                    <a:pt x="5943600" y="4617720"/>
                  </a:lnTo>
                  <a:lnTo>
                    <a:pt x="5933301" y="4668732"/>
                  </a:lnTo>
                  <a:lnTo>
                    <a:pt x="5905214" y="4710393"/>
                  </a:lnTo>
                  <a:lnTo>
                    <a:pt x="5863554" y="4738483"/>
                  </a:lnTo>
                  <a:lnTo>
                    <a:pt x="5812536" y="4748784"/>
                  </a:lnTo>
                  <a:lnTo>
                    <a:pt x="131064" y="4748784"/>
                  </a:lnTo>
                  <a:lnTo>
                    <a:pt x="80045" y="4738483"/>
                  </a:lnTo>
                  <a:lnTo>
                    <a:pt x="38385" y="4710393"/>
                  </a:lnTo>
                  <a:lnTo>
                    <a:pt x="10298" y="4668732"/>
                  </a:lnTo>
                  <a:lnTo>
                    <a:pt x="0" y="4617720"/>
                  </a:lnTo>
                  <a:lnTo>
                    <a:pt x="0" y="131063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010864" y="8896843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28816" y="0"/>
                  </a:moveTo>
                  <a:lnTo>
                    <a:pt x="16344" y="0"/>
                  </a:lnTo>
                  <a:lnTo>
                    <a:pt x="11010" y="2197"/>
                  </a:lnTo>
                  <a:lnTo>
                    <a:pt x="2197" y="11010"/>
                  </a:lnTo>
                  <a:lnTo>
                    <a:pt x="0" y="16319"/>
                  </a:lnTo>
                  <a:lnTo>
                    <a:pt x="0" y="28803"/>
                  </a:lnTo>
                  <a:lnTo>
                    <a:pt x="2197" y="34137"/>
                  </a:lnTo>
                  <a:lnTo>
                    <a:pt x="11010" y="42951"/>
                  </a:lnTo>
                  <a:lnTo>
                    <a:pt x="16344" y="45148"/>
                  </a:lnTo>
                  <a:lnTo>
                    <a:pt x="28816" y="45148"/>
                  </a:lnTo>
                  <a:lnTo>
                    <a:pt x="34137" y="42951"/>
                  </a:lnTo>
                  <a:lnTo>
                    <a:pt x="42951" y="34137"/>
                  </a:lnTo>
                  <a:lnTo>
                    <a:pt x="45148" y="28803"/>
                  </a:lnTo>
                  <a:lnTo>
                    <a:pt x="45148" y="22542"/>
                  </a:lnTo>
                  <a:lnTo>
                    <a:pt x="45148" y="16319"/>
                  </a:lnTo>
                  <a:lnTo>
                    <a:pt x="42951" y="11010"/>
                  </a:lnTo>
                  <a:lnTo>
                    <a:pt x="34137" y="2197"/>
                  </a:lnTo>
                  <a:lnTo>
                    <a:pt x="28816" y="0"/>
                  </a:lnTo>
                  <a:close/>
                </a:path>
              </a:pathLst>
            </a:custGeom>
            <a:solidFill>
              <a:srgbClr val="00385A">
                <a:alpha val="7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86935" y="4419091"/>
            <a:ext cx="5721350" cy="4574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100"/>
              </a:spcBef>
            </a:pPr>
            <a:r>
              <a:rPr sz="1200" b="1" spc="5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Improve Cultural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Knowledge of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Health,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Illness,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spc="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Healing</a:t>
            </a:r>
            <a:endParaRPr sz="1200">
              <a:latin typeface="Arial"/>
              <a:cs typeface="Arial"/>
            </a:endParaRPr>
          </a:p>
          <a:p>
            <a:pPr marL="12700" marR="69850" indent="1905">
              <a:lnSpc>
                <a:spcPct val="100000"/>
              </a:lnSpc>
              <a:spcBef>
                <a:spcPts val="78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promote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responsive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services, 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acquire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regarding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concepts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illness,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healing.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highlight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ally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related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are prevalent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pertinent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assessment,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planning,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case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management.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list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considerations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facilitate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discussions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counseling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clinical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supervision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contexts:</a:t>
            </a:r>
            <a:endParaRPr sz="1000">
              <a:latin typeface="Arial"/>
              <a:cs typeface="Arial"/>
            </a:endParaRPr>
          </a:p>
          <a:p>
            <a:pPr marL="248920" marR="5080" indent="-232410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Does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questio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 consider psychological,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physical,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spiritual health or well-  being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separate entities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unified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aspects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whole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person?</a:t>
            </a:r>
            <a:endParaRPr sz="1000">
              <a:latin typeface="Arial"/>
              <a:cs typeface="Arial"/>
            </a:endParaRPr>
          </a:p>
          <a:p>
            <a:pPr marL="245745" indent="-22923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are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illnesses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healing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conceptualized?</a:t>
            </a:r>
            <a:endParaRPr sz="1000">
              <a:latin typeface="Arial"/>
              <a:cs typeface="Arial"/>
            </a:endParaRPr>
          </a:p>
          <a:p>
            <a:pPr marL="245745" indent="-229235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acceptable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managing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stress?</a:t>
            </a:r>
            <a:endParaRPr sz="1000">
              <a:latin typeface="Arial"/>
              <a:cs typeface="Arial"/>
            </a:endParaRPr>
          </a:p>
          <a:p>
            <a:pPr marL="248920" marR="8890" indent="-232410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do 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belong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question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typically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express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emotions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emotion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al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distress?</a:t>
            </a:r>
            <a:endParaRPr sz="1000">
              <a:latin typeface="Arial"/>
              <a:cs typeface="Arial"/>
            </a:endParaRPr>
          </a:p>
          <a:p>
            <a:pPr marL="245110" indent="-22923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behaviors, practices, or customs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consider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</a:t>
            </a:r>
            <a:r>
              <a:rPr sz="1000" spc="11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preventive?</a:t>
            </a:r>
            <a:endParaRPr sz="1000">
              <a:latin typeface="Arial"/>
              <a:cs typeface="Arial"/>
            </a:endParaRPr>
          </a:p>
          <a:p>
            <a:pPr marL="245110" indent="-22923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words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people from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descr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ibe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particular</a:t>
            </a:r>
            <a:r>
              <a:rPr sz="1000" spc="229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problem?</a:t>
            </a:r>
            <a:endParaRPr sz="1000">
              <a:latin typeface="Arial"/>
              <a:cs typeface="Arial"/>
            </a:endParaRPr>
          </a:p>
          <a:p>
            <a:pPr marL="245110" indent="-22923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origins or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causes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particular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condition?</a:t>
            </a:r>
            <a:endParaRPr sz="1000">
              <a:latin typeface="Arial"/>
              <a:cs typeface="Arial"/>
            </a:endParaRPr>
          </a:p>
          <a:p>
            <a:pPr marL="247650" indent="-231775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there culturally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conditions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cultural concepts of</a:t>
            </a:r>
            <a:r>
              <a:rPr sz="1000" spc="-1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distress?</a:t>
            </a:r>
            <a:endParaRPr sz="1000">
              <a:latin typeface="Arial"/>
              <a:cs typeface="Arial"/>
            </a:endParaRPr>
          </a:p>
          <a:p>
            <a:pPr marL="247650" indent="-231775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there specific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biological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physiological variations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population?</a:t>
            </a:r>
            <a:endParaRPr sz="1000">
              <a:latin typeface="Arial"/>
              <a:cs typeface="Arial"/>
            </a:endParaRPr>
          </a:p>
          <a:p>
            <a:pPr marL="245110" indent="-22923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symptoms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misdiagnosis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population?</a:t>
            </a:r>
            <a:endParaRPr sz="1000">
              <a:latin typeface="Arial"/>
              <a:cs typeface="Arial"/>
            </a:endParaRPr>
          </a:p>
          <a:p>
            <a:pPr marL="245110" indent="-22923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people from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typically seek</a:t>
            </a:r>
            <a:r>
              <a:rPr sz="1000" spc="1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help?</a:t>
            </a:r>
            <a:endParaRPr sz="1000">
              <a:latin typeface="Arial"/>
              <a:cs typeface="Arial"/>
            </a:endParaRPr>
          </a:p>
          <a:p>
            <a:pPr marL="245110" indent="-22923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traditional healing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treatments are endorsed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</a:t>
            </a:r>
            <a:r>
              <a:rPr sz="1000" spc="2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group?</a:t>
            </a:r>
            <a:endParaRPr sz="1000">
              <a:latin typeface="Arial"/>
              <a:cs typeface="Arial"/>
            </a:endParaRPr>
          </a:p>
          <a:p>
            <a:pPr marL="247650" indent="-231775">
              <a:lnSpc>
                <a:spcPct val="100000"/>
              </a:lnSpc>
              <a:buFont typeface="Symbol"/>
              <a:buChar char=""/>
              <a:tabLst>
                <a:tab pos="247015" algn="l"/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there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biomedical treatments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procedures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typically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unacceptable?</a:t>
            </a:r>
            <a:endParaRPr sz="1000">
              <a:latin typeface="Arial"/>
              <a:cs typeface="Arial"/>
            </a:endParaRPr>
          </a:p>
          <a:p>
            <a:pPr marL="247650" indent="-231775">
              <a:lnSpc>
                <a:spcPct val="100000"/>
              </a:lnSpc>
              <a:buFont typeface="Symbol"/>
              <a:buChar char=""/>
              <a:tabLst>
                <a:tab pos="247015" algn="l"/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there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 approaches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congruent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beliefs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</a:t>
            </a:r>
            <a:r>
              <a:rPr sz="1000" spc="2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embers?</a:t>
            </a:r>
            <a:endParaRPr sz="1000">
              <a:latin typeface="Arial"/>
              <a:cs typeface="Arial"/>
            </a:endParaRPr>
          </a:p>
          <a:p>
            <a:pPr marL="245110" indent="-22923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common health inequities,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determinants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health,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</a:t>
            </a:r>
            <a:r>
              <a:rPr sz="1000" spc="2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population?</a:t>
            </a:r>
            <a:endParaRPr sz="1000">
              <a:latin typeface="Arial"/>
              <a:cs typeface="Arial"/>
            </a:endParaRPr>
          </a:p>
          <a:p>
            <a:pPr marL="244475" indent="-229235">
              <a:lnSpc>
                <a:spcPct val="100000"/>
              </a:lnSpc>
              <a:buFont typeface="Symbol"/>
              <a:buChar char=""/>
              <a:tabLst>
                <a:tab pos="244475" algn="l"/>
                <a:tab pos="24511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acceptable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caregiving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practices?</a:t>
            </a:r>
            <a:endParaRPr sz="1000">
              <a:latin typeface="Arial"/>
              <a:cs typeface="Arial"/>
            </a:endParaRPr>
          </a:p>
          <a:p>
            <a:pPr marL="244475" indent="-229235">
              <a:lnSpc>
                <a:spcPct val="100000"/>
              </a:lnSpc>
              <a:buFont typeface="Symbol"/>
              <a:buChar char=""/>
              <a:tabLst>
                <a:tab pos="244475" algn="l"/>
                <a:tab pos="245110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attach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honor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caring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diseases?</a:t>
            </a:r>
            <a:endParaRPr sz="1000">
              <a:latin typeface="Arial"/>
              <a:cs typeface="Arial"/>
            </a:endParaRPr>
          </a:p>
          <a:p>
            <a:pPr marL="247015" indent="-231775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conditions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shunned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community?</a:t>
            </a:r>
            <a:endParaRPr sz="1000">
              <a:latin typeface="Arial"/>
              <a:cs typeface="Arial"/>
            </a:endParaRPr>
          </a:p>
          <a:p>
            <a:pPr marL="244475" indent="-229235">
              <a:lnSpc>
                <a:spcPct val="100000"/>
              </a:lnSpc>
              <a:buFont typeface="Symbol"/>
              <a:buChar char=""/>
              <a:tabLst>
                <a:tab pos="244475" algn="l"/>
                <a:tab pos="24511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roles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family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in making</a:t>
            </a:r>
            <a:r>
              <a:rPr sz="1000" spc="1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decisions?</a:t>
            </a:r>
            <a:endParaRPr sz="1000">
              <a:latin typeface="Arial"/>
              <a:cs typeface="Arial"/>
            </a:endParaRPr>
          </a:p>
          <a:p>
            <a:pPr marL="245745" marR="59055" indent="-229870">
              <a:lnSpc>
                <a:spcPts val="1180"/>
              </a:lnSpc>
              <a:spcBef>
                <a:spcPts val="55"/>
              </a:spcBef>
              <a:buFont typeface="Symbol"/>
              <a:buChar char=""/>
              <a:tabLst>
                <a:tab pos="244475" algn="l"/>
                <a:tab pos="245110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discussing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consequences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prognosis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conditions, or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diseases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acceptable?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customary 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withhold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prognosis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63850" cy="423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73660" indent="127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diabetes, higher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prevalence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depression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dependence).</a:t>
            </a:r>
            <a:endParaRPr sz="1200">
              <a:latin typeface="Times New Roman"/>
              <a:cs typeface="Times New Roman"/>
            </a:endParaRPr>
          </a:p>
          <a:p>
            <a:pPr marL="238760" marR="61594" indent="-226695">
              <a:lnSpc>
                <a:spcPct val="100000"/>
              </a:lnSpc>
              <a:buFont typeface="Symbol"/>
              <a:buChar char=""/>
              <a:tabLst>
                <a:tab pos="242570" algn="l"/>
                <a:tab pos="243204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diagnosis,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diag-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nostic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biases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  presentation.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6695">
              <a:lnSpc>
                <a:spcPct val="100000"/>
              </a:lnSpc>
              <a:buFont typeface="Symbol"/>
              <a:buChar char=""/>
              <a:tabLst>
                <a:tab pos="243840" algn="l"/>
                <a:tab pos="244475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therapy  approaches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hold promise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address-  ing 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substance-related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 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back-  grounds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239395" marR="22860" indent="-227329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support,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mutual-help,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Wellbriety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movement, a cultural-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12-Step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people).</a:t>
            </a:r>
            <a:endParaRPr sz="1200">
              <a:latin typeface="Times New Roman"/>
              <a:cs typeface="Times New Roman"/>
            </a:endParaRPr>
          </a:p>
          <a:p>
            <a:pPr marL="243204" marR="203200" indent="-231140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complementary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leaders,  herbs,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rituals).</a:t>
            </a:r>
            <a:endParaRPr sz="1200">
              <a:latin typeface="Times New Roman"/>
              <a:cs typeface="Times New Roman"/>
            </a:endParaRPr>
          </a:p>
          <a:p>
            <a:pPr marL="235585" marR="89535" indent="-22352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Continuing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relapse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vironments,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needs,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accessi-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3409" y="5074411"/>
            <a:ext cx="2858770" cy="16821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9554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communities.</a:t>
            </a:r>
            <a:endParaRPr sz="1200">
              <a:latin typeface="Times New Roman"/>
              <a:cs typeface="Times New Roman"/>
            </a:endParaRPr>
          </a:p>
          <a:p>
            <a:pPr marL="256540" indent="-235585">
              <a:lnSpc>
                <a:spcPct val="100000"/>
              </a:lnSpc>
              <a:buFont typeface="Symbol"/>
              <a:buChar char=""/>
              <a:tabLst>
                <a:tab pos="255904" algn="l"/>
                <a:tab pos="25654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engagement/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retention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80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Skill</a:t>
            </a:r>
            <a:r>
              <a:rPr sz="14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Development</a:t>
            </a:r>
            <a:endParaRPr sz="1400">
              <a:latin typeface="Arial"/>
              <a:cs typeface="Arial"/>
            </a:endParaRPr>
          </a:p>
          <a:p>
            <a:pPr marL="20955" marR="14604">
              <a:lnSpc>
                <a:spcPct val="100000"/>
              </a:lnSpc>
              <a:spcBef>
                <a:spcPts val="1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process—one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requires introspection,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development.  Counselors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attitude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toward learning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694" y="868171"/>
            <a:ext cx="2884170" cy="5789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9271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essence, counselors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growth.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via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investment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ongoing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learning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pur-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demonstrate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corre-  sponding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Exhibit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2-5.</a:t>
            </a:r>
            <a:endParaRPr sz="1200">
              <a:latin typeface="Times New Roman"/>
              <a:cs typeface="Times New Roman"/>
            </a:endParaRPr>
          </a:p>
          <a:p>
            <a:pPr marL="15240" marR="85725" indent="1905">
              <a:lnSpc>
                <a:spcPct val="100000"/>
              </a:lnSpc>
              <a:spcBef>
                <a:spcPts val="8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Beyond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fundamental attitudes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 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integrate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discussed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sections.</a:t>
            </a:r>
            <a:endParaRPr sz="1200">
              <a:latin typeface="Times New Roman"/>
              <a:cs typeface="Times New Roman"/>
            </a:endParaRPr>
          </a:p>
          <a:p>
            <a:pPr marL="17780" marR="224790" indent="-3175">
              <a:lnSpc>
                <a:spcPct val="101499"/>
              </a:lnSpc>
              <a:spcBef>
                <a:spcPts val="944"/>
              </a:spcBef>
            </a:pP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Frame </a:t>
            </a:r>
            <a:r>
              <a:rPr sz="1300" b="1" i="1" spc="-50" dirty="0">
                <a:solidFill>
                  <a:srgbClr val="33617B"/>
                </a:solidFill>
                <a:latin typeface="Arial"/>
                <a:cs typeface="Arial"/>
              </a:rPr>
              <a:t>issues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relevant  </a:t>
            </a: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ways</a:t>
            </a:r>
            <a:endParaRPr sz="1300">
              <a:latin typeface="Arial"/>
              <a:cs typeface="Arial"/>
            </a:endParaRPr>
          </a:p>
          <a:p>
            <a:pPr marL="15240" marR="31750" indent="8255">
              <a:lnSpc>
                <a:spcPct val="100000"/>
              </a:lnSpc>
              <a:spcBef>
                <a:spcPts val="15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references.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much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helpful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 substance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light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sequences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ask,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“How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family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affected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use?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feel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</a:t>
            </a:r>
            <a:endParaRPr sz="1200">
              <a:latin typeface="Times New Roman"/>
              <a:cs typeface="Times New Roman"/>
            </a:endParaRPr>
          </a:p>
          <a:p>
            <a:pPr marL="12700" marR="5080" indent="762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 you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high?”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value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independence,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point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substance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depend-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undermines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through questions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“How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might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reachyour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goals?”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08303" y="6917434"/>
            <a:ext cx="5956300" cy="2194560"/>
            <a:chOff x="908303" y="6917434"/>
            <a:chExt cx="5956300" cy="2194560"/>
          </a:xfrm>
        </p:grpSpPr>
        <p:sp>
          <p:nvSpPr>
            <p:cNvPr id="7" name="object 7"/>
            <p:cNvSpPr/>
            <p:nvPr/>
          </p:nvSpPr>
          <p:spPr>
            <a:xfrm>
              <a:off x="914399" y="6923531"/>
              <a:ext cx="5943600" cy="2182495"/>
            </a:xfrm>
            <a:custGeom>
              <a:avLst/>
              <a:gdLst/>
              <a:ahLst/>
              <a:cxnLst/>
              <a:rect l="l" t="t" r="r" b="b"/>
              <a:pathLst>
                <a:path w="5943600" h="2182495">
                  <a:moveTo>
                    <a:pt x="5883363" y="0"/>
                  </a:moveTo>
                  <a:lnTo>
                    <a:pt x="60236" y="0"/>
                  </a:lnTo>
                  <a:lnTo>
                    <a:pt x="36786" y="4734"/>
                  </a:lnTo>
                  <a:lnTo>
                    <a:pt x="17640" y="17645"/>
                  </a:lnTo>
                  <a:lnTo>
                    <a:pt x="4732" y="36792"/>
                  </a:lnTo>
                  <a:lnTo>
                    <a:pt x="0" y="60236"/>
                  </a:lnTo>
                  <a:lnTo>
                    <a:pt x="0" y="2122131"/>
                  </a:lnTo>
                  <a:lnTo>
                    <a:pt x="4732" y="2145581"/>
                  </a:lnTo>
                  <a:lnTo>
                    <a:pt x="17640" y="2164727"/>
                  </a:lnTo>
                  <a:lnTo>
                    <a:pt x="36786" y="2177635"/>
                  </a:lnTo>
                  <a:lnTo>
                    <a:pt x="60236" y="2182368"/>
                  </a:lnTo>
                  <a:lnTo>
                    <a:pt x="5883363" y="2182368"/>
                  </a:lnTo>
                  <a:lnTo>
                    <a:pt x="5906807" y="2177635"/>
                  </a:lnTo>
                  <a:lnTo>
                    <a:pt x="5925954" y="2164727"/>
                  </a:lnTo>
                  <a:lnTo>
                    <a:pt x="5938865" y="2145581"/>
                  </a:lnTo>
                  <a:lnTo>
                    <a:pt x="5943600" y="2122131"/>
                  </a:lnTo>
                  <a:lnTo>
                    <a:pt x="5943600" y="60236"/>
                  </a:lnTo>
                  <a:lnTo>
                    <a:pt x="5938865" y="36792"/>
                  </a:lnTo>
                  <a:lnTo>
                    <a:pt x="5925954" y="17645"/>
                  </a:lnTo>
                  <a:lnTo>
                    <a:pt x="5906807" y="4734"/>
                  </a:lnTo>
                  <a:lnTo>
                    <a:pt x="588336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14399" y="6923530"/>
              <a:ext cx="5943600" cy="2182495"/>
            </a:xfrm>
            <a:custGeom>
              <a:avLst/>
              <a:gdLst/>
              <a:ahLst/>
              <a:cxnLst/>
              <a:rect l="l" t="t" r="r" b="b"/>
              <a:pathLst>
                <a:path w="5943600" h="2182495">
                  <a:moveTo>
                    <a:pt x="0" y="60236"/>
                  </a:moveTo>
                  <a:lnTo>
                    <a:pt x="4732" y="36792"/>
                  </a:lnTo>
                  <a:lnTo>
                    <a:pt x="17640" y="17645"/>
                  </a:lnTo>
                  <a:lnTo>
                    <a:pt x="36786" y="4734"/>
                  </a:lnTo>
                  <a:lnTo>
                    <a:pt x="60236" y="0"/>
                  </a:lnTo>
                  <a:lnTo>
                    <a:pt x="5883363" y="0"/>
                  </a:lnTo>
                  <a:lnTo>
                    <a:pt x="5906807" y="4734"/>
                  </a:lnTo>
                  <a:lnTo>
                    <a:pt x="5925954" y="17645"/>
                  </a:lnTo>
                  <a:lnTo>
                    <a:pt x="5938865" y="36792"/>
                  </a:lnTo>
                  <a:lnTo>
                    <a:pt x="5943600" y="60236"/>
                  </a:lnTo>
                  <a:lnTo>
                    <a:pt x="5943600" y="2122131"/>
                  </a:lnTo>
                  <a:lnTo>
                    <a:pt x="5938865" y="2145581"/>
                  </a:lnTo>
                  <a:lnTo>
                    <a:pt x="5925954" y="2164727"/>
                  </a:lnTo>
                  <a:lnTo>
                    <a:pt x="5906807" y="2177635"/>
                  </a:lnTo>
                  <a:lnTo>
                    <a:pt x="5883363" y="2182368"/>
                  </a:lnTo>
                  <a:lnTo>
                    <a:pt x="60236" y="2182368"/>
                  </a:lnTo>
                  <a:lnTo>
                    <a:pt x="36786" y="2177635"/>
                  </a:lnTo>
                  <a:lnTo>
                    <a:pt x="17640" y="2164727"/>
                  </a:lnTo>
                  <a:lnTo>
                    <a:pt x="4732" y="2145581"/>
                  </a:lnTo>
                  <a:lnTo>
                    <a:pt x="0" y="2122131"/>
                  </a:lnTo>
                  <a:lnTo>
                    <a:pt x="0" y="6023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67537" y="6951980"/>
            <a:ext cx="5231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2-5: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Attitudes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Behaviors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Competent</a:t>
            </a:r>
            <a:r>
              <a:rPr sz="1200" b="1" spc="10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Counselors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21080" y="7266419"/>
            <a:ext cx="5730240" cy="215265"/>
          </a:xfrm>
          <a:custGeom>
            <a:avLst/>
            <a:gdLst/>
            <a:ahLst/>
            <a:cxnLst/>
            <a:rect l="l" t="t" r="r" b="b"/>
            <a:pathLst>
              <a:path w="5730240" h="215265">
                <a:moveTo>
                  <a:pt x="905256" y="208813"/>
                </a:moveTo>
                <a:lnTo>
                  <a:pt x="0" y="208813"/>
                </a:lnTo>
                <a:lnTo>
                  <a:pt x="0" y="214896"/>
                </a:lnTo>
                <a:lnTo>
                  <a:pt x="905256" y="214896"/>
                </a:lnTo>
                <a:lnTo>
                  <a:pt x="905256" y="208813"/>
                </a:lnTo>
                <a:close/>
              </a:path>
              <a:path w="5730240" h="215265">
                <a:moveTo>
                  <a:pt x="905256" y="0"/>
                </a:moveTo>
                <a:lnTo>
                  <a:pt x="0" y="0"/>
                </a:lnTo>
                <a:lnTo>
                  <a:pt x="0" y="6108"/>
                </a:lnTo>
                <a:lnTo>
                  <a:pt x="0" y="208800"/>
                </a:lnTo>
                <a:lnTo>
                  <a:pt x="905256" y="208800"/>
                </a:lnTo>
                <a:lnTo>
                  <a:pt x="905256" y="6108"/>
                </a:lnTo>
                <a:lnTo>
                  <a:pt x="905256" y="0"/>
                </a:lnTo>
                <a:close/>
              </a:path>
              <a:path w="5730240" h="215265">
                <a:moveTo>
                  <a:pt x="5730240" y="208813"/>
                </a:moveTo>
                <a:lnTo>
                  <a:pt x="911352" y="208813"/>
                </a:lnTo>
                <a:lnTo>
                  <a:pt x="911352" y="214896"/>
                </a:lnTo>
                <a:lnTo>
                  <a:pt x="5730240" y="214896"/>
                </a:lnTo>
                <a:lnTo>
                  <a:pt x="5730240" y="208813"/>
                </a:lnTo>
                <a:close/>
              </a:path>
              <a:path w="5730240" h="215265">
                <a:moveTo>
                  <a:pt x="5730240" y="0"/>
                </a:moveTo>
                <a:lnTo>
                  <a:pt x="911352" y="0"/>
                </a:lnTo>
                <a:lnTo>
                  <a:pt x="911352" y="6108"/>
                </a:lnTo>
                <a:lnTo>
                  <a:pt x="911352" y="208800"/>
                </a:lnTo>
                <a:lnTo>
                  <a:pt x="5730240" y="208800"/>
                </a:lnTo>
                <a:lnTo>
                  <a:pt x="5730240" y="6108"/>
                </a:lnTo>
                <a:lnTo>
                  <a:pt x="5730240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1014983" y="7266419"/>
          <a:ext cx="5745480" cy="15576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1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247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4896"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Attitude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Behavior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7928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Respect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92100" indent="-224790">
                        <a:lnSpc>
                          <a:spcPct val="100000"/>
                        </a:lnSpc>
                        <a:spcBef>
                          <a:spcPts val="55"/>
                        </a:spcBef>
                        <a:buFont typeface="Symbol"/>
                        <a:buChar char=""/>
                        <a:tabLst>
                          <a:tab pos="292100" algn="l"/>
                          <a:tab pos="292735" algn="l"/>
                        </a:tabLst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Exploring, acknowledging,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validating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’s</a:t>
                      </a:r>
                      <a:r>
                        <a:rPr sz="1000" spc="6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worldview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9085" indent="-231775">
                        <a:lnSpc>
                          <a:spcPct val="100000"/>
                        </a:lnSpc>
                        <a:spcBef>
                          <a:spcPts val="10"/>
                        </a:spcBef>
                        <a:buFont typeface="Symbol"/>
                        <a:buChar char=""/>
                        <a:tabLst>
                          <a:tab pos="299085" algn="l"/>
                          <a:tab pos="29972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Approaching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collaborative</a:t>
                      </a:r>
                      <a:r>
                        <a:rPr sz="1000" spc="9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process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6545" indent="-229235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Investing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time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understand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’s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expectations of</a:t>
                      </a:r>
                      <a:r>
                        <a:rPr sz="1000" spc="2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300355" marR="333375" indent="-23241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consultation, literature,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training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understand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culturally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specific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behaviors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demonstrate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respect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229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6545" indent="-229235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Communicating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’s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preferred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language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667"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Acceptance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01625" indent="-234315">
                        <a:lnSpc>
                          <a:spcPct val="100000"/>
                        </a:lnSpc>
                        <a:spcBef>
                          <a:spcPts val="80"/>
                        </a:spcBef>
                        <a:buFont typeface="Symbol"/>
                        <a:buChar char=""/>
                        <a:tabLst>
                          <a:tab pos="301625" algn="l"/>
                          <a:tab pos="302260" algn="l"/>
                        </a:tabLst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Maintaining 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nonjudgmental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attitude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toward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6545" indent="-229235">
                        <a:lnSpc>
                          <a:spcPct val="100000"/>
                        </a:lnSpc>
                        <a:spcBef>
                          <a:spcPts val="1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Considering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what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important 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5051121" y="8869171"/>
            <a:ext cx="17506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2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908303" y="908297"/>
            <a:ext cx="5956300" cy="8383905"/>
            <a:chOff x="908303" y="908297"/>
            <a:chExt cx="5956300" cy="8383905"/>
          </a:xfrm>
        </p:grpSpPr>
        <p:sp>
          <p:nvSpPr>
            <p:cNvPr id="4" name="object 4"/>
            <p:cNvSpPr/>
            <p:nvPr/>
          </p:nvSpPr>
          <p:spPr>
            <a:xfrm>
              <a:off x="914399" y="914393"/>
              <a:ext cx="5943600" cy="8371840"/>
            </a:xfrm>
            <a:custGeom>
              <a:avLst/>
              <a:gdLst/>
              <a:ahLst/>
              <a:cxnLst/>
              <a:rect l="l" t="t" r="r" b="b"/>
              <a:pathLst>
                <a:path w="5943600" h="8371840">
                  <a:moveTo>
                    <a:pt x="5779554" y="0"/>
                  </a:moveTo>
                  <a:lnTo>
                    <a:pt x="164033" y="0"/>
                  </a:lnTo>
                  <a:lnTo>
                    <a:pt x="120428" y="5859"/>
                  </a:lnTo>
                  <a:lnTo>
                    <a:pt x="81244" y="22396"/>
                  </a:lnTo>
                  <a:lnTo>
                    <a:pt x="48045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207298"/>
                  </a:lnTo>
                  <a:lnTo>
                    <a:pt x="5859" y="8250909"/>
                  </a:lnTo>
                  <a:lnTo>
                    <a:pt x="22396" y="8290096"/>
                  </a:lnTo>
                  <a:lnTo>
                    <a:pt x="48045" y="8323297"/>
                  </a:lnTo>
                  <a:lnTo>
                    <a:pt x="81244" y="8348948"/>
                  </a:lnTo>
                  <a:lnTo>
                    <a:pt x="120428" y="8365484"/>
                  </a:lnTo>
                  <a:lnTo>
                    <a:pt x="164033" y="8371344"/>
                  </a:lnTo>
                  <a:lnTo>
                    <a:pt x="5779554" y="8371344"/>
                  </a:lnTo>
                  <a:lnTo>
                    <a:pt x="5823164" y="8365484"/>
                  </a:lnTo>
                  <a:lnTo>
                    <a:pt x="5862351" y="8348948"/>
                  </a:lnTo>
                  <a:lnTo>
                    <a:pt x="5895552" y="8323297"/>
                  </a:lnTo>
                  <a:lnTo>
                    <a:pt x="5921203" y="8290096"/>
                  </a:lnTo>
                  <a:lnTo>
                    <a:pt x="5937740" y="8250909"/>
                  </a:lnTo>
                  <a:lnTo>
                    <a:pt x="5943600" y="8207298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14399" y="914393"/>
              <a:ext cx="5943600" cy="8371840"/>
            </a:xfrm>
            <a:custGeom>
              <a:avLst/>
              <a:gdLst/>
              <a:ahLst/>
              <a:cxnLst/>
              <a:rect l="l" t="t" r="r" b="b"/>
              <a:pathLst>
                <a:path w="5943600" h="837184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5" y="48047"/>
                  </a:lnTo>
                  <a:lnTo>
                    <a:pt x="81244" y="22396"/>
                  </a:lnTo>
                  <a:lnTo>
                    <a:pt x="120428" y="5859"/>
                  </a:lnTo>
                  <a:lnTo>
                    <a:pt x="164033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207298"/>
                  </a:lnTo>
                  <a:lnTo>
                    <a:pt x="5937740" y="8250909"/>
                  </a:lnTo>
                  <a:lnTo>
                    <a:pt x="5921203" y="8290096"/>
                  </a:lnTo>
                  <a:lnTo>
                    <a:pt x="5895552" y="8323297"/>
                  </a:lnTo>
                  <a:lnTo>
                    <a:pt x="5862351" y="8348948"/>
                  </a:lnTo>
                  <a:lnTo>
                    <a:pt x="5823164" y="8365484"/>
                  </a:lnTo>
                  <a:lnTo>
                    <a:pt x="5779554" y="8371344"/>
                  </a:lnTo>
                  <a:lnTo>
                    <a:pt x="164033" y="8371344"/>
                  </a:lnTo>
                  <a:lnTo>
                    <a:pt x="120428" y="8365484"/>
                  </a:lnTo>
                  <a:lnTo>
                    <a:pt x="81244" y="8348948"/>
                  </a:lnTo>
                  <a:lnTo>
                    <a:pt x="48045" y="8323297"/>
                  </a:lnTo>
                  <a:lnTo>
                    <a:pt x="22396" y="8290096"/>
                  </a:lnTo>
                  <a:lnTo>
                    <a:pt x="5859" y="8250909"/>
                  </a:lnTo>
                  <a:lnTo>
                    <a:pt x="0" y="8207298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98017" y="974852"/>
            <a:ext cx="5231765" cy="37909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3970" marR="5080" indent="-1905">
              <a:lnSpc>
                <a:spcPts val="1340"/>
              </a:lnSpc>
              <a:spcBef>
                <a:spcPts val="22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2-5: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Attitudes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 Behaviors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Competent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Counselors 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27176" y="1458467"/>
            <a:ext cx="5720080" cy="216535"/>
          </a:xfrm>
          <a:custGeom>
            <a:avLst/>
            <a:gdLst/>
            <a:ahLst/>
            <a:cxnLst/>
            <a:rect l="l" t="t" r="r" b="b"/>
            <a:pathLst>
              <a:path w="5720080" h="216535">
                <a:moveTo>
                  <a:pt x="918972" y="210312"/>
                </a:moveTo>
                <a:lnTo>
                  <a:pt x="917448" y="210312"/>
                </a:lnTo>
                <a:lnTo>
                  <a:pt x="917448" y="7620"/>
                </a:lnTo>
                <a:lnTo>
                  <a:pt x="0" y="7620"/>
                </a:lnTo>
                <a:lnTo>
                  <a:pt x="0" y="210312"/>
                </a:lnTo>
                <a:lnTo>
                  <a:pt x="0" y="216408"/>
                </a:lnTo>
                <a:lnTo>
                  <a:pt x="918972" y="216408"/>
                </a:lnTo>
                <a:lnTo>
                  <a:pt x="918972" y="210312"/>
                </a:lnTo>
                <a:close/>
              </a:path>
              <a:path w="5720080" h="216535">
                <a:moveTo>
                  <a:pt x="918972" y="0"/>
                </a:moveTo>
                <a:lnTo>
                  <a:pt x="0" y="0"/>
                </a:lnTo>
                <a:lnTo>
                  <a:pt x="0" y="6096"/>
                </a:lnTo>
                <a:lnTo>
                  <a:pt x="918972" y="6096"/>
                </a:lnTo>
                <a:lnTo>
                  <a:pt x="918972" y="0"/>
                </a:lnTo>
                <a:close/>
              </a:path>
              <a:path w="5720080" h="216535">
                <a:moveTo>
                  <a:pt x="5719572" y="210312"/>
                </a:moveTo>
                <a:lnTo>
                  <a:pt x="5718048" y="210312"/>
                </a:lnTo>
                <a:lnTo>
                  <a:pt x="5718048" y="7620"/>
                </a:lnTo>
                <a:lnTo>
                  <a:pt x="923544" y="7620"/>
                </a:lnTo>
                <a:lnTo>
                  <a:pt x="923544" y="210312"/>
                </a:lnTo>
                <a:lnTo>
                  <a:pt x="925068" y="210312"/>
                </a:lnTo>
                <a:lnTo>
                  <a:pt x="925068" y="216408"/>
                </a:lnTo>
                <a:lnTo>
                  <a:pt x="5719572" y="216408"/>
                </a:lnTo>
                <a:lnTo>
                  <a:pt x="5719572" y="210312"/>
                </a:lnTo>
                <a:close/>
              </a:path>
              <a:path w="5720080" h="216535">
                <a:moveTo>
                  <a:pt x="5719572" y="0"/>
                </a:moveTo>
                <a:lnTo>
                  <a:pt x="925068" y="0"/>
                </a:lnTo>
                <a:lnTo>
                  <a:pt x="925068" y="6096"/>
                </a:lnTo>
                <a:lnTo>
                  <a:pt x="5719572" y="6096"/>
                </a:lnTo>
                <a:lnTo>
                  <a:pt x="5719572" y="0"/>
                </a:lnTo>
                <a:close/>
              </a:path>
            </a:pathLst>
          </a:custGeom>
          <a:solidFill>
            <a:srgbClr val="00395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021080" y="1458467"/>
          <a:ext cx="5735320" cy="7665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51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0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6407">
                <a:tc>
                  <a:txBody>
                    <a:bodyPr/>
                    <a:lstStyle/>
                    <a:p>
                      <a:pPr marL="212725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000" b="1" spc="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Attitude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solidFill>
                      <a:srgbClr val="00395A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Behavior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solidFill>
                      <a:srgbClr val="00395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77340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Sensitivity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95275" marR="152400" indent="-228600" algn="just">
                        <a:lnSpc>
                          <a:spcPct val="101000"/>
                        </a:lnSpc>
                        <a:spcBef>
                          <a:spcPts val="45"/>
                        </a:spcBef>
                        <a:buFont typeface="Symbol"/>
                        <a:buChar char=""/>
                        <a:tabLst>
                          <a:tab pos="29591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Understanding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’s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experiences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racism,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stereotyping,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discrimi-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nation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0830" indent="-224790" algn="just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1465" algn="l"/>
                        </a:tabLst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Exploring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client’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 cultural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what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means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1000" spc="-8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her/him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marR="213360" indent="-228600" algn="just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845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Actively involving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oneself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individuals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diverse backgrounds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outside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counseling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setting 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foster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perspective that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more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academic or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work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related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7815" marR="349885" indent="-231140" algn="just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8450" algn="l"/>
                        </a:tabLst>
                      </a:pP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Adopting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broader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view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and, when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appropriate, including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other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family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community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members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</a:t>
                      </a:r>
                      <a:r>
                        <a:rPr sz="1000" spc="5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process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7815" marR="312420" indent="-231140" algn="just">
                        <a:lnSpc>
                          <a:spcPts val="1190"/>
                        </a:lnSpc>
                        <a:spcBef>
                          <a:spcPts val="45"/>
                        </a:spcBef>
                        <a:buFont typeface="Symbol"/>
                        <a:buChar char=""/>
                        <a:tabLst>
                          <a:tab pos="29337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Tailoring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meet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cultural needs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 (e.g.,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providing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outside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resources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traditional</a:t>
                      </a:r>
                      <a:r>
                        <a:rPr sz="1000" spc="7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healing)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34311">
                <a:tc>
                  <a:txBody>
                    <a:bodyPr/>
                    <a:lstStyle/>
                    <a:p>
                      <a:pPr marL="73025" marR="113030" indent="-5080">
                        <a:lnSpc>
                          <a:spcPts val="1190"/>
                        </a:lnSpc>
                        <a:spcBef>
                          <a:spcPts val="140"/>
                        </a:spcBef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mm</a:t>
                      </a:r>
                      <a:r>
                        <a:rPr sz="1000" spc="5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000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 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equality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90830" marR="201295" indent="-224154">
                        <a:lnSpc>
                          <a:spcPct val="100000"/>
                        </a:lnSpc>
                        <a:spcBef>
                          <a:spcPts val="90"/>
                        </a:spcBef>
                        <a:buFont typeface="Symbol"/>
                        <a:buChar char=""/>
                        <a:tabLst>
                          <a:tab pos="290830" algn="l"/>
                          <a:tab pos="291465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Proactively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addressing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racism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bias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occurs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treatment (e.g.,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o-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cessing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derogatory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comments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made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another client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counseling 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session)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2735" marR="483234" indent="-226695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5275" algn="l"/>
                          <a:tab pos="295910" algn="l"/>
                        </a:tabLst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Identifying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specific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barriers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treatment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engagement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retention  among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being</a:t>
                      </a:r>
                      <a:r>
                        <a:rPr sz="1000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served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marR="190500" indent="-22860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88290" algn="l"/>
                          <a:tab pos="288925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Recognizing that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equality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does </a:t>
                      </a:r>
                      <a:r>
                        <a:rPr sz="1000" spc="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translate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equit y—that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equity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defined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equality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opportunity,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access,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outcome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(Srivastava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2007)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marR="163195" indent="-228600">
                        <a:lnSpc>
                          <a:spcPct val="99500"/>
                        </a:lnSpc>
                        <a:spcBef>
                          <a:spcPts val="5"/>
                        </a:spcBef>
                        <a:buFont typeface="Symbol"/>
                        <a:buChar char=""/>
                        <a:tabLst>
                          <a:tab pos="290830" algn="l"/>
                          <a:tab pos="291465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Endorsing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counseling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strategies 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approaches that match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unmet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needs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diverse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populations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ensure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 engagement, reten-  tion,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positive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ou</a:t>
                      </a:r>
                      <a:r>
                        <a:rPr sz="1000" spc="-7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tcomes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23188"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Openness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88290" indent="-222250" algn="just">
                        <a:lnSpc>
                          <a:spcPct val="100000"/>
                        </a:lnSpc>
                        <a:spcBef>
                          <a:spcPts val="80"/>
                        </a:spcBef>
                        <a:buFont typeface="Symbol"/>
                        <a:buChar char=""/>
                        <a:tabLst>
                          <a:tab pos="288925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Recognizing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value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traditional healing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help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-seeking</a:t>
                      </a:r>
                      <a:r>
                        <a:rPr sz="1000" spc="1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practices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indent="-229235" algn="just">
                        <a:lnSpc>
                          <a:spcPct val="100000"/>
                        </a:lnSpc>
                        <a:spcBef>
                          <a:spcPts val="10"/>
                        </a:spcBef>
                        <a:buFont typeface="Symbol"/>
                        <a:buChar char=""/>
                        <a:tabLst>
                          <a:tab pos="295910" algn="l"/>
                        </a:tabLst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Developing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alliances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relationships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traditional</a:t>
                      </a:r>
                      <a:r>
                        <a:rPr sz="1000" spc="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practitioners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marR="203835" indent="-228600" algn="just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88925" algn="l"/>
                        </a:tabLst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Seeking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consultation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with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traditional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healers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religious and spiritual lead-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ers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when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appropriate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marR="236854" indent="-228600" algn="just">
                        <a:lnSpc>
                          <a:spcPct val="99500"/>
                        </a:lnSpc>
                        <a:spcBef>
                          <a:spcPts val="5"/>
                        </a:spcBef>
                        <a:buFont typeface="Symbol"/>
                        <a:buChar char=""/>
                        <a:tabLst>
                          <a:tab pos="29591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Understanding 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accepting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persons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from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diverse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can 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different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cognitive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styles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(e.g., placing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more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attention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reflecting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processing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content;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being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task</a:t>
                      </a:r>
                      <a:r>
                        <a:rPr sz="1000" spc="1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oriented)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8191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Humility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99720" marR="235585" indent="-233679">
                        <a:lnSpc>
                          <a:spcPct val="100000"/>
                        </a:lnSpc>
                        <a:spcBef>
                          <a:spcPts val="90"/>
                        </a:spcBef>
                        <a:buFont typeface="Symbol"/>
                        <a:buChar char=""/>
                        <a:tabLst>
                          <a:tab pos="288290" algn="l"/>
                          <a:tab pos="288925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Recognizing that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’s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trust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earned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through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consistent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compe-  tent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behavior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rather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potential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status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power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that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ascribed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role of</a:t>
                      </a:r>
                      <a:r>
                        <a:rPr sz="1000" spc="6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counselor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marR="198120" indent="-22860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7815" algn="l"/>
                          <a:tab pos="298450" algn="l"/>
                        </a:tabLst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Acknowledging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limits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one’s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competencies and expertise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referring 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more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appropriate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counselor or service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when</a:t>
                      </a:r>
                      <a:r>
                        <a:rPr sz="1000" spc="-8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necessary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marR="408305" indent="-22860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88290" algn="l"/>
                          <a:tab pos="288925" algn="l"/>
                        </a:tabLst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Seeking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consultation,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clinical supervision,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training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knowledge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competence in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counseling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skills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2735" marR="186690" indent="-226695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88290" algn="l"/>
                          <a:tab pos="288925" algn="l"/>
                        </a:tabLst>
                      </a:pP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Seeking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understand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oneself 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influenced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by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ethnicity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groups  and actively seeking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nonracist</a:t>
                      </a:r>
                      <a:r>
                        <a:rPr sz="1000" spc="-4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identity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2735" indent="-226695">
                        <a:lnSpc>
                          <a:spcPts val="1190"/>
                        </a:lnSpc>
                        <a:buFont typeface="Symbol"/>
                        <a:buChar char=""/>
                        <a:tabLst>
                          <a:tab pos="292735" algn="l"/>
                          <a:tab pos="293370" algn="l"/>
                        </a:tabLst>
                      </a:pP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Being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sensitive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power differential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between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 and</a:t>
                      </a:r>
                      <a:r>
                        <a:rPr sz="1000" spc="1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counselor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29505"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Flexibility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90830" marR="262255" indent="-224154" algn="just">
                        <a:lnSpc>
                          <a:spcPct val="101000"/>
                        </a:lnSpc>
                        <a:spcBef>
                          <a:spcPts val="65"/>
                        </a:spcBef>
                        <a:buFont typeface="Symbol"/>
                        <a:buChar char=""/>
                        <a:tabLst>
                          <a:tab pos="295910" algn="l"/>
                        </a:tabLst>
                      </a:pP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variety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verbal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nonverbal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responses,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approaches, or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styles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suit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context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000" spc="14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client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marR="232410" indent="-228600" algn="just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8450" algn="l"/>
                        </a:tabLst>
                      </a:pP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Accommodating different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learning styles in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approaches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(e.g.,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the  </a:t>
                      </a:r>
                      <a:r>
                        <a:rPr sz="1000" spc="-3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use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of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role-plays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experiential activities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to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demonstrate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coping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skills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or al- 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cohol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drug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refusal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skills)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5275" marR="136525" indent="-22860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5275" algn="l"/>
                          <a:tab pos="295910" algn="l"/>
                        </a:tabLst>
                      </a:pP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Using cultural,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socioeconomic, environmental,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and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political contextual factors  in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conducting</a:t>
                      </a:r>
                      <a:r>
                        <a:rPr sz="1000" spc="-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evaluations</a:t>
                      </a:r>
                      <a:endParaRPr sz="1000">
                        <a:latin typeface="Arial"/>
                        <a:cs typeface="Arial"/>
                      </a:endParaRPr>
                    </a:p>
                    <a:p>
                      <a:pPr marL="299720" marR="377825" indent="-233679">
                        <a:lnSpc>
                          <a:spcPts val="1190"/>
                        </a:lnSpc>
                        <a:spcBef>
                          <a:spcPts val="50"/>
                        </a:spcBef>
                        <a:buFont typeface="Symbol"/>
                        <a:buChar char=""/>
                        <a:tabLst>
                          <a:tab pos="295275" algn="l"/>
                          <a:tab pos="295910" algn="l"/>
                        </a:tabLst>
                      </a:pP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Integrating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cultural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practices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1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treatment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strategies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(e.g., </a:t>
                      </a:r>
                      <a:r>
                        <a:rPr sz="1000" spc="-1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Alaska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Native  traditional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practices,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such </a:t>
                      </a:r>
                      <a:r>
                        <a:rPr sz="1000" spc="-2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as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tundra </a:t>
                      </a:r>
                      <a:r>
                        <a:rPr sz="1000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walking and </a:t>
                      </a:r>
                      <a:r>
                        <a:rPr sz="1000" spc="-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sustenance</a:t>
                      </a:r>
                      <a:r>
                        <a:rPr sz="1000" spc="-2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5" dirty="0">
                          <a:solidFill>
                            <a:srgbClr val="00395A"/>
                          </a:solidFill>
                          <a:latin typeface="Arial"/>
                          <a:cs typeface="Arial"/>
                        </a:rPr>
                        <a:t>activities)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8255" marB="0">
                    <a:lnL w="6350">
                      <a:solidFill>
                        <a:srgbClr val="00395A"/>
                      </a:solidFill>
                      <a:prstDash val="solid"/>
                    </a:lnL>
                    <a:lnR w="6350">
                      <a:solidFill>
                        <a:srgbClr val="00395A"/>
                      </a:solidFill>
                      <a:prstDash val="solid"/>
                    </a:lnR>
                    <a:lnT w="6350">
                      <a:solidFill>
                        <a:srgbClr val="00395A"/>
                      </a:solidFill>
                      <a:prstDash val="solid"/>
                    </a:lnT>
                    <a:lnB w="6350">
                      <a:solidFill>
                        <a:srgbClr val="00395A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91031"/>
            <a:ext cx="2884170" cy="4648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5240" marR="13970">
              <a:lnSpc>
                <a:spcPct val="101499"/>
              </a:lnSpc>
              <a:spcBef>
                <a:spcPts val="70"/>
              </a:spcBef>
            </a:pP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Allow </a:t>
            </a:r>
            <a:r>
              <a:rPr sz="1300" b="1" i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complexity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300" b="1" i="1" spc="-65" dirty="0">
                <a:solidFill>
                  <a:srgbClr val="33617B"/>
                </a:solidFill>
                <a:latin typeface="Arial"/>
                <a:cs typeface="Arial"/>
              </a:rPr>
              <a:t>issues </a:t>
            </a: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based 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on cultural</a:t>
            </a:r>
            <a:r>
              <a:rPr sz="1300" b="1" i="1" spc="-8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context</a:t>
            </a:r>
            <a:endParaRPr sz="1300">
              <a:latin typeface="Arial"/>
              <a:cs typeface="Arial"/>
            </a:endParaRPr>
          </a:p>
          <a:p>
            <a:pPr marL="12700" marR="5080" indent="8255">
              <a:lnSpc>
                <a:spcPct val="100000"/>
              </a:lnSpc>
              <a:spcBef>
                <a:spcPts val="1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suggesting  simple solutions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intricacies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context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circumstances.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mother  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upholds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suggestion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stop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drink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heavily.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Here,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encourage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woman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broaden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elder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supports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women’s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talking circle.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Likewise,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psychiatric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 depression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initial  recommendation for a Chinese client who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remedies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alternative approach would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help-seeking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coordinate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  (Cardemil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Gallardo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 Lynch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Hanson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2011).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891031"/>
            <a:ext cx="2905125" cy="46482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22225" marR="287655" indent="2540">
              <a:lnSpc>
                <a:spcPct val="101499"/>
              </a:lnSpc>
              <a:spcBef>
                <a:spcPts val="70"/>
              </a:spcBef>
            </a:pPr>
            <a:r>
              <a:rPr sz="1300" b="1" i="1" spc="5" dirty="0">
                <a:solidFill>
                  <a:srgbClr val="33617B"/>
                </a:solidFill>
                <a:latin typeface="Arial"/>
                <a:cs typeface="Arial"/>
              </a:rPr>
              <a:t>Make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allowances </a:t>
            </a:r>
            <a:r>
              <a:rPr sz="1300" b="1" i="1" spc="5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variations</a:t>
            </a:r>
            <a:r>
              <a:rPr sz="1300" b="1" i="1" spc="-1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in 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300" b="1" i="1" spc="-65" dirty="0">
                <a:solidFill>
                  <a:srgbClr val="33617B"/>
                </a:solidFill>
                <a:latin typeface="Arial"/>
                <a:cs typeface="Arial"/>
              </a:rPr>
              <a:t>use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personal</a:t>
            </a:r>
            <a:r>
              <a:rPr sz="1300" b="1" i="1" spc="-15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space</a:t>
            </a:r>
            <a:endParaRPr sz="1300">
              <a:latin typeface="Arial"/>
              <a:cs typeface="Arial"/>
            </a:endParaRPr>
          </a:p>
          <a:p>
            <a:pPr marL="12700" marR="5080" indent="10795">
              <a:lnSpc>
                <a:spcPct val="100000"/>
              </a:lnSpc>
              <a:spcBef>
                <a:spcPts val="1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expectations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norms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propriety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concerning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close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while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personal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depend-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type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relationship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peers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versus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elders).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personal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distance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expec-  tations regarding posture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space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environment.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 cultural expectations, although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subtle,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impact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Alaska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Native 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comfortable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sitting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beside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European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separated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Sue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nonverbal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expression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power.</a:t>
            </a:r>
            <a:endParaRPr sz="1200">
              <a:latin typeface="Times New Roman"/>
              <a:cs typeface="Times New Roman"/>
            </a:endParaRPr>
          </a:p>
          <a:p>
            <a:pPr marL="15240" marR="21590" indent="190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someone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can,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ple, suggest power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 far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away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sitting behind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aloofness.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degrees 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closeness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culturally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specific;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educated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general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5655564"/>
            <a:ext cx="5956300" cy="3461385"/>
            <a:chOff x="908303" y="5655564"/>
            <a:chExt cx="5956300" cy="3461385"/>
          </a:xfrm>
        </p:grpSpPr>
        <p:sp>
          <p:nvSpPr>
            <p:cNvPr id="6" name="object 6"/>
            <p:cNvSpPr/>
            <p:nvPr/>
          </p:nvSpPr>
          <p:spPr>
            <a:xfrm>
              <a:off x="914399" y="5661660"/>
              <a:ext cx="5943600" cy="3449320"/>
            </a:xfrm>
            <a:custGeom>
              <a:avLst/>
              <a:gdLst/>
              <a:ahLst/>
              <a:cxnLst/>
              <a:rect l="l" t="t" r="r" b="b"/>
              <a:pathLst>
                <a:path w="5943600" h="3449320">
                  <a:moveTo>
                    <a:pt x="5848413" y="0"/>
                  </a:moveTo>
                  <a:lnTo>
                    <a:pt x="95186" y="0"/>
                  </a:lnTo>
                  <a:lnTo>
                    <a:pt x="58137" y="7480"/>
                  </a:lnTo>
                  <a:lnTo>
                    <a:pt x="27881" y="27881"/>
                  </a:lnTo>
                  <a:lnTo>
                    <a:pt x="7480" y="58137"/>
                  </a:lnTo>
                  <a:lnTo>
                    <a:pt x="0" y="95186"/>
                  </a:lnTo>
                  <a:lnTo>
                    <a:pt x="0" y="3353625"/>
                  </a:lnTo>
                  <a:lnTo>
                    <a:pt x="7480" y="3390674"/>
                  </a:lnTo>
                  <a:lnTo>
                    <a:pt x="27881" y="3420930"/>
                  </a:lnTo>
                  <a:lnTo>
                    <a:pt x="58137" y="3441331"/>
                  </a:lnTo>
                  <a:lnTo>
                    <a:pt x="95186" y="3448812"/>
                  </a:lnTo>
                  <a:lnTo>
                    <a:pt x="5848413" y="3448812"/>
                  </a:lnTo>
                  <a:lnTo>
                    <a:pt x="5885462" y="3441331"/>
                  </a:lnTo>
                  <a:lnTo>
                    <a:pt x="5915718" y="3420930"/>
                  </a:lnTo>
                  <a:lnTo>
                    <a:pt x="5936119" y="3390674"/>
                  </a:lnTo>
                  <a:lnTo>
                    <a:pt x="5943600" y="3353625"/>
                  </a:lnTo>
                  <a:lnTo>
                    <a:pt x="5943600" y="95186"/>
                  </a:lnTo>
                  <a:lnTo>
                    <a:pt x="5936119" y="58137"/>
                  </a:lnTo>
                  <a:lnTo>
                    <a:pt x="5915718" y="27881"/>
                  </a:lnTo>
                  <a:lnTo>
                    <a:pt x="5885462" y="7480"/>
                  </a:lnTo>
                  <a:lnTo>
                    <a:pt x="584841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5661660"/>
              <a:ext cx="5943600" cy="3449320"/>
            </a:xfrm>
            <a:custGeom>
              <a:avLst/>
              <a:gdLst/>
              <a:ahLst/>
              <a:cxnLst/>
              <a:rect l="l" t="t" r="r" b="b"/>
              <a:pathLst>
                <a:path w="5943600" h="3449320">
                  <a:moveTo>
                    <a:pt x="0" y="95186"/>
                  </a:moveTo>
                  <a:lnTo>
                    <a:pt x="7480" y="58137"/>
                  </a:lnTo>
                  <a:lnTo>
                    <a:pt x="27881" y="27881"/>
                  </a:lnTo>
                  <a:lnTo>
                    <a:pt x="58137" y="7480"/>
                  </a:lnTo>
                  <a:lnTo>
                    <a:pt x="95186" y="0"/>
                  </a:lnTo>
                  <a:lnTo>
                    <a:pt x="5848413" y="0"/>
                  </a:lnTo>
                  <a:lnTo>
                    <a:pt x="5885462" y="7480"/>
                  </a:lnTo>
                  <a:lnTo>
                    <a:pt x="5915718" y="27881"/>
                  </a:lnTo>
                  <a:lnTo>
                    <a:pt x="5936119" y="58137"/>
                  </a:lnTo>
                  <a:lnTo>
                    <a:pt x="5943600" y="95186"/>
                  </a:lnTo>
                  <a:lnTo>
                    <a:pt x="5943600" y="3353625"/>
                  </a:lnTo>
                  <a:lnTo>
                    <a:pt x="5936119" y="3390674"/>
                  </a:lnTo>
                  <a:lnTo>
                    <a:pt x="5915718" y="3420930"/>
                  </a:lnTo>
                  <a:lnTo>
                    <a:pt x="5885462" y="3441331"/>
                  </a:lnTo>
                  <a:lnTo>
                    <a:pt x="5848413" y="3448812"/>
                  </a:lnTo>
                  <a:lnTo>
                    <a:pt x="95186" y="3448812"/>
                  </a:lnTo>
                  <a:lnTo>
                    <a:pt x="58137" y="3441331"/>
                  </a:lnTo>
                  <a:lnTo>
                    <a:pt x="27881" y="3420930"/>
                  </a:lnTo>
                  <a:lnTo>
                    <a:pt x="7480" y="3390674"/>
                  </a:lnTo>
                  <a:lnTo>
                    <a:pt x="0" y="3353625"/>
                  </a:lnTo>
                  <a:lnTo>
                    <a:pt x="0" y="9518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74819" y="5702300"/>
            <a:ext cx="5796915" cy="33039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320">
              <a:lnSpc>
                <a:spcPct val="100000"/>
              </a:lnSpc>
              <a:spcBef>
                <a:spcPts val="10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and Clinical </a:t>
            </a:r>
            <a:r>
              <a:rPr sz="1200" b="1" i="1" spc="-75" dirty="0">
                <a:solidFill>
                  <a:srgbClr val="33617B"/>
                </a:solidFill>
                <a:latin typeface="Arial"/>
                <a:cs typeface="Arial"/>
              </a:rPr>
              <a:t>Supervsiors: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Behaviors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Counselors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</a:t>
            </a:r>
            <a:r>
              <a:rPr sz="1200" b="1" spc="1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Avoid</a:t>
            </a:r>
            <a:endParaRPr sz="1200">
              <a:latin typeface="Arial"/>
              <a:cs typeface="Arial"/>
            </a:endParaRPr>
          </a:p>
          <a:p>
            <a:pPr marL="248920" marR="189230" indent="-228600">
              <a:lnSpc>
                <a:spcPct val="100000"/>
              </a:lnSpc>
              <a:spcBef>
                <a:spcPts val="785"/>
              </a:spcBef>
              <a:buFont typeface="Symbol"/>
              <a:buChar char=""/>
              <a:tabLst>
                <a:tab pos="250825" algn="l"/>
                <a:tab pos="25146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Addressing 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informally;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assume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familiarity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until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grasp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expectations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preferences.</a:t>
            </a:r>
            <a:endParaRPr sz="1000">
              <a:latin typeface="Arial"/>
              <a:cs typeface="Arial"/>
            </a:endParaRPr>
          </a:p>
          <a:p>
            <a:pPr marL="248285" marR="217804" indent="-228600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Failing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monitor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adjust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verbal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pacing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allowing time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clients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respond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questions).</a:t>
            </a:r>
            <a:endParaRPr sz="1000">
              <a:latin typeface="Arial"/>
              <a:cs typeface="Arial"/>
            </a:endParaRPr>
          </a:p>
          <a:p>
            <a:pPr marL="243840" marR="239395" indent="-224154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counseling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jargon and 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“I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going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send you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primary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stabilization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program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obtain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biopsychosocial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afterwards,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</a:t>
            </a:r>
            <a:r>
              <a:rPr sz="1000" spc="1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partial”).</a:t>
            </a:r>
            <a:endParaRPr sz="1000">
              <a:latin typeface="Arial"/>
              <a:cs typeface="Arial"/>
            </a:endParaRPr>
          </a:p>
          <a:p>
            <a:pPr marL="248285" marR="33020" indent="-22860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statements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stereoty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preconceived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ideas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generated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same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culture.</a:t>
            </a:r>
            <a:endParaRPr sz="1000">
              <a:latin typeface="Arial"/>
              <a:cs typeface="Arial"/>
            </a:endParaRPr>
          </a:p>
          <a:p>
            <a:pPr marL="248285" marR="259715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gestures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meaning 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context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given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culture.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Ignoring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relevance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cli ent–counselor</a:t>
            </a:r>
            <a:r>
              <a:rPr sz="1000" spc="-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relationship.</a:t>
            </a:r>
            <a:endParaRPr sz="1000">
              <a:latin typeface="Arial"/>
              <a:cs typeface="Arial"/>
            </a:endParaRPr>
          </a:p>
          <a:p>
            <a:pPr marL="251460" marR="195580" indent="-232410" algn="just">
              <a:lnSpc>
                <a:spcPct val="100000"/>
              </a:lnSpc>
              <a:buFont typeface="Symbol"/>
              <a:buChar char=""/>
              <a:tabLst>
                <a:tab pos="25209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Neglecting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history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(i.e.,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back-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ground).</a:t>
            </a:r>
            <a:endParaRPr sz="1000">
              <a:latin typeface="Arial"/>
              <a:cs typeface="Arial"/>
            </a:endParaRPr>
          </a:p>
          <a:p>
            <a:pPr marL="248285" marR="191770" indent="-228600" algn="just">
              <a:lnSpc>
                <a:spcPct val="100000"/>
              </a:lnSpc>
              <a:buFont typeface="Symbol"/>
              <a:buChar char=""/>
              <a:tabLst>
                <a:tab pos="24384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explanation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current difficulties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resolved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without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obtai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own explanations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 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she thinks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 should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addressed.</a:t>
            </a:r>
            <a:endParaRPr sz="1000">
              <a:latin typeface="Arial"/>
              <a:cs typeface="Arial"/>
            </a:endParaRPr>
          </a:p>
          <a:p>
            <a:pPr marL="248285" marR="208279" indent="-228600" algn="just">
              <a:lnSpc>
                <a:spcPts val="1190"/>
              </a:lnSpc>
              <a:spcBef>
                <a:spcPts val="45"/>
              </a:spcBef>
              <a:buFont typeface="Symbol"/>
              <a:buChar char=""/>
              <a:tabLst>
                <a:tab pos="2482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Downplaying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traditional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failing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coordinate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services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needed.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Fontes 2008;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Lynch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Hanson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2011;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Pack-Brown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Williams 2003;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Srivastava</a:t>
            </a:r>
            <a:r>
              <a:rPr sz="1000" i="1" spc="-1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2007.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931517" y="943039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49964" y="1489964"/>
            <a:ext cx="287528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pc="-90" dirty="0"/>
              <a:t>Consensus</a:t>
            </a:r>
            <a:r>
              <a:rPr spc="-100" dirty="0"/>
              <a:t> </a:t>
            </a:r>
            <a:r>
              <a:rPr spc="-25" dirty="0"/>
              <a:t>Panel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9197" y="2814319"/>
            <a:ext cx="5696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participant’s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longer 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386" y="3270357"/>
            <a:ext cx="2569845" cy="121539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Chair</a:t>
            </a:r>
            <a:endParaRPr sz="1400">
              <a:latin typeface="Arial"/>
              <a:cs typeface="Arial"/>
            </a:endParaRPr>
          </a:p>
          <a:p>
            <a:pPr marL="19685" marR="5080" indent="-1270">
              <a:lnSpc>
                <a:spcPct val="100000"/>
              </a:lnSpc>
              <a:spcBef>
                <a:spcPts val="22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Felipe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González Castro,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</a:t>
            </a:r>
            <a:endParaRPr sz="1200">
              <a:latin typeface="Times New Roman"/>
              <a:cs typeface="Times New Roman"/>
            </a:endParaRPr>
          </a:p>
          <a:p>
            <a:pPr marL="17145" marR="908050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Arizona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Tempe,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7344" y="4561186"/>
            <a:ext cx="2766060" cy="444627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3335">
              <a:lnSpc>
                <a:spcPct val="100000"/>
              </a:lnSpc>
              <a:spcBef>
                <a:spcPts val="36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Co-Chairs</a:t>
            </a:r>
            <a:endParaRPr sz="1400">
              <a:latin typeface="Arial"/>
              <a:cs typeface="Arial"/>
            </a:endParaRPr>
          </a:p>
          <a:p>
            <a:pPr marL="20320" marR="719455">
              <a:lnSpc>
                <a:spcPct val="100000"/>
              </a:lnSpc>
              <a:spcBef>
                <a:spcPts val="225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Loretta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Bradley,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</a:t>
            </a:r>
            <a:endParaRPr sz="1200">
              <a:latin typeface="Times New Roman"/>
              <a:cs typeface="Times New Roman"/>
            </a:endParaRPr>
          </a:p>
          <a:p>
            <a:pPr marL="23495" marR="330200" indent="-63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Educational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Texas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Tech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</a:t>
            </a:r>
            <a:endParaRPr sz="12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Lubbock,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TX</a:t>
            </a:r>
            <a:endParaRPr sz="1200">
              <a:latin typeface="Times New Roman"/>
              <a:cs typeface="Times New Roman"/>
            </a:endParaRPr>
          </a:p>
          <a:p>
            <a:pPr marL="139700" marR="334645" indent="-127635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Jacqueline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Butler,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CCDC,  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LISW</a:t>
            </a:r>
            <a:endParaRPr sz="1200">
              <a:latin typeface="Times New Roman"/>
              <a:cs typeface="Times New Roman"/>
            </a:endParaRPr>
          </a:p>
          <a:p>
            <a:pPr marL="16510" marR="809625" indent="381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Cincinnati  Cincinnati,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OH</a:t>
            </a:r>
            <a:endParaRPr sz="1200">
              <a:latin typeface="Times New Roman"/>
              <a:cs typeface="Times New Roman"/>
            </a:endParaRPr>
          </a:p>
          <a:p>
            <a:pPr marL="24130" marR="5080" indent="-4445">
              <a:lnSpc>
                <a:spcPct val="100000"/>
              </a:lnSpc>
              <a:spcBef>
                <a:spcPts val="79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Flanders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Byford,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135" dirty="0">
                <a:solidFill>
                  <a:srgbClr val="00395A"/>
                </a:solidFill>
                <a:latin typeface="Times New Roman"/>
                <a:cs typeface="Times New Roman"/>
              </a:rPr>
              <a:t>LCSW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Oklahoma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City-County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Oklahoma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City,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OK</a:t>
            </a:r>
            <a:endParaRPr sz="1200">
              <a:latin typeface="Times New Roman"/>
              <a:cs typeface="Times New Roman"/>
            </a:endParaRPr>
          </a:p>
          <a:p>
            <a:pPr marL="141605" marR="476250" indent="-118110">
              <a:lnSpc>
                <a:spcPct val="100000"/>
              </a:lnSpc>
              <a:spcBef>
                <a:spcPts val="805"/>
              </a:spcBef>
            </a:pP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Ting-Fun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Lai,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CSW, 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CASAC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2225" marR="85026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Chinatown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Alcoholism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Hamilton 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Madison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House  New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York,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7800" y="3270357"/>
            <a:ext cx="2604770" cy="426339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36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Workgroup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Leaders</a:t>
            </a:r>
            <a:endParaRPr sz="1400">
              <a:latin typeface="Arial"/>
              <a:cs typeface="Arial"/>
            </a:endParaRPr>
          </a:p>
          <a:p>
            <a:pPr marL="135255" marR="99695" indent="-123189">
              <a:lnSpc>
                <a:spcPct val="100000"/>
              </a:lnSpc>
              <a:spcBef>
                <a:spcPts val="22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Virgil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Gooding,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Sr.,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M.S.W., 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LISC</a:t>
            </a:r>
            <a:endParaRPr sz="1200">
              <a:latin typeface="Times New Roman"/>
              <a:cs typeface="Times New Roman"/>
            </a:endParaRPr>
          </a:p>
          <a:p>
            <a:pPr marL="15875" marR="1430655" indent="25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Director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Foundation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II,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Cedar Rapids,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IA</a:t>
            </a:r>
            <a:endParaRPr sz="1200">
              <a:latin typeface="Times New Roman"/>
              <a:cs typeface="Times New Roman"/>
            </a:endParaRPr>
          </a:p>
          <a:p>
            <a:pPr marL="16510" marR="848360" indent="-1270">
              <a:lnSpc>
                <a:spcPct val="100000"/>
              </a:lnSpc>
              <a:spcBef>
                <a:spcPts val="79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Ford 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H.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Kuramoto,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D.S.W.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President</a:t>
            </a:r>
            <a:endParaRPr sz="1200">
              <a:latin typeface="Times New Roman"/>
              <a:cs typeface="Times New Roman"/>
            </a:endParaRPr>
          </a:p>
          <a:p>
            <a:pPr marL="132715" marR="5080" indent="-11493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Pacific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Against Substance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6510" marR="497840" indent="571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Harry Montoya,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M.A.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President/Chief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 Officer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Cultures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Española,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NM</a:t>
            </a:r>
            <a:endParaRPr sz="12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spcBef>
                <a:spcPts val="80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Onaje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Salim,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NCAC </a:t>
            </a:r>
            <a:r>
              <a:rPr sz="1200" spc="90" dirty="0">
                <a:solidFill>
                  <a:srgbClr val="00395A"/>
                </a:solidFill>
                <a:latin typeface="Times New Roman"/>
                <a:cs typeface="Times New Roman"/>
              </a:rPr>
              <a:t>-II,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CCS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8430" marR="411480" indent="-120014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Cork Institute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Southeast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Technology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Transfer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</a:t>
            </a:r>
            <a:endParaRPr sz="1200">
              <a:latin typeface="Times New Roman"/>
              <a:cs typeface="Times New Roman"/>
            </a:endParaRPr>
          </a:p>
          <a:p>
            <a:pPr marL="13970" marR="648970" indent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Morehouse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Atlanta,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2808" y="7609186"/>
            <a:ext cx="1941195" cy="103251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Panelists</a:t>
            </a:r>
            <a:endParaRPr sz="1400">
              <a:latin typeface="Arial"/>
              <a:cs typeface="Arial"/>
            </a:endParaRPr>
          </a:p>
          <a:p>
            <a:pPr marL="19050" marR="19685" indent="-1905">
              <a:lnSpc>
                <a:spcPct val="100000"/>
              </a:lnSpc>
              <a:spcBef>
                <a:spcPts val="22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Barbara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Lee Aragon,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M.S.W.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Academic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Fellow</a:t>
            </a:r>
            <a:endParaRPr sz="1200">
              <a:latin typeface="Times New Roman"/>
              <a:cs typeface="Times New Roman"/>
            </a:endParaRPr>
          </a:p>
          <a:p>
            <a:pPr marL="22860" marR="5080" indent="127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Highlands,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51939" y="9430004"/>
            <a:ext cx="14541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2470" y="868171"/>
            <a:ext cx="2903855" cy="82397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 marR="400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parameters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predetermine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expectations;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instead,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clients’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inquire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their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preferences.</a:t>
            </a:r>
            <a:endParaRPr sz="1200">
              <a:latin typeface="Times New Roman"/>
              <a:cs typeface="Times New Roman"/>
            </a:endParaRPr>
          </a:p>
          <a:p>
            <a:pPr marL="12700" marR="522605" indent="12065">
              <a:lnSpc>
                <a:spcPct val="100800"/>
              </a:lnSpc>
              <a:spcBef>
                <a:spcPts val="965"/>
              </a:spcBef>
            </a:pP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Display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sensitivity </a:t>
            </a:r>
            <a:r>
              <a:rPr sz="1300" b="1" i="1" dirty="0">
                <a:solidFill>
                  <a:srgbClr val="33617B"/>
                </a:solidFill>
                <a:latin typeface="Arial"/>
                <a:cs typeface="Arial"/>
              </a:rPr>
              <a:t>to</a:t>
            </a:r>
            <a:r>
              <a:rPr sz="1300" b="1" i="1" spc="-1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culturally 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specific meanings </a:t>
            </a:r>
            <a:r>
              <a:rPr sz="1300" b="1" i="1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300" b="1" i="1" spc="9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touch</a:t>
            </a:r>
            <a:endParaRPr sz="1300">
              <a:latin typeface="Arial"/>
              <a:cs typeface="Arial"/>
            </a:endParaRPr>
          </a:p>
          <a:p>
            <a:pPr marL="16510" marR="34290" indent="5080">
              <a:lnSpc>
                <a:spcPct val="100000"/>
              </a:lnSpc>
              <a:spcBef>
                <a:spcPts val="15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opening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closing traditions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holding hands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giving hugs.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touching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very uncomfortable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regardless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groups;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prescriptions,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cerning appropriate touching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compound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(Comas-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Diaz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use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touch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acknowledge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greet  someone,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convey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power,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comfort.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norms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touch,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gender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“appropri-  ate”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touch 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groups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(Sri-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vastava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2007).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devote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interpretations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touch,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assisting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negotiating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upholding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likely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prevail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  <a:p>
            <a:pPr marL="21590" marR="22860" indent="-5080">
              <a:lnSpc>
                <a:spcPct val="100800"/>
              </a:lnSpc>
              <a:spcBef>
                <a:spcPts val="965"/>
              </a:spcBef>
            </a:pP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Explore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based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experiences 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300" b="1" i="1" spc="5" dirty="0">
                <a:solidFill>
                  <a:srgbClr val="33617B"/>
                </a:solidFill>
                <a:latin typeface="Arial"/>
                <a:cs typeface="Arial"/>
              </a:rPr>
              <a:t>power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300" b="1" i="1" spc="1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40" dirty="0">
                <a:solidFill>
                  <a:srgbClr val="33617B"/>
                </a:solidFill>
                <a:latin typeface="Arial"/>
                <a:cs typeface="Arial"/>
              </a:rPr>
              <a:t>powerlessness</a:t>
            </a:r>
            <a:endParaRPr sz="1300">
              <a:latin typeface="Arial"/>
              <a:cs typeface="Arial"/>
            </a:endParaRPr>
          </a:p>
          <a:p>
            <a:pPr marL="19050" marR="5080" indent="5080">
              <a:lnSpc>
                <a:spcPct val="100000"/>
              </a:lnSpc>
              <a:spcBef>
                <a:spcPts val="15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powerlessness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class.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powerless-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ness varies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occupation,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ances-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power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defined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oldest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powerful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youngest being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powerful.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</a:t>
            </a:r>
            <a:endParaRPr sz="1200">
              <a:latin typeface="Times New Roman"/>
              <a:cs typeface="Times New Roman"/>
            </a:endParaRPr>
          </a:p>
          <a:p>
            <a:pPr marL="19050" marR="193675" indent="50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words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“power”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“powerlessness”</a:t>
            </a:r>
            <a:r>
              <a:rPr sz="1200" spc="-1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meaning.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r>
              <a:rPr sz="1200" spc="-1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carry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1697" y="868171"/>
            <a:ext cx="2878455" cy="7983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 marR="6985" indent="508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negative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connotations for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discrimination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multiple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racism,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some women,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indigenous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colonization,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refugees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immigrants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left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oppres-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regimes.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regard, 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words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carefully.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Hmong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refugee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trauma 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already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help-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powerless 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oc-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curred; thus,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concept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powerlessness,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programs,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contraindicated 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address-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substance-related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business executive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authority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financial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acknowledging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abuse.</a:t>
            </a:r>
            <a:endParaRPr sz="1200">
              <a:latin typeface="Times New Roman"/>
              <a:cs typeface="Times New Roman"/>
            </a:endParaRPr>
          </a:p>
          <a:p>
            <a:pPr marL="12700" marR="112395" indent="5715">
              <a:lnSpc>
                <a:spcPct val="100800"/>
              </a:lnSpc>
              <a:spcBef>
                <a:spcPts val="965"/>
              </a:spcBef>
            </a:pP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Adjust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communication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styles </a:t>
            </a:r>
            <a:r>
              <a:rPr sz="13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the  </a:t>
            </a:r>
            <a:r>
              <a:rPr sz="1300" b="1" i="1" spc="-30" dirty="0">
                <a:solidFill>
                  <a:srgbClr val="33617B"/>
                </a:solidFill>
                <a:latin typeface="Arial"/>
                <a:cs typeface="Arial"/>
              </a:rPr>
              <a:t>client’s</a:t>
            </a:r>
            <a:r>
              <a:rPr sz="1300" b="1" i="1" spc="-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culture</a:t>
            </a:r>
            <a:endParaRPr sz="1300">
              <a:latin typeface="Arial"/>
              <a:cs typeface="Arial"/>
            </a:endParaRPr>
          </a:p>
          <a:p>
            <a:pPr marL="15875" marR="19050" indent="8255">
              <a:lnSpc>
                <a:spcPct val="100000"/>
              </a:lnSpc>
              <a:spcBef>
                <a:spcPts val="15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styles.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Norms for communicating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class,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geographic origins, religion, subcul-  tures,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variations.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Counse-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educate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communi-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cating in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ethnic  population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his/her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style.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comprehen-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understand-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styles,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Matters: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Peace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CorpsCross-Cultural  </a:t>
            </a:r>
            <a:r>
              <a:rPr sz="1200" i="1" spc="-60" dirty="0">
                <a:solidFill>
                  <a:srgbClr val="00395A"/>
                </a:solidFill>
                <a:latin typeface="Times New Roman"/>
                <a:cs typeface="Times New Roman"/>
              </a:rPr>
              <a:t>Workbook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(Peace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Corps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Collection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Exchange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21590" marR="5080" indent="381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are general guidelines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ascer-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taining 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style:</a:t>
            </a:r>
            <a:endParaRPr sz="1200">
              <a:latin typeface="Times New Roman"/>
              <a:cs typeface="Times New Roman"/>
            </a:endParaRPr>
          </a:p>
          <a:p>
            <a:pPr marL="244475" marR="20955" indent="-226695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client’s verbal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nonver-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communicating. 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move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away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comprehending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interpreting 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sponses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conventional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professional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908050" y="908044"/>
            <a:ext cx="5956300" cy="8218170"/>
            <a:chOff x="908050" y="908044"/>
            <a:chExt cx="5956300" cy="8218170"/>
          </a:xfrm>
        </p:grpSpPr>
        <p:sp>
          <p:nvSpPr>
            <p:cNvPr id="4" name="object 4"/>
            <p:cNvSpPr/>
            <p:nvPr/>
          </p:nvSpPr>
          <p:spPr>
            <a:xfrm>
              <a:off x="914400" y="914394"/>
              <a:ext cx="5943600" cy="8205470"/>
            </a:xfrm>
            <a:custGeom>
              <a:avLst/>
              <a:gdLst/>
              <a:ahLst/>
              <a:cxnLst/>
              <a:rect l="l" t="t" r="r" b="b"/>
              <a:pathLst>
                <a:path w="5943600" h="820547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041182"/>
                  </a:lnTo>
                  <a:lnTo>
                    <a:pt x="5859" y="8084787"/>
                  </a:lnTo>
                  <a:lnTo>
                    <a:pt x="22396" y="8123971"/>
                  </a:lnTo>
                  <a:lnTo>
                    <a:pt x="48047" y="8157170"/>
                  </a:lnTo>
                  <a:lnTo>
                    <a:pt x="81248" y="8182819"/>
                  </a:lnTo>
                  <a:lnTo>
                    <a:pt x="120435" y="8199356"/>
                  </a:lnTo>
                  <a:lnTo>
                    <a:pt x="164045" y="8205216"/>
                  </a:lnTo>
                  <a:lnTo>
                    <a:pt x="5779554" y="8205216"/>
                  </a:lnTo>
                  <a:lnTo>
                    <a:pt x="5823164" y="8199356"/>
                  </a:lnTo>
                  <a:lnTo>
                    <a:pt x="5862351" y="8182819"/>
                  </a:lnTo>
                  <a:lnTo>
                    <a:pt x="5895552" y="8157170"/>
                  </a:lnTo>
                  <a:lnTo>
                    <a:pt x="5921203" y="8123971"/>
                  </a:lnTo>
                  <a:lnTo>
                    <a:pt x="5937740" y="8084787"/>
                  </a:lnTo>
                  <a:lnTo>
                    <a:pt x="5943600" y="8041182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14400" y="914394"/>
              <a:ext cx="5943600" cy="8205470"/>
            </a:xfrm>
            <a:custGeom>
              <a:avLst/>
              <a:gdLst/>
              <a:ahLst/>
              <a:cxnLst/>
              <a:rect l="l" t="t" r="r" b="b"/>
              <a:pathLst>
                <a:path w="5943600" h="820547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041182"/>
                  </a:lnTo>
                  <a:lnTo>
                    <a:pt x="5937740" y="8084787"/>
                  </a:lnTo>
                  <a:lnTo>
                    <a:pt x="5921203" y="8123971"/>
                  </a:lnTo>
                  <a:lnTo>
                    <a:pt x="5895552" y="8157170"/>
                  </a:lnTo>
                  <a:lnTo>
                    <a:pt x="5862351" y="8182819"/>
                  </a:lnTo>
                  <a:lnTo>
                    <a:pt x="5823164" y="8199356"/>
                  </a:lnTo>
                  <a:lnTo>
                    <a:pt x="5779554" y="8205216"/>
                  </a:lnTo>
                  <a:lnTo>
                    <a:pt x="164045" y="8205216"/>
                  </a:lnTo>
                  <a:lnTo>
                    <a:pt x="120435" y="8199356"/>
                  </a:lnTo>
                  <a:lnTo>
                    <a:pt x="81248" y="8182819"/>
                  </a:lnTo>
                  <a:lnTo>
                    <a:pt x="48047" y="8157170"/>
                  </a:lnTo>
                  <a:lnTo>
                    <a:pt x="22396" y="8123971"/>
                  </a:lnTo>
                  <a:lnTo>
                    <a:pt x="5859" y="8084787"/>
                  </a:lnTo>
                  <a:lnTo>
                    <a:pt x="0" y="8041182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51883" y="974852"/>
            <a:ext cx="5764530" cy="3100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60" dirty="0">
                <a:solidFill>
                  <a:srgbClr val="33617B"/>
                </a:solidFill>
                <a:latin typeface="Arial"/>
                <a:cs typeface="Arial"/>
              </a:rPr>
              <a:t>Assess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Differences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Communication</a:t>
            </a:r>
            <a:r>
              <a:rPr sz="1200" b="1" spc="-8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Styles</a:t>
            </a:r>
            <a:endParaRPr sz="1200">
              <a:latin typeface="Arial"/>
              <a:cs typeface="Arial"/>
            </a:endParaRPr>
          </a:p>
          <a:p>
            <a:pPr marL="12700" marR="5080" indent="1905">
              <a:lnSpc>
                <a:spcPct val="99800"/>
              </a:lnSpc>
              <a:spcBef>
                <a:spcPts val="790"/>
              </a:spcBef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clinical supervisors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self-assessment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tool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a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means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exploring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communication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styles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among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counselors,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clients,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supervisors.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also  serve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discuss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understand cultural differences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communicating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others.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self-administered tool promotes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self- understanding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knowledge.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an empirically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instrument, nor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assess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communication styles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 skills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</a:t>
            </a:r>
            <a:r>
              <a:rPr sz="1000" spc="-1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ormally.</a:t>
            </a:r>
            <a:endParaRPr sz="1000">
              <a:latin typeface="Arial"/>
              <a:cs typeface="Arial"/>
            </a:endParaRPr>
          </a:p>
          <a:p>
            <a:pPr marL="22860">
              <a:lnSpc>
                <a:spcPct val="100000"/>
              </a:lnSpc>
              <a:spcBef>
                <a:spcPts val="805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Materials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needed: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Colored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pencils/pens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copies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exercise.</a:t>
            </a:r>
            <a:endParaRPr sz="10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800"/>
              </a:spcBef>
            </a:pPr>
            <a:r>
              <a:rPr sz="1000" b="1" spc="-35" dirty="0">
                <a:solidFill>
                  <a:srgbClr val="00395A"/>
                </a:solidFill>
                <a:latin typeface="Arial"/>
                <a:cs typeface="Arial"/>
              </a:rPr>
              <a:t>Instructions:</a:t>
            </a:r>
            <a:endParaRPr sz="1000">
              <a:latin typeface="Arial"/>
              <a:cs typeface="Arial"/>
            </a:endParaRPr>
          </a:p>
          <a:p>
            <a:pPr marL="245745" marR="29845" indent="-228600" algn="just">
              <a:lnSpc>
                <a:spcPct val="100000"/>
              </a:lnSpc>
              <a:buFont typeface="Symbol"/>
              <a:buChar char=""/>
              <a:tabLst>
                <a:tab pos="24257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First,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place an X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along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item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best matches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style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pattern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communi-  cation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overall.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patterns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change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situations and environments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depend-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expectations,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stress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familiarity, (e.g.,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attending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mee ting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versus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spending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friends);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assign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style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best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reflects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patterns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across</a:t>
            </a:r>
            <a:r>
              <a:rPr sz="1000" spc="-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situations.</a:t>
            </a:r>
            <a:endParaRPr sz="1000">
              <a:latin typeface="Arial"/>
              <a:cs typeface="Arial"/>
            </a:endParaRPr>
          </a:p>
          <a:p>
            <a:pPr marL="240665" marR="33655" indent="-224154">
              <a:lnSpc>
                <a:spcPct val="99800"/>
              </a:lnSpc>
              <a:spcBef>
                <a:spcPts val="5"/>
              </a:spcBef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reviewing your own patterns,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compare differences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between you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supervisor,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fellow staff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member.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example, select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treated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second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X (using 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different color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pen)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mark your perceived 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5" dirty="0">
                <a:solidFill>
                  <a:srgbClr val="00395A"/>
                </a:solidFill>
                <a:latin typeface="Arial"/>
                <a:cs typeface="Arial"/>
              </a:rPr>
              <a:t>’s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style.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Then examine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between you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generate a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list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potential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misunderstandings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occur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due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differences.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supervi-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discuss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own patterns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hinder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promote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process.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96608" y="4751645"/>
            <a:ext cx="14090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Indirect or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sustained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81682" y="5066736"/>
            <a:ext cx="13963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Indirect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sustained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78130" y="5332749"/>
            <a:ext cx="909319" cy="483234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0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Low/soft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Less</a:t>
            </a:r>
            <a:r>
              <a:rPr sz="1000" spc="-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expressive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774662" y="5981274"/>
            <a:ext cx="3073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l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ow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777002" y="6324193"/>
            <a:ext cx="16865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Pauses;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uses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silence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spc="-1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dialog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78130" y="6667113"/>
            <a:ext cx="95059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Little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expression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50556" y="4100338"/>
            <a:ext cx="1778000" cy="3076575"/>
          </a:xfrm>
          <a:prstGeom prst="rect">
            <a:avLst/>
          </a:prstGeom>
        </p:spPr>
        <p:txBody>
          <a:bodyPr vert="horz" wrap="square" lIns="0" tIns="90170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71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NONVERBAL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 PATTERNS</a:t>
            </a:r>
            <a:endParaRPr sz="10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615"/>
              </a:spcBef>
            </a:pP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Eye</a:t>
            </a:r>
            <a:r>
              <a:rPr sz="1000" b="1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Contact</a:t>
            </a:r>
            <a:endParaRPr sz="1000">
              <a:latin typeface="Arial"/>
              <a:cs typeface="Arial"/>
            </a:endParaRPr>
          </a:p>
          <a:p>
            <a:pPr marL="193040" marR="615315" indent="-175260">
              <a:lnSpc>
                <a:spcPct val="100000"/>
              </a:lnSpc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talking: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Direct,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sustained</a:t>
            </a:r>
            <a:endParaRPr sz="1000">
              <a:latin typeface="Arial"/>
              <a:cs typeface="Arial"/>
            </a:endParaRPr>
          </a:p>
          <a:p>
            <a:pPr marL="193675" marR="615315" indent="-175260">
              <a:lnSpc>
                <a:spcPct val="100000"/>
              </a:lnSpc>
              <a:spcBef>
                <a:spcPts val="2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listening: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Direct,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sustained</a:t>
            </a:r>
            <a:endParaRPr sz="100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30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Vocal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Pitch/Tone</a:t>
            </a:r>
            <a:endParaRPr sz="1000">
              <a:latin typeface="Arial"/>
              <a:cs typeface="Arial"/>
            </a:endParaRPr>
          </a:p>
          <a:p>
            <a:pPr marL="158115">
              <a:lnSpc>
                <a:spcPct val="100000"/>
              </a:lnSpc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High/loud</a:t>
            </a:r>
            <a:endParaRPr sz="1000">
              <a:latin typeface="Arial"/>
              <a:cs typeface="Arial"/>
            </a:endParaRPr>
          </a:p>
          <a:p>
            <a:pPr marL="179705">
              <a:lnSpc>
                <a:spcPct val="100000"/>
              </a:lnSpc>
              <a:spcBef>
                <a:spcPts val="30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More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expressive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Speech</a:t>
            </a:r>
            <a:r>
              <a:rPr sz="1000" b="1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00395A"/>
                </a:solidFill>
                <a:latin typeface="Arial"/>
                <a:cs typeface="Arial"/>
              </a:rPr>
              <a:t>Rate</a:t>
            </a:r>
            <a:endParaRPr sz="1000">
              <a:latin typeface="Arial"/>
              <a:cs typeface="Arial"/>
            </a:endParaRPr>
          </a:p>
          <a:p>
            <a:pPr marL="154940">
              <a:lnSpc>
                <a:spcPct val="100000"/>
              </a:lnSpc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Fast</a:t>
            </a:r>
            <a:endParaRPr sz="10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300"/>
              </a:spcBef>
            </a:pPr>
            <a:r>
              <a:rPr sz="1000" b="1" spc="-35" dirty="0">
                <a:solidFill>
                  <a:srgbClr val="00395A"/>
                </a:solidFill>
                <a:latin typeface="Arial"/>
                <a:cs typeface="Arial"/>
              </a:rPr>
              <a:t>Pauses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b="1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Silence</a:t>
            </a:r>
            <a:endParaRPr sz="1000">
              <a:latin typeface="Arial"/>
              <a:cs typeface="Arial"/>
            </a:endParaRPr>
          </a:p>
          <a:p>
            <a:pPr marL="154940">
              <a:lnSpc>
                <a:spcPct val="100000"/>
              </a:lnSpc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Little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silence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dialog</a:t>
            </a:r>
            <a:endParaRPr sz="100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30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Facial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Expressions</a:t>
            </a:r>
            <a:endParaRPr sz="1000">
              <a:latin typeface="Arial"/>
              <a:cs typeface="Arial"/>
            </a:endParaRPr>
          </a:p>
          <a:p>
            <a:pPr marR="413384" algn="r">
              <a:lnSpc>
                <a:spcPct val="100000"/>
              </a:lnSpc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Frequent</a:t>
            </a:r>
            <a:r>
              <a:rPr sz="1000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expression</a:t>
            </a:r>
            <a:endParaRPr sz="1000">
              <a:latin typeface="Arial"/>
              <a:cs typeface="Arial"/>
            </a:endParaRPr>
          </a:p>
          <a:p>
            <a:pPr marR="410845" algn="r">
              <a:lnSpc>
                <a:spcPct val="100000"/>
              </a:lnSpc>
              <a:spcBef>
                <a:spcPts val="300"/>
              </a:spcBef>
            </a:pPr>
            <a:r>
              <a:rPr sz="1000" b="1" spc="-2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of Other</a:t>
            </a:r>
            <a:r>
              <a:rPr sz="1000" b="1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Gestures</a:t>
            </a:r>
            <a:endParaRPr sz="1000">
              <a:latin typeface="Arial"/>
              <a:cs typeface="Arial"/>
            </a:endParaRPr>
          </a:p>
          <a:p>
            <a:pPr marR="413384" algn="r">
              <a:lnSpc>
                <a:spcPct val="100000"/>
              </a:lnSpc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Frequent</a:t>
            </a:r>
            <a:r>
              <a:rPr sz="1000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expression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78130" y="7048234"/>
            <a:ext cx="95059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Little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expression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81682" y="7697517"/>
            <a:ext cx="1614805" cy="32829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29845" marR="5080" indent="-17780">
              <a:lnSpc>
                <a:spcPts val="1190"/>
              </a:lnSpc>
              <a:spcBef>
                <a:spcPts val="14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express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identify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feelings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speech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50556" y="7227472"/>
            <a:ext cx="1941830" cy="148590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700"/>
              </a:spcBef>
            </a:pPr>
            <a:r>
              <a:rPr sz="1000" b="1" spc="-40" dirty="0">
                <a:solidFill>
                  <a:srgbClr val="00395A"/>
                </a:solidFill>
                <a:latin typeface="Arial"/>
                <a:cs typeface="Arial"/>
              </a:rPr>
              <a:t>VERBAL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PATTERNS</a:t>
            </a:r>
            <a:endParaRPr sz="10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600"/>
              </a:spcBef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Emotional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 Expression</a:t>
            </a:r>
            <a:endParaRPr sz="1000">
              <a:latin typeface="Arial"/>
              <a:cs typeface="Arial"/>
            </a:endParaRPr>
          </a:p>
          <a:p>
            <a:pPr marL="175260" marR="5080">
              <a:lnSpc>
                <a:spcPct val="100000"/>
              </a:lnSpc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Does express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feel-  ings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speech</a:t>
            </a:r>
            <a:endParaRPr sz="1000">
              <a:latin typeface="Arial"/>
              <a:cs typeface="Arial"/>
            </a:endParaRPr>
          </a:p>
          <a:p>
            <a:pPr marR="1011555" algn="ctr">
              <a:lnSpc>
                <a:spcPts val="1195"/>
              </a:lnSpc>
              <a:spcBef>
                <a:spcPts val="300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Self-Disclosure</a:t>
            </a:r>
            <a:endParaRPr sz="1000">
              <a:latin typeface="Arial"/>
              <a:cs typeface="Arial"/>
            </a:endParaRPr>
          </a:p>
          <a:p>
            <a:pPr marR="984885" algn="ctr">
              <a:lnSpc>
                <a:spcPts val="1195"/>
              </a:lnSpc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Frequently</a:t>
            </a:r>
            <a:endParaRPr sz="1000">
              <a:latin typeface="Arial"/>
              <a:cs typeface="Arial"/>
            </a:endParaRPr>
          </a:p>
          <a:p>
            <a:pPr marR="1333500" algn="ctr">
              <a:lnSpc>
                <a:spcPct val="100000"/>
              </a:lnSpc>
              <a:spcBef>
                <a:spcPts val="395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Formality</a:t>
            </a:r>
            <a:endParaRPr sz="1000">
              <a:latin typeface="Arial"/>
              <a:cs typeface="Arial"/>
            </a:endParaRPr>
          </a:p>
          <a:p>
            <a:pPr marR="1092835" algn="ctr">
              <a:lnSpc>
                <a:spcPct val="100000"/>
              </a:lnSpc>
              <a:spcBef>
                <a:spcPts val="1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Informal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774524" y="8128222"/>
            <a:ext cx="1628139" cy="584835"/>
          </a:xfrm>
          <a:prstGeom prst="rect">
            <a:avLst/>
          </a:prstGeom>
        </p:spPr>
        <p:txBody>
          <a:bodyPr vert="horz" wrap="square" lIns="0" tIns="628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Rarely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little</a:t>
            </a:r>
            <a:endParaRPr sz="1000">
              <a:latin typeface="Arial"/>
              <a:cs typeface="Arial"/>
            </a:endParaRPr>
          </a:p>
          <a:p>
            <a:pPr marL="32384" marR="5080" indent="-1270">
              <a:lnSpc>
                <a:spcPct val="101000"/>
              </a:lnSpc>
              <a:spcBef>
                <a:spcPts val="384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Formal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addressing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showing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respect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3105911" y="4736591"/>
            <a:ext cx="1584960" cy="3916679"/>
            <a:chOff x="3105911" y="4736591"/>
            <a:chExt cx="1584960" cy="3916679"/>
          </a:xfrm>
        </p:grpSpPr>
        <p:sp>
          <p:nvSpPr>
            <p:cNvPr id="19" name="object 19"/>
            <p:cNvSpPr/>
            <p:nvPr/>
          </p:nvSpPr>
          <p:spPr>
            <a:xfrm>
              <a:off x="3105911" y="4736591"/>
              <a:ext cx="1584960" cy="14477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105911" y="5079491"/>
              <a:ext cx="1584960" cy="14477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105911" y="5422391"/>
              <a:ext cx="1584960" cy="14477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105911" y="5650991"/>
              <a:ext cx="1584960" cy="14477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105911" y="5993891"/>
              <a:ext cx="1584960" cy="14477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105911" y="6336791"/>
              <a:ext cx="1584960" cy="14477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105911" y="6679691"/>
              <a:ext cx="1584960" cy="14477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105911" y="7060691"/>
              <a:ext cx="1584960" cy="1447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105911" y="7860791"/>
              <a:ext cx="1584960" cy="1447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105911" y="8191500"/>
              <a:ext cx="1584960" cy="1447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105911" y="8508491"/>
              <a:ext cx="1584960" cy="14478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5020627" y="8838692"/>
            <a:ext cx="174688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25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932111" y="9430042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4409947"/>
            <a:ext cx="2891155" cy="459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8125" marR="24130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(Bland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Kraft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1998).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Always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curious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clarification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better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derstanding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consultation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experience.</a:t>
            </a:r>
            <a:endParaRPr sz="1200">
              <a:latin typeface="Times New Roman"/>
              <a:cs typeface="Times New Roman"/>
            </a:endParaRPr>
          </a:p>
          <a:p>
            <a:pPr marL="238760" marR="40005" indent="-226695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Styles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nonverbal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methods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space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between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preferred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moving,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sitting,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standing;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gestures;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of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eye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contact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defined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endParaRPr sz="1200">
              <a:latin typeface="Times New Roman"/>
              <a:cs typeface="Times New Roman"/>
            </a:endParaRPr>
          </a:p>
          <a:p>
            <a:pPr marL="238125" marR="5080" indent="25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(Hall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1976).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high-context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nonverbal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message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low-context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largely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verbal message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high-context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sensitive messages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encoded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carefully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offending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listens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content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message.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What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4409947"/>
            <a:ext cx="284353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3840" marR="151765" indent="-127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than 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said.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6695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Listen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storytelling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carefully,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pist.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good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therapy,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listen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metaphors to better understand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cognition,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emotion within</a:t>
            </a:r>
            <a:endParaRPr sz="1200">
              <a:latin typeface="Times New Roman"/>
              <a:cs typeface="Times New Roman"/>
            </a:endParaRPr>
          </a:p>
          <a:p>
            <a:pPr marL="24384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conversation.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6180836"/>
            <a:ext cx="2856865" cy="281940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5240" marR="172720">
              <a:lnSpc>
                <a:spcPct val="100800"/>
              </a:lnSpc>
              <a:spcBef>
                <a:spcPts val="80"/>
              </a:spcBef>
            </a:pPr>
            <a:r>
              <a:rPr sz="1300" b="1" i="1" spc="5" dirty="0">
                <a:solidFill>
                  <a:srgbClr val="33617B"/>
                </a:solidFill>
                <a:latin typeface="Arial"/>
                <a:cs typeface="Arial"/>
              </a:rPr>
              <a:t>Interpret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emotional </a:t>
            </a:r>
            <a:r>
              <a:rPr sz="1300" b="1" i="1" spc="-35" dirty="0">
                <a:solidFill>
                  <a:srgbClr val="33617B"/>
                </a:solidFill>
                <a:latin typeface="Arial"/>
                <a:cs typeface="Arial"/>
              </a:rPr>
              <a:t>expressions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in 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light </a:t>
            </a:r>
            <a:r>
              <a:rPr sz="1300" b="1" i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client’s</a:t>
            </a:r>
            <a:r>
              <a:rPr sz="1300" b="1" i="1" spc="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300" b="1" i="1" spc="-20" dirty="0">
                <a:solidFill>
                  <a:srgbClr val="33617B"/>
                </a:solidFill>
                <a:latin typeface="Arial"/>
                <a:cs typeface="Arial"/>
              </a:rPr>
              <a:t>culture</a:t>
            </a:r>
            <a:endParaRPr sz="1300">
              <a:latin typeface="Arial"/>
              <a:cs typeface="Arial"/>
            </a:endParaRPr>
          </a:p>
          <a:p>
            <a:pPr marL="12700" marR="138430" indent="5715">
              <a:lnSpc>
                <a:spcPct val="100000"/>
              </a:lnSpc>
              <a:spcBef>
                <a:spcPts val="15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Feelings 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expressed differently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within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situation. A certain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yet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inappropriate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another.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feelings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directly,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emotions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readily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expressed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suppressed.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expressions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sadness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first be more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readily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 settings,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08050" y="1061976"/>
            <a:ext cx="5956300" cy="3296920"/>
            <a:chOff x="908050" y="1061976"/>
            <a:chExt cx="5956300" cy="3296920"/>
          </a:xfrm>
        </p:grpSpPr>
        <p:sp>
          <p:nvSpPr>
            <p:cNvPr id="7" name="object 7"/>
            <p:cNvSpPr/>
            <p:nvPr/>
          </p:nvSpPr>
          <p:spPr>
            <a:xfrm>
              <a:off x="914400" y="1068326"/>
              <a:ext cx="5943600" cy="3284220"/>
            </a:xfrm>
            <a:custGeom>
              <a:avLst/>
              <a:gdLst/>
              <a:ahLst/>
              <a:cxnLst/>
              <a:rect l="l" t="t" r="r" b="b"/>
              <a:pathLst>
                <a:path w="5943600" h="3284220">
                  <a:moveTo>
                    <a:pt x="5852960" y="0"/>
                  </a:moveTo>
                  <a:lnTo>
                    <a:pt x="90639" y="0"/>
                  </a:lnTo>
                  <a:lnTo>
                    <a:pt x="55356" y="7122"/>
                  </a:lnTo>
                  <a:lnTo>
                    <a:pt x="26546" y="26546"/>
                  </a:lnTo>
                  <a:lnTo>
                    <a:pt x="7122" y="55356"/>
                  </a:lnTo>
                  <a:lnTo>
                    <a:pt x="0" y="90639"/>
                  </a:lnTo>
                  <a:lnTo>
                    <a:pt x="0" y="3193580"/>
                  </a:lnTo>
                  <a:lnTo>
                    <a:pt x="7122" y="3228857"/>
                  </a:lnTo>
                  <a:lnTo>
                    <a:pt x="26546" y="3257669"/>
                  </a:lnTo>
                  <a:lnTo>
                    <a:pt x="55356" y="3277095"/>
                  </a:lnTo>
                  <a:lnTo>
                    <a:pt x="90639" y="3284219"/>
                  </a:lnTo>
                  <a:lnTo>
                    <a:pt x="5852960" y="3284219"/>
                  </a:lnTo>
                  <a:lnTo>
                    <a:pt x="5888243" y="3277095"/>
                  </a:lnTo>
                  <a:lnTo>
                    <a:pt x="5917053" y="3257669"/>
                  </a:lnTo>
                  <a:lnTo>
                    <a:pt x="5936477" y="3228857"/>
                  </a:lnTo>
                  <a:lnTo>
                    <a:pt x="5943600" y="3193580"/>
                  </a:lnTo>
                  <a:lnTo>
                    <a:pt x="5943600" y="90639"/>
                  </a:lnTo>
                  <a:lnTo>
                    <a:pt x="5936477" y="55356"/>
                  </a:lnTo>
                  <a:lnTo>
                    <a:pt x="5917053" y="26546"/>
                  </a:lnTo>
                  <a:lnTo>
                    <a:pt x="5888243" y="7122"/>
                  </a:lnTo>
                  <a:lnTo>
                    <a:pt x="5852960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14400" y="1068326"/>
              <a:ext cx="5943600" cy="3284220"/>
            </a:xfrm>
            <a:custGeom>
              <a:avLst/>
              <a:gdLst/>
              <a:ahLst/>
              <a:cxnLst/>
              <a:rect l="l" t="t" r="r" b="b"/>
              <a:pathLst>
                <a:path w="5943600" h="3284220">
                  <a:moveTo>
                    <a:pt x="0" y="90639"/>
                  </a:moveTo>
                  <a:lnTo>
                    <a:pt x="7122" y="55356"/>
                  </a:lnTo>
                  <a:lnTo>
                    <a:pt x="26546" y="26546"/>
                  </a:lnTo>
                  <a:lnTo>
                    <a:pt x="55356" y="7122"/>
                  </a:lnTo>
                  <a:lnTo>
                    <a:pt x="90639" y="0"/>
                  </a:lnTo>
                  <a:lnTo>
                    <a:pt x="5852960" y="0"/>
                  </a:lnTo>
                  <a:lnTo>
                    <a:pt x="5888243" y="7122"/>
                  </a:lnTo>
                  <a:lnTo>
                    <a:pt x="5917053" y="26546"/>
                  </a:lnTo>
                  <a:lnTo>
                    <a:pt x="5936477" y="55356"/>
                  </a:lnTo>
                  <a:lnTo>
                    <a:pt x="5943600" y="90639"/>
                  </a:lnTo>
                  <a:lnTo>
                    <a:pt x="5943600" y="3193580"/>
                  </a:lnTo>
                  <a:lnTo>
                    <a:pt x="5936477" y="3228857"/>
                  </a:lnTo>
                  <a:lnTo>
                    <a:pt x="5917053" y="3257669"/>
                  </a:lnTo>
                  <a:lnTo>
                    <a:pt x="5888243" y="3277095"/>
                  </a:lnTo>
                  <a:lnTo>
                    <a:pt x="5852960" y="3284219"/>
                  </a:lnTo>
                  <a:lnTo>
                    <a:pt x="90639" y="3284219"/>
                  </a:lnTo>
                  <a:lnTo>
                    <a:pt x="55356" y="3277095"/>
                  </a:lnTo>
                  <a:lnTo>
                    <a:pt x="26546" y="3257669"/>
                  </a:lnTo>
                  <a:lnTo>
                    <a:pt x="7122" y="3228857"/>
                  </a:lnTo>
                  <a:lnTo>
                    <a:pt x="0" y="3193580"/>
                  </a:lnTo>
                  <a:lnTo>
                    <a:pt x="0" y="90639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80947" y="1107440"/>
            <a:ext cx="45764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60" dirty="0">
                <a:solidFill>
                  <a:srgbClr val="33617B"/>
                </a:solidFill>
                <a:latin typeface="Arial"/>
                <a:cs typeface="Arial"/>
              </a:rPr>
              <a:t>Assess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Differences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Communication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Styles</a:t>
            </a:r>
            <a:r>
              <a:rPr sz="1200" b="1" spc="-2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78597" y="1390903"/>
            <a:ext cx="1802764" cy="12947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>
              <a:lnSpc>
                <a:spcPts val="1195"/>
              </a:lnSpc>
              <a:spcBef>
                <a:spcPts val="95"/>
              </a:spcBef>
            </a:pP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Directness</a:t>
            </a:r>
            <a:endParaRPr sz="1000">
              <a:latin typeface="Arial"/>
              <a:cs typeface="Arial"/>
            </a:endParaRPr>
          </a:p>
          <a:p>
            <a:pPr marL="168275">
              <a:lnSpc>
                <a:spcPts val="1195"/>
              </a:lnSpc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Verbally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explicit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1000" b="1" dirty="0">
                <a:solidFill>
                  <a:srgbClr val="00395A"/>
                </a:solidFill>
                <a:latin typeface="Arial"/>
                <a:cs typeface="Arial"/>
              </a:rPr>
              <a:t>Context</a:t>
            </a:r>
            <a:endParaRPr sz="1000">
              <a:latin typeface="Arial"/>
              <a:cs typeface="Arial"/>
            </a:endParaRPr>
          </a:p>
          <a:p>
            <a:pPr marL="171450" marR="53975" indent="-3810">
              <a:lnSpc>
                <a:spcPts val="1190"/>
              </a:lnSpc>
              <a:spcBef>
                <a:spcPts val="5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context;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 words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convey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meaning</a:t>
            </a:r>
            <a:endParaRPr sz="1000">
              <a:latin typeface="Arial"/>
              <a:cs typeface="Arial"/>
            </a:endParaRPr>
          </a:p>
          <a:p>
            <a:pPr marL="17780">
              <a:lnSpc>
                <a:spcPct val="100000"/>
              </a:lnSpc>
              <a:spcBef>
                <a:spcPts val="165"/>
              </a:spcBef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Orientation</a:t>
            </a:r>
            <a:endParaRPr sz="1000">
              <a:latin typeface="Arial"/>
              <a:cs typeface="Arial"/>
            </a:endParaRPr>
          </a:p>
          <a:p>
            <a:pPr marL="170180" marR="5080" indent="7620">
              <a:lnSpc>
                <a:spcPct val="100000"/>
              </a:lnSpc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 to self;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“I”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statements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857927" y="1390903"/>
            <a:ext cx="1617980" cy="1294765"/>
          </a:xfrm>
          <a:prstGeom prst="rect">
            <a:avLst/>
          </a:prstGeom>
        </p:spPr>
        <p:txBody>
          <a:bodyPr vert="horz" wrap="square" lIns="0" tIns="18415" rIns="0" bIns="0" rtlCol="0">
            <a:spAutoFit/>
          </a:bodyPr>
          <a:lstStyle/>
          <a:p>
            <a:pPr marL="31115" marR="8890" indent="-3810">
              <a:lnSpc>
                <a:spcPts val="1190"/>
              </a:lnSpc>
              <a:spcBef>
                <a:spcPts val="14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Indirect;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subtle;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doesn’t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saying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everything</a:t>
            </a:r>
            <a:endParaRPr sz="1000">
              <a:latin typeface="Arial"/>
              <a:cs typeface="Arial"/>
            </a:endParaRPr>
          </a:p>
          <a:p>
            <a:pPr marL="27305" marR="212725" indent="-15240">
              <a:lnSpc>
                <a:spcPct val="99500"/>
              </a:lnSpc>
              <a:spcBef>
                <a:spcPts val="180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High context: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verbal</a:t>
            </a:r>
            <a:r>
              <a:rPr sz="1000" spc="-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nonverbal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cues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convey  much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meaning</a:t>
            </a:r>
            <a:endParaRPr sz="1000">
              <a:latin typeface="Arial"/>
              <a:cs typeface="Arial"/>
            </a:endParaRPr>
          </a:p>
          <a:p>
            <a:pPr marL="31115" marR="5080" indent="-15240">
              <a:lnSpc>
                <a:spcPct val="100000"/>
              </a:lnSpc>
              <a:spcBef>
                <a:spcPts val="204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others,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third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-person  pronouns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we,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he)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162300" y="1554480"/>
            <a:ext cx="1584960" cy="1085215"/>
            <a:chOff x="3162300" y="1554480"/>
            <a:chExt cx="1584960" cy="1085215"/>
          </a:xfrm>
        </p:grpSpPr>
        <p:sp>
          <p:nvSpPr>
            <p:cNvPr id="13" name="object 13"/>
            <p:cNvSpPr/>
            <p:nvPr/>
          </p:nvSpPr>
          <p:spPr>
            <a:xfrm>
              <a:off x="3162300" y="1554480"/>
              <a:ext cx="1584960" cy="14477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162300" y="2037588"/>
              <a:ext cx="1584960" cy="14477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162300" y="2494788"/>
              <a:ext cx="1584960" cy="144779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973928" y="2736595"/>
            <a:ext cx="5723890" cy="14992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95"/>
              </a:spcBef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b="1" spc="-25" dirty="0">
                <a:solidFill>
                  <a:srgbClr val="00395A"/>
                </a:solidFill>
                <a:latin typeface="Arial"/>
                <a:cs typeface="Arial"/>
              </a:rPr>
              <a:t>Things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Consider in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Exploring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Communication</a:t>
            </a:r>
            <a:r>
              <a:rPr sz="1000" b="1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60" dirty="0">
                <a:solidFill>
                  <a:srgbClr val="00395A"/>
                </a:solidFill>
                <a:latin typeface="Arial"/>
                <a:cs typeface="Arial"/>
              </a:rPr>
              <a:t>Styles</a:t>
            </a:r>
            <a:r>
              <a:rPr sz="1000" spc="-60" dirty="0">
                <a:solidFill>
                  <a:srgbClr val="00395A"/>
                </a:solidFill>
                <a:latin typeface="Arial"/>
                <a:cs typeface="Arial"/>
              </a:rPr>
              <a:t>:</a:t>
            </a:r>
            <a:endParaRPr sz="1000">
              <a:latin typeface="Arial"/>
              <a:cs typeface="Arial"/>
            </a:endParaRPr>
          </a:p>
          <a:p>
            <a:pPr marL="250190" indent="-231140">
              <a:lnSpc>
                <a:spcPct val="100000"/>
              </a:lnSpc>
              <a:buFont typeface="Symbol"/>
              <a:buChar char=""/>
              <a:tabLst>
                <a:tab pos="250190" algn="l"/>
                <a:tab pos="25082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there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differences 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body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expression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given cultural</a:t>
            </a:r>
            <a:r>
              <a:rPr sz="1000" spc="20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group?</a:t>
            </a:r>
            <a:endParaRPr sz="1000">
              <a:latin typeface="Arial"/>
              <a:cs typeface="Arial"/>
            </a:endParaRPr>
          </a:p>
          <a:p>
            <a:pPr marL="250190" marR="54610" indent="-231140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common,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parameters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touch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situations?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For exam-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ple, 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handshake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means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introduction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another.</a:t>
            </a:r>
            <a:endParaRPr sz="1000">
              <a:latin typeface="Arial"/>
              <a:cs typeface="Arial"/>
            </a:endParaRPr>
          </a:p>
          <a:p>
            <a:pPr marL="248285" marR="5080" indent="-228600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space used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and outside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office? Are there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patterns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space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proximity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communication?</a:t>
            </a:r>
            <a:endParaRPr sz="1000">
              <a:latin typeface="Arial"/>
              <a:cs typeface="Arial"/>
            </a:endParaRPr>
          </a:p>
          <a:p>
            <a:pPr marL="248285" indent="-228600">
              <a:lnSpc>
                <a:spcPts val="119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verbal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nonverbal counselor behaviors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trust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counseling</a:t>
            </a:r>
            <a:r>
              <a:rPr sz="1000" spc="1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process?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15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Cormier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 2009;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Fontes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2008;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Srivastava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2007; 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Sue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Sue</a:t>
            </a:r>
            <a:r>
              <a:rPr sz="1000" i="1" spc="-1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2013a.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73066" y="9430045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780792" y="435355"/>
            <a:ext cx="406654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2—Core Competencies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7092" y="868171"/>
            <a:ext cx="2891790" cy="7863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1206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comfortable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anger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same value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verbalizing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cultures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expression 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worthy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course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Thus, counselors should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prescribed approach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measures progress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equates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display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emotions.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Likewise,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careful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attribute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backgrounds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feelings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 experiences.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Instead,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iden-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tifying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labeling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own  cultural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contexts.</a:t>
            </a:r>
            <a:endParaRPr sz="1200">
              <a:latin typeface="Times New Roman"/>
              <a:cs typeface="Times New Roman"/>
            </a:endParaRPr>
          </a:p>
          <a:p>
            <a:pPr marL="13970" marR="33020" indent="-1905">
              <a:lnSpc>
                <a:spcPct val="102200"/>
              </a:lnSpc>
              <a:spcBef>
                <a:spcPts val="944"/>
              </a:spcBef>
            </a:pP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Expand </a:t>
            </a:r>
            <a:r>
              <a:rPr sz="1300" b="1" i="1" spc="-25" dirty="0">
                <a:solidFill>
                  <a:srgbClr val="33617B"/>
                </a:solidFill>
                <a:latin typeface="Arial"/>
                <a:cs typeface="Arial"/>
              </a:rPr>
              <a:t>roles </a:t>
            </a:r>
            <a:r>
              <a:rPr sz="1300" b="1" i="1" spc="-1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300" b="1" i="1" spc="-15" dirty="0">
                <a:solidFill>
                  <a:srgbClr val="33617B"/>
                </a:solidFill>
                <a:latin typeface="Arial"/>
                <a:cs typeface="Arial"/>
              </a:rPr>
              <a:t>practices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mindset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allows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flexible roles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practices—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maintaining appropriate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profession-  al boundaries—when 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4604" marR="5080" indent="190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whose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emphasis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orientation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 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look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unrelated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pertaining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prescribed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which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session.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Asian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appear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directive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(Fowler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2011;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Lee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Mock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2005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Uba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1994).</a:t>
            </a:r>
            <a:r>
              <a:rPr sz="1200" spc="-229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Still others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connected to their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communities through participation 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healers,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building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collaborative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relation-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ships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contexts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trans-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client–counselor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usually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3082543"/>
            <a:ext cx="2870200" cy="1852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999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counselor’s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sensitivity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cultures,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needs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Sue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 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adopt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endorsing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assist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experiencing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2-6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lists counselor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competencies endorsed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intervention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strategies.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77170" y="5080508"/>
            <a:ext cx="2939415" cy="3484879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9050" marR="784225" indent="-6985">
              <a:lnSpc>
                <a:spcPct val="99200"/>
              </a:lnSpc>
              <a:spcBef>
                <a:spcPts val="114"/>
              </a:spcBef>
            </a:pP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Self-Assessment 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for 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Individual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Cultural  Competence</a:t>
            </a:r>
            <a:endParaRPr sz="1800">
              <a:latin typeface="Arial"/>
              <a:cs typeface="Arial"/>
            </a:endParaRPr>
          </a:p>
          <a:p>
            <a:pPr marL="17780" marR="5080" indent="5080">
              <a:lnSpc>
                <a:spcPct val="100000"/>
              </a:lnSpc>
              <a:spcBef>
                <a:spcPts val="6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individ- 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ual’s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available online.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widely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circulated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Goode’s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Assessment Checklist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Personnel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Providing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Children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Youth 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Special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Families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adapted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  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concerns.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tool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provid-  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interactive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Web-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tool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visit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Speech-Language-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Hearing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Association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Web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site</a:t>
            </a:r>
            <a:r>
              <a:rPr sz="1200" spc="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(http://www.asha.org).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002023" y="915918"/>
            <a:ext cx="2862580" cy="2121535"/>
          </a:xfrm>
          <a:custGeom>
            <a:avLst/>
            <a:gdLst/>
            <a:ahLst/>
            <a:cxnLst/>
            <a:rect l="l" t="t" r="r" b="b"/>
            <a:pathLst>
              <a:path w="2862579" h="2121535">
                <a:moveTo>
                  <a:pt x="2746641" y="0"/>
                </a:moveTo>
                <a:lnTo>
                  <a:pt x="115430" y="0"/>
                </a:lnTo>
                <a:lnTo>
                  <a:pt x="70498" y="9072"/>
                </a:lnTo>
                <a:lnTo>
                  <a:pt x="33807" y="33812"/>
                </a:lnTo>
                <a:lnTo>
                  <a:pt x="9070" y="70503"/>
                </a:lnTo>
                <a:lnTo>
                  <a:pt x="0" y="115430"/>
                </a:lnTo>
                <a:lnTo>
                  <a:pt x="0" y="2005990"/>
                </a:lnTo>
                <a:lnTo>
                  <a:pt x="9070" y="2050915"/>
                </a:lnTo>
                <a:lnTo>
                  <a:pt x="33807" y="2087602"/>
                </a:lnTo>
                <a:lnTo>
                  <a:pt x="70498" y="2112337"/>
                </a:lnTo>
                <a:lnTo>
                  <a:pt x="115430" y="2121408"/>
                </a:lnTo>
                <a:lnTo>
                  <a:pt x="2746641" y="2121408"/>
                </a:lnTo>
                <a:lnTo>
                  <a:pt x="2791573" y="2112337"/>
                </a:lnTo>
                <a:lnTo>
                  <a:pt x="2828264" y="2087602"/>
                </a:lnTo>
                <a:lnTo>
                  <a:pt x="2853001" y="2050915"/>
                </a:lnTo>
                <a:lnTo>
                  <a:pt x="2862072" y="2005990"/>
                </a:lnTo>
                <a:lnTo>
                  <a:pt x="2862072" y="115430"/>
                </a:lnTo>
                <a:lnTo>
                  <a:pt x="2853001" y="70503"/>
                </a:lnTo>
                <a:lnTo>
                  <a:pt x="2828264" y="33812"/>
                </a:lnTo>
                <a:lnTo>
                  <a:pt x="2791573" y="9072"/>
                </a:lnTo>
                <a:lnTo>
                  <a:pt x="2746641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083196" y="967232"/>
            <a:ext cx="2692400" cy="20104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 algn="ctr">
              <a:lnSpc>
                <a:spcPct val="98500"/>
              </a:lnSpc>
              <a:spcBef>
                <a:spcPts val="120"/>
              </a:spcBef>
            </a:pP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Providing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good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care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goes beyond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counse-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lors’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general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knowledge,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clinical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skills,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approaches;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it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involves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understanding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multicultural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context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clients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of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themselves as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counselors.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Cultural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compe-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tence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ethical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issue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requiring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counse-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lors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be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invested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developing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tools 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provide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culturally congruent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care</a:t>
            </a:r>
            <a:r>
              <a:rPr sz="1100" spc="-18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—care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that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matches the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needs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context of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client.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review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ethics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ethical  dilemmas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 a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multicultural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context,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refer 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Pack-Brown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Williams</a:t>
            </a:r>
            <a:r>
              <a:rPr sz="1100" spc="-1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(2003).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897636" y="908305"/>
            <a:ext cx="5956300" cy="8295640"/>
            <a:chOff x="897636" y="908305"/>
            <a:chExt cx="5956300" cy="8295640"/>
          </a:xfrm>
        </p:grpSpPr>
        <p:sp>
          <p:nvSpPr>
            <p:cNvPr id="4" name="object 4"/>
            <p:cNvSpPr/>
            <p:nvPr/>
          </p:nvSpPr>
          <p:spPr>
            <a:xfrm>
              <a:off x="903732" y="914401"/>
              <a:ext cx="5943600" cy="8282940"/>
            </a:xfrm>
            <a:custGeom>
              <a:avLst/>
              <a:gdLst/>
              <a:ahLst/>
              <a:cxnLst/>
              <a:rect l="l" t="t" r="r" b="b"/>
              <a:pathLst>
                <a:path w="5943600" h="828294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118894"/>
                  </a:lnTo>
                  <a:lnTo>
                    <a:pt x="5859" y="8162504"/>
                  </a:lnTo>
                  <a:lnTo>
                    <a:pt x="22396" y="8201691"/>
                  </a:lnTo>
                  <a:lnTo>
                    <a:pt x="48047" y="8234892"/>
                  </a:lnTo>
                  <a:lnTo>
                    <a:pt x="81248" y="8260543"/>
                  </a:lnTo>
                  <a:lnTo>
                    <a:pt x="120435" y="8277080"/>
                  </a:lnTo>
                  <a:lnTo>
                    <a:pt x="164045" y="8282940"/>
                  </a:lnTo>
                  <a:lnTo>
                    <a:pt x="5779554" y="8282940"/>
                  </a:lnTo>
                  <a:lnTo>
                    <a:pt x="5823164" y="8277080"/>
                  </a:lnTo>
                  <a:lnTo>
                    <a:pt x="5862351" y="8260543"/>
                  </a:lnTo>
                  <a:lnTo>
                    <a:pt x="5895552" y="8234892"/>
                  </a:lnTo>
                  <a:lnTo>
                    <a:pt x="5921203" y="8201691"/>
                  </a:lnTo>
                  <a:lnTo>
                    <a:pt x="5937740" y="8162504"/>
                  </a:lnTo>
                  <a:lnTo>
                    <a:pt x="5943600" y="8118894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03732" y="914401"/>
              <a:ext cx="5943600" cy="8282940"/>
            </a:xfrm>
            <a:custGeom>
              <a:avLst/>
              <a:gdLst/>
              <a:ahLst/>
              <a:cxnLst/>
              <a:rect l="l" t="t" r="r" b="b"/>
              <a:pathLst>
                <a:path w="5943600" h="828294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118894"/>
                  </a:lnTo>
                  <a:lnTo>
                    <a:pt x="5937740" y="8162504"/>
                  </a:lnTo>
                  <a:lnTo>
                    <a:pt x="5921203" y="8201691"/>
                  </a:lnTo>
                  <a:lnTo>
                    <a:pt x="5895552" y="8234892"/>
                  </a:lnTo>
                  <a:lnTo>
                    <a:pt x="5862351" y="8260543"/>
                  </a:lnTo>
                  <a:lnTo>
                    <a:pt x="5823164" y="8277080"/>
                  </a:lnTo>
                  <a:lnTo>
                    <a:pt x="5779554" y="8282940"/>
                  </a:lnTo>
                  <a:lnTo>
                    <a:pt x="164045" y="8282940"/>
                  </a:lnTo>
                  <a:lnTo>
                    <a:pt x="120435" y="8277080"/>
                  </a:lnTo>
                  <a:lnTo>
                    <a:pt x="81248" y="8260543"/>
                  </a:lnTo>
                  <a:lnTo>
                    <a:pt x="48047" y="8234892"/>
                  </a:lnTo>
                  <a:lnTo>
                    <a:pt x="22396" y="8201691"/>
                  </a:lnTo>
                  <a:lnTo>
                    <a:pt x="5859" y="8162504"/>
                  </a:lnTo>
                  <a:lnTo>
                    <a:pt x="0" y="8118894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82439" y="974852"/>
            <a:ext cx="5746750" cy="8100059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60325" indent="2540">
              <a:lnSpc>
                <a:spcPts val="1340"/>
              </a:lnSpc>
              <a:spcBef>
                <a:spcPts val="22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2-6: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ACA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Counselor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Competencies: Culturally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Appropriate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Intervention 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Strategies</a:t>
            </a:r>
            <a:endParaRPr sz="120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76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Attitudes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beliefs:</a:t>
            </a:r>
            <a:endParaRPr sz="1000">
              <a:latin typeface="Arial"/>
              <a:cs typeface="Arial"/>
            </a:endParaRPr>
          </a:p>
          <a:p>
            <a:pPr marL="248920" marR="130810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respect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clients’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religious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includ-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attributions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taboos,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because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worldview,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psychosocial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functioning,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pressions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distress.</a:t>
            </a:r>
            <a:endParaRPr sz="1000">
              <a:latin typeface="Arial"/>
              <a:cs typeface="Arial"/>
            </a:endParaRPr>
          </a:p>
          <a:p>
            <a:pPr marL="248285" marR="186055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respect traditional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helping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intrinsic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help -giving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net-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works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minority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communities.</a:t>
            </a:r>
            <a:endParaRPr sz="1000">
              <a:latin typeface="Arial"/>
              <a:cs typeface="Arial"/>
            </a:endParaRPr>
          </a:p>
          <a:p>
            <a:pPr marL="248285" marR="114935" indent="-228600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bilingualism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view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impedi-  ment to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counseling.</a:t>
            </a:r>
            <a:endParaRPr sz="1000">
              <a:latin typeface="Arial"/>
              <a:cs typeface="Arial"/>
            </a:endParaRPr>
          </a:p>
          <a:p>
            <a:pPr marL="17780">
              <a:lnSpc>
                <a:spcPct val="100000"/>
              </a:lnSpc>
              <a:spcBef>
                <a:spcPts val="77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Knowledge:</a:t>
            </a:r>
            <a:endParaRPr sz="1000">
              <a:latin typeface="Arial"/>
              <a:cs typeface="Arial"/>
            </a:endParaRPr>
          </a:p>
          <a:p>
            <a:pPr marL="246379" marR="71755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clear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explicit knowledge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generic characteristics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therapy (culture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bound,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class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bound,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monolingual)  and 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clash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various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minority</a:t>
            </a:r>
            <a:r>
              <a:rPr sz="1000" spc="1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groups.</a:t>
            </a:r>
            <a:endParaRPr sz="1000">
              <a:latin typeface="Arial"/>
              <a:cs typeface="Arial"/>
            </a:endParaRPr>
          </a:p>
          <a:p>
            <a:pPr marL="252095" marR="83185" indent="-23241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institutional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barriers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prevent minorities 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 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248285" marR="114935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skilled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potential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bias 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instruments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cedures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interpret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findings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keeping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linguistic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characteristics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clients.</a:t>
            </a:r>
            <a:endParaRPr sz="1000">
              <a:latin typeface="Arial"/>
              <a:cs typeface="Arial"/>
            </a:endParaRPr>
          </a:p>
          <a:p>
            <a:pPr marL="245745" marR="57785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Culturally 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minority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structures,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hierarchies,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beliefs. 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knowledgeable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characteristics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resources.</a:t>
            </a:r>
            <a:endParaRPr sz="1000">
              <a:latin typeface="Arial"/>
              <a:cs typeface="Arial"/>
            </a:endParaRPr>
          </a:p>
          <a:p>
            <a:pPr marL="248285" marR="146685" indent="-228600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skilled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are aware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relevant discriminatory practic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social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com-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munity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levels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affecting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psychological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welfare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population 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being</a:t>
            </a:r>
            <a:r>
              <a:rPr sz="1000" spc="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served.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7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Skills:</a:t>
            </a:r>
            <a:endParaRPr sz="1000">
              <a:latin typeface="Arial"/>
              <a:cs typeface="Arial"/>
            </a:endParaRPr>
          </a:p>
          <a:p>
            <a:pPr marL="245745" marR="75565" indent="-22669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able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variety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verbal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nonverbal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helping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responses.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receive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both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verbal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nonverbal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messages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accurately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appropriately.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tied down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 one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method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approach, recognizing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that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styles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approaches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 culture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bound.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sense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style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limited 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potentially inappropriate,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anticipate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ameliorate its negative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impact.</a:t>
            </a:r>
            <a:endParaRPr sz="1000">
              <a:latin typeface="Arial"/>
              <a:cs typeface="Arial"/>
            </a:endParaRPr>
          </a:p>
          <a:p>
            <a:pPr marL="244475" marR="81915" indent="-225425" algn="just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able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exercise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institutional intervention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behalf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 clients. 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determine whether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stems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om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racism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bias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others  (the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concept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health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paranoia)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inappropriately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personalize</a:t>
            </a:r>
            <a:r>
              <a:rPr sz="1000" spc="2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problems.</a:t>
            </a:r>
            <a:endParaRPr sz="1000">
              <a:latin typeface="Arial"/>
              <a:cs typeface="Arial"/>
            </a:endParaRPr>
          </a:p>
          <a:p>
            <a:pPr marL="248285" marR="350520" indent="-228600" algn="just">
              <a:lnSpc>
                <a:spcPct val="100000"/>
              </a:lnSpc>
              <a:buFont typeface="Symbol"/>
              <a:buChar char=""/>
              <a:tabLst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averse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seeking consultation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healers,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religious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leaders,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practitioners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 of 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 when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appropriate.</a:t>
            </a:r>
            <a:endParaRPr sz="1000">
              <a:latin typeface="Arial"/>
              <a:cs typeface="Arial"/>
            </a:endParaRPr>
          </a:p>
          <a:p>
            <a:pPr marL="248285" marR="31115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take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responsibility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interacting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requested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 their clients;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feasible,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referrals.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serious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arises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linguistic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counselor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matching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possible,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should seek a translator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fessional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background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refer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competent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bilingual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counselor.</a:t>
            </a:r>
            <a:endParaRPr sz="1000">
              <a:latin typeface="Arial"/>
              <a:cs typeface="Arial"/>
            </a:endParaRPr>
          </a:p>
          <a:p>
            <a:pPr marL="252729" marR="74930" indent="-233679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and expertise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traditional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testing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instruments,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technical aspects,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limita-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tions. 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allows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test instruments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welfare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</a:t>
            </a:r>
            <a:r>
              <a:rPr sz="1000" spc="1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clients.</a:t>
            </a:r>
            <a:endParaRPr sz="1000">
              <a:latin typeface="Arial"/>
              <a:cs typeface="Arial"/>
            </a:endParaRPr>
          </a:p>
          <a:p>
            <a:pPr marL="248285" marR="85090" indent="-228600" algn="just">
              <a:lnSpc>
                <a:spcPct val="100000"/>
              </a:lnSpc>
              <a:buFont typeface="Symbol"/>
              <a:buChar char=""/>
              <a:tabLst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skilled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aware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eliminate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biases,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prejudices,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discrimi-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natory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practices.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are aware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sociopolitical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texts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conducting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evaluation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provid-  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interventions and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sensitive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oppression, sexism,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elitism, and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racism.</a:t>
            </a:r>
            <a:endParaRPr sz="1000">
              <a:latin typeface="Arial"/>
              <a:cs typeface="Arial"/>
            </a:endParaRPr>
          </a:p>
          <a:p>
            <a:pPr marL="248285" marR="5080" indent="-228600">
              <a:lnSpc>
                <a:spcPct val="99500"/>
              </a:lnSpc>
              <a:spcBef>
                <a:spcPts val="5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skilled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educate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processes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psychological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intervention,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explaining such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elements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goals,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expectations,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legal rights,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counselor’s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theoretical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orien-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tation.</a:t>
            </a:r>
            <a:endParaRPr sz="1000">
              <a:latin typeface="Arial"/>
              <a:cs typeface="Arial"/>
            </a:endParaRPr>
          </a:p>
          <a:p>
            <a:pPr marL="19685" marR="63500" indent="-7620">
              <a:lnSpc>
                <a:spcPct val="100000"/>
              </a:lnSpc>
              <a:spcBef>
                <a:spcPts val="80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Counseling Association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Web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site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(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http://www.counseli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ng.org/docs/competencies/ 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cross-cultural_competencies_and_objectives.pdf).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Adapted with</a:t>
            </a:r>
            <a:r>
              <a:rPr sz="1000" i="1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permission.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20558" y="1489964"/>
            <a:ext cx="3655060" cy="129794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marR="5080" indent="3175">
              <a:lnSpc>
                <a:spcPct val="99100"/>
              </a:lnSpc>
              <a:spcBef>
                <a:spcPts val="125"/>
              </a:spcBef>
            </a:pPr>
            <a:r>
              <a:rPr spc="-30" dirty="0"/>
              <a:t>Culturally</a:t>
            </a:r>
            <a:r>
              <a:rPr spc="-204" dirty="0"/>
              <a:t> </a:t>
            </a:r>
            <a:r>
              <a:rPr spc="-50" dirty="0"/>
              <a:t>Responsive  </a:t>
            </a:r>
            <a:r>
              <a:rPr spc="-25" dirty="0"/>
              <a:t>Evaluation </a:t>
            </a:r>
            <a:r>
              <a:rPr spc="-35" dirty="0"/>
              <a:t>and  </a:t>
            </a:r>
            <a:r>
              <a:rPr spc="-25" dirty="0"/>
              <a:t>Treatment</a:t>
            </a:r>
            <a:r>
              <a:rPr spc="-40" dirty="0"/>
              <a:t> </a:t>
            </a:r>
            <a:r>
              <a:rPr spc="-45" dirty="0"/>
              <a:t>Planning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3405" marR="54610" indent="8890">
              <a:lnSpc>
                <a:spcPct val="100000"/>
              </a:lnSpc>
              <a:spcBef>
                <a:spcPts val="100"/>
              </a:spcBef>
            </a:pPr>
            <a:r>
              <a:rPr spc="20" dirty="0"/>
              <a:t>Zhang </a:t>
            </a:r>
            <a:r>
              <a:rPr dirty="0"/>
              <a:t>Min, a </a:t>
            </a:r>
            <a:r>
              <a:rPr spc="10" dirty="0"/>
              <a:t>25-year-old </a:t>
            </a:r>
            <a:r>
              <a:rPr dirty="0"/>
              <a:t>first-generation </a:t>
            </a:r>
            <a:r>
              <a:rPr spc="5" dirty="0"/>
              <a:t>Chinese </a:t>
            </a:r>
            <a:r>
              <a:rPr dirty="0"/>
              <a:t>woman, </a:t>
            </a:r>
            <a:r>
              <a:rPr spc="-15" dirty="0"/>
              <a:t>was  </a:t>
            </a:r>
            <a:r>
              <a:rPr spc="-5" dirty="0"/>
              <a:t>referred </a:t>
            </a:r>
            <a:r>
              <a:rPr dirty="0"/>
              <a:t>to a </a:t>
            </a:r>
            <a:r>
              <a:rPr spc="-10" dirty="0"/>
              <a:t>counselor </a:t>
            </a:r>
            <a:r>
              <a:rPr spc="-25" dirty="0"/>
              <a:t>by </a:t>
            </a:r>
            <a:r>
              <a:rPr spc="-5" dirty="0"/>
              <a:t>her primary care </a:t>
            </a:r>
            <a:r>
              <a:rPr spc="-15" dirty="0"/>
              <a:t>physician because </a:t>
            </a:r>
            <a:r>
              <a:rPr spc="-5" dirty="0"/>
              <a:t>she  </a:t>
            </a:r>
            <a:r>
              <a:rPr dirty="0"/>
              <a:t>reported </a:t>
            </a:r>
            <a:r>
              <a:rPr spc="-10" dirty="0"/>
              <a:t>having </a:t>
            </a:r>
            <a:r>
              <a:rPr spc="-15" dirty="0"/>
              <a:t>episodes </a:t>
            </a:r>
            <a:r>
              <a:rPr spc="-10" dirty="0"/>
              <a:t>of </a:t>
            </a:r>
            <a:r>
              <a:rPr spc="-5" dirty="0"/>
              <a:t>depression. </a:t>
            </a:r>
            <a:r>
              <a:rPr spc="5" dirty="0"/>
              <a:t>The </a:t>
            </a:r>
            <a:r>
              <a:rPr spc="-5" dirty="0"/>
              <a:t>counselor </a:t>
            </a:r>
            <a:r>
              <a:rPr dirty="0"/>
              <a:t>who </a:t>
            </a:r>
            <a:r>
              <a:rPr spc="10" dirty="0"/>
              <a:t>con-  </a:t>
            </a:r>
            <a:r>
              <a:rPr dirty="0"/>
              <a:t>ducted </a:t>
            </a:r>
            <a:r>
              <a:rPr spc="5" dirty="0"/>
              <a:t>the </a:t>
            </a:r>
            <a:r>
              <a:rPr dirty="0"/>
              <a:t>intake </a:t>
            </a:r>
            <a:r>
              <a:rPr spc="-10" dirty="0"/>
              <a:t>interview </a:t>
            </a:r>
            <a:r>
              <a:rPr dirty="0"/>
              <a:t>had </a:t>
            </a:r>
            <a:r>
              <a:rPr spc="-15" dirty="0"/>
              <a:t>received </a:t>
            </a:r>
            <a:r>
              <a:rPr dirty="0"/>
              <a:t>training in </a:t>
            </a:r>
            <a:r>
              <a:rPr spc="-5" dirty="0"/>
              <a:t>cultural </a:t>
            </a:r>
            <a:r>
              <a:rPr spc="15" dirty="0"/>
              <a:t>com-  </a:t>
            </a:r>
            <a:r>
              <a:rPr spc="-5" dirty="0"/>
              <a:t>petence </a:t>
            </a:r>
            <a:r>
              <a:rPr spc="5" dirty="0"/>
              <a:t>and </a:t>
            </a:r>
            <a:r>
              <a:rPr spc="-15" dirty="0"/>
              <a:t>was </a:t>
            </a:r>
            <a:r>
              <a:rPr dirty="0"/>
              <a:t>mindful </a:t>
            </a:r>
            <a:r>
              <a:rPr spc="-10" dirty="0"/>
              <a:t>of </a:t>
            </a:r>
            <a:r>
              <a:rPr spc="-5" dirty="0"/>
              <a:t>cultural factors </a:t>
            </a:r>
            <a:r>
              <a:rPr spc="5" dirty="0"/>
              <a:t>in </a:t>
            </a:r>
            <a:r>
              <a:rPr spc="-10" dirty="0"/>
              <a:t>evaluating </a:t>
            </a:r>
            <a:r>
              <a:rPr spc="20" dirty="0"/>
              <a:t>Zhang  </a:t>
            </a:r>
            <a:r>
              <a:rPr spc="15" dirty="0"/>
              <a:t>Min. </a:t>
            </a:r>
            <a:r>
              <a:rPr spc="10" dirty="0"/>
              <a:t>The </a:t>
            </a:r>
            <a:r>
              <a:rPr spc="-10" dirty="0"/>
              <a:t>referral </a:t>
            </a:r>
            <a:r>
              <a:rPr spc="10" dirty="0"/>
              <a:t>noted </a:t>
            </a:r>
            <a:r>
              <a:rPr spc="15" dirty="0"/>
              <a:t>that </a:t>
            </a:r>
            <a:r>
              <a:rPr spc="20" dirty="0"/>
              <a:t>Zhang </a:t>
            </a:r>
            <a:r>
              <a:rPr dirty="0"/>
              <a:t>Min </a:t>
            </a:r>
            <a:r>
              <a:rPr spc="-10" dirty="0"/>
              <a:t>was </a:t>
            </a:r>
            <a:r>
              <a:rPr dirty="0"/>
              <a:t>born </a:t>
            </a:r>
            <a:r>
              <a:rPr spc="5" dirty="0"/>
              <a:t>in Hong </a:t>
            </a:r>
            <a:r>
              <a:rPr dirty="0"/>
              <a:t>Kong,  </a:t>
            </a:r>
            <a:r>
              <a:rPr spc="-10" dirty="0"/>
              <a:t>so </a:t>
            </a:r>
            <a:r>
              <a:rPr spc="5" dirty="0"/>
              <a:t>the </a:t>
            </a:r>
            <a:r>
              <a:rPr spc="-5" dirty="0"/>
              <a:t>therapist expected her </a:t>
            </a:r>
            <a:r>
              <a:rPr dirty="0"/>
              <a:t>to </a:t>
            </a:r>
            <a:r>
              <a:rPr spc="-5" dirty="0"/>
              <a:t>be </a:t>
            </a:r>
            <a:r>
              <a:rPr dirty="0"/>
              <a:t>hesitant to </a:t>
            </a:r>
            <a:r>
              <a:rPr spc="-15" dirty="0"/>
              <a:t>discuss </a:t>
            </a:r>
            <a:r>
              <a:rPr spc="-5" dirty="0"/>
              <a:t>her </a:t>
            </a:r>
            <a:r>
              <a:rPr spc="5" dirty="0"/>
              <a:t>prob-  </a:t>
            </a:r>
            <a:r>
              <a:rPr spc="-15" dirty="0"/>
              <a:t>lems, </a:t>
            </a:r>
            <a:r>
              <a:rPr spc="-10" dirty="0"/>
              <a:t>given </a:t>
            </a:r>
            <a:r>
              <a:rPr spc="5" dirty="0"/>
              <a:t>the </a:t>
            </a:r>
            <a:r>
              <a:rPr spc="-10" dirty="0"/>
              <a:t>prejudices </a:t>
            </a:r>
            <a:r>
              <a:rPr dirty="0"/>
              <a:t>attached to mental </a:t>
            </a:r>
            <a:r>
              <a:rPr spc="-15" dirty="0"/>
              <a:t>illness </a:t>
            </a:r>
            <a:r>
              <a:rPr spc="5" dirty="0"/>
              <a:t>and </a:t>
            </a:r>
            <a:r>
              <a:rPr spc="-10" dirty="0"/>
              <a:t>substance  abuse </a:t>
            </a:r>
            <a:r>
              <a:rPr spc="5" dirty="0"/>
              <a:t>in </a:t>
            </a:r>
            <a:r>
              <a:rPr dirty="0"/>
              <a:t>Chinese culture. During </a:t>
            </a:r>
            <a:r>
              <a:rPr spc="5" dirty="0"/>
              <a:t>the </a:t>
            </a:r>
            <a:r>
              <a:rPr spc="-10" dirty="0"/>
              <a:t>evaluation, </a:t>
            </a:r>
            <a:r>
              <a:rPr spc="-15" dirty="0"/>
              <a:t>however,</a:t>
            </a:r>
            <a:r>
              <a:rPr spc="85" dirty="0"/>
              <a:t> </a:t>
            </a:r>
            <a:r>
              <a:rPr spc="5" dirty="0"/>
              <a:t>the</a:t>
            </a:r>
          </a:p>
          <a:p>
            <a:pPr marL="1843405" marR="5080" indent="5080">
              <a:lnSpc>
                <a:spcPct val="100000"/>
              </a:lnSpc>
            </a:pPr>
            <a:r>
              <a:rPr dirty="0"/>
              <a:t>therapist </a:t>
            </a:r>
            <a:r>
              <a:rPr spc="-15" dirty="0"/>
              <a:t>was </a:t>
            </a:r>
            <a:r>
              <a:rPr spc="-5" dirty="0"/>
              <a:t>surprised </a:t>
            </a:r>
            <a:r>
              <a:rPr spc="10" dirty="0"/>
              <a:t>to </a:t>
            </a:r>
            <a:r>
              <a:rPr spc="5" dirty="0"/>
              <a:t>find </a:t>
            </a:r>
            <a:r>
              <a:rPr spc="15" dirty="0"/>
              <a:t>that </a:t>
            </a:r>
            <a:r>
              <a:rPr spc="5" dirty="0"/>
              <a:t>Zhang </a:t>
            </a:r>
            <a:r>
              <a:rPr dirty="0"/>
              <a:t>Min </a:t>
            </a:r>
            <a:r>
              <a:rPr spc="-15" dirty="0"/>
              <a:t>was </a:t>
            </a:r>
            <a:r>
              <a:rPr spc="5" dirty="0"/>
              <a:t>quite </a:t>
            </a:r>
            <a:r>
              <a:rPr spc="10" dirty="0"/>
              <a:t>forth-  </a:t>
            </a:r>
            <a:r>
              <a:rPr spc="5" dirty="0"/>
              <a:t>coming. She mentioned </a:t>
            </a:r>
            <a:r>
              <a:rPr spc="-5" dirty="0"/>
              <a:t>missing </a:t>
            </a:r>
            <a:r>
              <a:rPr spc="5" dirty="0"/>
              <a:t>important </a:t>
            </a:r>
            <a:r>
              <a:rPr spc="-10" dirty="0"/>
              <a:t>deadlines </a:t>
            </a:r>
            <a:r>
              <a:rPr spc="5" dirty="0"/>
              <a:t>at </a:t>
            </a:r>
            <a:r>
              <a:rPr spc="-5" dirty="0"/>
              <a:t>work </a:t>
            </a:r>
            <a:r>
              <a:rPr spc="5" dirty="0"/>
              <a:t>and  </a:t>
            </a:r>
            <a:r>
              <a:rPr spc="-10" dirty="0"/>
              <a:t>calling </a:t>
            </a:r>
            <a:r>
              <a:rPr spc="5" dirty="0"/>
              <a:t>in </a:t>
            </a:r>
            <a:r>
              <a:rPr spc="-15" dirty="0"/>
              <a:t>sick </a:t>
            </a:r>
            <a:r>
              <a:rPr spc="5" dirty="0"/>
              <a:t>at </a:t>
            </a:r>
            <a:r>
              <a:rPr spc="-10" dirty="0"/>
              <a:t>least </a:t>
            </a:r>
            <a:r>
              <a:rPr spc="-5" dirty="0"/>
              <a:t>once </a:t>
            </a:r>
            <a:r>
              <a:rPr dirty="0"/>
              <a:t>a </a:t>
            </a:r>
            <a:r>
              <a:rPr spc="-15" dirty="0"/>
              <a:t>week, </a:t>
            </a:r>
            <a:r>
              <a:rPr spc="5" dirty="0"/>
              <a:t>and </a:t>
            </a:r>
            <a:r>
              <a:rPr dirty="0"/>
              <a:t>she </a:t>
            </a:r>
            <a:r>
              <a:rPr spc="5" dirty="0"/>
              <a:t>noted that </a:t>
            </a:r>
            <a:r>
              <a:rPr spc="-5" dirty="0"/>
              <a:t>her cowork-  </a:t>
            </a:r>
            <a:r>
              <a:rPr spc="-10" dirty="0"/>
              <a:t>ers </a:t>
            </a:r>
            <a:r>
              <a:rPr dirty="0"/>
              <a:t>had </a:t>
            </a:r>
            <a:r>
              <a:rPr spc="-10" dirty="0"/>
              <a:t>expressed </a:t>
            </a:r>
            <a:r>
              <a:rPr spc="-5" dirty="0"/>
              <a:t>concern after </a:t>
            </a:r>
            <a:r>
              <a:rPr dirty="0"/>
              <a:t>finding a bottle </a:t>
            </a:r>
            <a:r>
              <a:rPr spc="-10" dirty="0"/>
              <a:t>of </a:t>
            </a:r>
            <a:r>
              <a:rPr spc="-5" dirty="0"/>
              <a:t>wine </a:t>
            </a:r>
            <a:r>
              <a:rPr spc="5" dirty="0"/>
              <a:t>in </a:t>
            </a:r>
            <a:r>
              <a:rPr spc="-5" dirty="0"/>
              <a:t>her </a:t>
            </a:r>
            <a:r>
              <a:rPr spc="-10" dirty="0"/>
              <a:t>desk.  </a:t>
            </a:r>
            <a:r>
              <a:rPr spc="10" dirty="0"/>
              <a:t>She </a:t>
            </a:r>
            <a:r>
              <a:rPr spc="5" dirty="0"/>
              <a:t>admitted </a:t>
            </a:r>
            <a:r>
              <a:rPr spc="15" dirty="0"/>
              <a:t>that she </a:t>
            </a:r>
            <a:r>
              <a:rPr dirty="0"/>
              <a:t>had </a:t>
            </a:r>
            <a:r>
              <a:rPr spc="-5" dirty="0"/>
              <a:t>been </a:t>
            </a:r>
            <a:r>
              <a:rPr spc="5" dirty="0"/>
              <a:t>drinking </a:t>
            </a:r>
            <a:r>
              <a:rPr spc="-25" dirty="0"/>
              <a:t>heavily, </a:t>
            </a:r>
            <a:r>
              <a:rPr dirty="0"/>
              <a:t>which she linked  to </a:t>
            </a:r>
            <a:r>
              <a:rPr spc="-5" dirty="0"/>
              <a:t>work </a:t>
            </a:r>
            <a:r>
              <a:rPr spc="-10" dirty="0"/>
              <a:t>stress </a:t>
            </a:r>
            <a:r>
              <a:rPr spc="5" dirty="0"/>
              <a:t>and </a:t>
            </a:r>
            <a:r>
              <a:rPr dirty="0"/>
              <a:t>recent </a:t>
            </a:r>
            <a:r>
              <a:rPr spc="-10" dirty="0"/>
              <a:t>discord </a:t>
            </a:r>
            <a:r>
              <a:rPr spc="5" dirty="0"/>
              <a:t>with </a:t>
            </a:r>
            <a:r>
              <a:rPr spc="-5" dirty="0"/>
              <a:t>her Irish </a:t>
            </a:r>
            <a:r>
              <a:rPr dirty="0"/>
              <a:t>American</a:t>
            </a:r>
            <a:r>
              <a:rPr spc="-55" dirty="0"/>
              <a:t> </a:t>
            </a:r>
            <a:r>
              <a:rPr spc="-15" dirty="0"/>
              <a:t>spouse.</a:t>
            </a:r>
          </a:p>
          <a:p>
            <a:pPr marL="1762760" marR="70485" indent="5715">
              <a:lnSpc>
                <a:spcPct val="100000"/>
              </a:lnSpc>
              <a:spcBef>
                <a:spcPts val="800"/>
              </a:spcBef>
            </a:pPr>
            <a:r>
              <a:rPr spc="5" dirty="0"/>
              <a:t>Further </a:t>
            </a:r>
            <a:r>
              <a:rPr spc="-5" dirty="0"/>
              <a:t>inquiry </a:t>
            </a:r>
            <a:r>
              <a:rPr spc="-15" dirty="0"/>
              <a:t>revealed </a:t>
            </a:r>
            <a:r>
              <a:rPr spc="15" dirty="0"/>
              <a:t>that </a:t>
            </a:r>
            <a:r>
              <a:rPr spc="20" dirty="0"/>
              <a:t>Zhang </a:t>
            </a:r>
            <a:r>
              <a:rPr spc="-20" dirty="0"/>
              <a:t>Min’s </a:t>
            </a:r>
            <a:r>
              <a:rPr spc="-5" dirty="0"/>
              <a:t>parents, </a:t>
            </a:r>
            <a:r>
              <a:rPr spc="10" dirty="0"/>
              <a:t>both </a:t>
            </a:r>
            <a:r>
              <a:rPr spc="5" dirty="0"/>
              <a:t>Chinese,  went </a:t>
            </a:r>
            <a:r>
              <a:rPr dirty="0"/>
              <a:t>to </a:t>
            </a:r>
            <a:r>
              <a:rPr spc="-5" dirty="0"/>
              <a:t>school </a:t>
            </a:r>
            <a:r>
              <a:rPr spc="5" dirty="0"/>
              <a:t>in </a:t>
            </a:r>
            <a:r>
              <a:rPr dirty="0"/>
              <a:t>England </a:t>
            </a:r>
            <a:r>
              <a:rPr spc="5" dirty="0"/>
              <a:t>and sent </a:t>
            </a:r>
            <a:r>
              <a:rPr dirty="0"/>
              <a:t>her </a:t>
            </a:r>
            <a:r>
              <a:rPr spc="10" dirty="0"/>
              <a:t>to </a:t>
            </a:r>
            <a:r>
              <a:rPr dirty="0"/>
              <a:t>a </a:t>
            </a:r>
            <a:r>
              <a:rPr spc="5" dirty="0"/>
              <a:t>British </a:t>
            </a:r>
            <a:r>
              <a:rPr dirty="0"/>
              <a:t>school </a:t>
            </a:r>
            <a:r>
              <a:rPr spc="5" dirty="0"/>
              <a:t>in </a:t>
            </a:r>
            <a:r>
              <a:rPr dirty="0"/>
              <a:t>Hong  Kong. </a:t>
            </a:r>
            <a:r>
              <a:rPr spc="5" dirty="0"/>
              <a:t>She </a:t>
            </a:r>
            <a:r>
              <a:rPr spc="-5" dirty="0"/>
              <a:t>grew </a:t>
            </a:r>
            <a:r>
              <a:rPr dirty="0"/>
              <a:t>up </a:t>
            </a:r>
            <a:r>
              <a:rPr spc="-15" dirty="0"/>
              <a:t>close </a:t>
            </a:r>
            <a:r>
              <a:rPr spc="10" dirty="0"/>
              <a:t>to </a:t>
            </a:r>
            <a:r>
              <a:rPr spc="15" dirty="0"/>
              <a:t>the </a:t>
            </a:r>
            <a:r>
              <a:rPr spc="5" dirty="0"/>
              <a:t>British </a:t>
            </a:r>
            <a:r>
              <a:rPr dirty="0"/>
              <a:t>expatriate community, </a:t>
            </a:r>
            <a:r>
              <a:rPr spc="5" dirty="0"/>
              <a:t>and  </a:t>
            </a:r>
            <a:r>
              <a:rPr dirty="0"/>
              <a:t>her </a:t>
            </a:r>
            <a:r>
              <a:rPr spc="10" dirty="0"/>
              <a:t>mother </a:t>
            </a:r>
            <a:r>
              <a:rPr spc="-20" dirty="0"/>
              <a:t>was </a:t>
            </a:r>
            <a:r>
              <a:rPr dirty="0"/>
              <a:t>a </a:t>
            </a:r>
            <a:r>
              <a:rPr spc="-10" dirty="0"/>
              <a:t>nurse </a:t>
            </a:r>
            <a:r>
              <a:rPr spc="5" dirty="0"/>
              <a:t>with the </a:t>
            </a:r>
            <a:r>
              <a:rPr spc="-5" dirty="0"/>
              <a:t>British </a:t>
            </a:r>
            <a:r>
              <a:rPr spc="-10" dirty="0"/>
              <a:t>Army. </a:t>
            </a:r>
            <a:r>
              <a:rPr spc="20" dirty="0"/>
              <a:t>Zhang </a:t>
            </a:r>
            <a:r>
              <a:rPr dirty="0"/>
              <a:t>Min </a:t>
            </a:r>
            <a:r>
              <a:rPr spc="5" dirty="0"/>
              <a:t>came </a:t>
            </a:r>
            <a:r>
              <a:rPr dirty="0"/>
              <a:t>to  </a:t>
            </a:r>
            <a:r>
              <a:rPr spc="5" dirty="0"/>
              <a:t>the United </a:t>
            </a:r>
            <a:r>
              <a:rPr dirty="0"/>
              <a:t>States </a:t>
            </a:r>
            <a:r>
              <a:rPr spc="5" dirty="0"/>
              <a:t>at the </a:t>
            </a:r>
            <a:r>
              <a:rPr spc="-10" dirty="0"/>
              <a:t>age of </a:t>
            </a:r>
            <a:r>
              <a:rPr dirty="0"/>
              <a:t>8 </a:t>
            </a:r>
            <a:r>
              <a:rPr spc="5" dirty="0"/>
              <a:t>and </a:t>
            </a:r>
            <a:r>
              <a:rPr spc="-5" dirty="0"/>
              <a:t>grew </a:t>
            </a:r>
            <a:r>
              <a:rPr dirty="0"/>
              <a:t>up </a:t>
            </a:r>
            <a:r>
              <a:rPr spc="5" dirty="0"/>
              <a:t>in an </a:t>
            </a:r>
            <a:r>
              <a:rPr spc="-5" dirty="0"/>
              <a:t>Irish </a:t>
            </a:r>
            <a:r>
              <a:rPr dirty="0"/>
              <a:t>American  neighborhood. </a:t>
            </a:r>
            <a:r>
              <a:rPr spc="5" dirty="0"/>
              <a:t>She </a:t>
            </a:r>
            <a:r>
              <a:rPr dirty="0"/>
              <a:t>stated </a:t>
            </a:r>
            <a:r>
              <a:rPr spc="5" dirty="0"/>
              <a:t>that </a:t>
            </a:r>
            <a:r>
              <a:rPr dirty="0"/>
              <a:t>she knew more about </a:t>
            </a:r>
            <a:r>
              <a:rPr spc="-5" dirty="0"/>
              <a:t>Irish</a:t>
            </a:r>
            <a:r>
              <a:rPr spc="-55" dirty="0"/>
              <a:t> </a:t>
            </a:r>
            <a:r>
              <a:rPr spc="-5" dirty="0"/>
              <a:t>culture</a:t>
            </a:r>
          </a:p>
          <a:p>
            <a:pPr marL="1765300" marR="97790" indent="2540">
              <a:lnSpc>
                <a:spcPct val="100000"/>
              </a:lnSpc>
            </a:pPr>
            <a:r>
              <a:rPr spc="15" dirty="0"/>
              <a:t>than </a:t>
            </a:r>
            <a:r>
              <a:rPr dirty="0"/>
              <a:t>about Chinese culture. </a:t>
            </a:r>
            <a:r>
              <a:rPr spc="5" dirty="0"/>
              <a:t>She </a:t>
            </a:r>
            <a:r>
              <a:rPr dirty="0"/>
              <a:t>felt, </a:t>
            </a:r>
            <a:r>
              <a:rPr spc="5" dirty="0"/>
              <a:t>with the </a:t>
            </a:r>
            <a:r>
              <a:rPr spc="-10" dirty="0"/>
              <a:t>exception </a:t>
            </a:r>
            <a:r>
              <a:rPr spc="25" dirty="0"/>
              <a:t>of </a:t>
            </a:r>
            <a:r>
              <a:rPr spc="-5" dirty="0"/>
              <a:t>her  </a:t>
            </a:r>
            <a:r>
              <a:rPr spc="-20" dirty="0"/>
              <a:t>physical </a:t>
            </a:r>
            <a:r>
              <a:rPr spc="-10" dirty="0"/>
              <a:t>features, </a:t>
            </a:r>
            <a:r>
              <a:rPr spc="5" dirty="0"/>
              <a:t>that </a:t>
            </a:r>
            <a:r>
              <a:rPr spc="-5" dirty="0"/>
              <a:t>she </a:t>
            </a:r>
            <a:r>
              <a:rPr spc="-15" dirty="0"/>
              <a:t>was </a:t>
            </a:r>
            <a:r>
              <a:rPr dirty="0"/>
              <a:t>more </a:t>
            </a:r>
            <a:r>
              <a:rPr spc="-5" dirty="0"/>
              <a:t>Irish </a:t>
            </a:r>
            <a:r>
              <a:rPr spc="5" dirty="0"/>
              <a:t>than Chinese— </a:t>
            </a:r>
            <a:r>
              <a:rPr dirty="0"/>
              <a:t>a </a:t>
            </a:r>
            <a:r>
              <a:rPr spc="-10" dirty="0"/>
              <a:t>view  </a:t>
            </a:r>
            <a:r>
              <a:rPr spc="-5" dirty="0"/>
              <a:t>accepted </a:t>
            </a:r>
            <a:r>
              <a:rPr spc="-25" dirty="0"/>
              <a:t>by </a:t>
            </a:r>
            <a:r>
              <a:rPr spc="-5" dirty="0"/>
              <a:t>many </a:t>
            </a:r>
            <a:r>
              <a:rPr spc="-10" dirty="0"/>
              <a:t>of </a:t>
            </a:r>
            <a:r>
              <a:rPr spc="-5" dirty="0"/>
              <a:t>her Irish </a:t>
            </a:r>
            <a:r>
              <a:rPr dirty="0"/>
              <a:t>American </a:t>
            </a:r>
            <a:r>
              <a:rPr spc="-5" dirty="0"/>
              <a:t>friends. Most </a:t>
            </a:r>
            <a:r>
              <a:rPr spc="10" dirty="0"/>
              <a:t>men </a:t>
            </a:r>
            <a:r>
              <a:rPr dirty="0"/>
              <a:t>she had  dated </a:t>
            </a:r>
            <a:r>
              <a:rPr spc="-10" dirty="0"/>
              <a:t>were </a:t>
            </a:r>
            <a:r>
              <a:rPr spc="-5" dirty="0"/>
              <a:t>Irish </a:t>
            </a:r>
            <a:r>
              <a:rPr spc="-10" dirty="0"/>
              <a:t>Americans, </a:t>
            </a:r>
            <a:r>
              <a:rPr spc="5" dirty="0"/>
              <a:t>and </a:t>
            </a:r>
            <a:r>
              <a:rPr dirty="0"/>
              <a:t>she </a:t>
            </a:r>
            <a:r>
              <a:rPr spc="-10" dirty="0"/>
              <a:t>socialized </a:t>
            </a:r>
            <a:r>
              <a:rPr spc="5" dirty="0"/>
              <a:t>in </a:t>
            </a:r>
            <a:r>
              <a:rPr spc="-5" dirty="0"/>
              <a:t>groups </a:t>
            </a:r>
            <a:r>
              <a:rPr spc="5" dirty="0"/>
              <a:t>in </a:t>
            </a:r>
            <a:r>
              <a:rPr dirty="0"/>
              <a:t>which  </a:t>
            </a:r>
            <a:r>
              <a:rPr spc="-5" dirty="0"/>
              <a:t>alcohol </a:t>
            </a:r>
            <a:r>
              <a:rPr dirty="0"/>
              <a:t>consumption </a:t>
            </a:r>
            <a:r>
              <a:rPr spc="-20" dirty="0"/>
              <a:t>was </a:t>
            </a:r>
            <a:r>
              <a:rPr spc="5" dirty="0"/>
              <a:t>not </a:t>
            </a:r>
            <a:r>
              <a:rPr spc="-15" dirty="0"/>
              <a:t>only </a:t>
            </a:r>
            <a:r>
              <a:rPr spc="-5" dirty="0"/>
              <a:t>accepted </a:t>
            </a:r>
            <a:r>
              <a:rPr spc="5" dirty="0"/>
              <a:t>but</a:t>
            </a:r>
            <a:r>
              <a:rPr spc="-50" dirty="0"/>
              <a:t> </a:t>
            </a:r>
            <a:r>
              <a:rPr spc="-5" dirty="0"/>
              <a:t>expected.</a:t>
            </a:r>
          </a:p>
          <a:p>
            <a:pPr marL="1772285" marR="297815">
              <a:lnSpc>
                <a:spcPct val="100000"/>
              </a:lnSpc>
              <a:spcBef>
                <a:spcPts val="805"/>
              </a:spcBef>
            </a:pPr>
            <a:r>
              <a:rPr spc="20" dirty="0"/>
              <a:t>Zhang </a:t>
            </a:r>
            <a:r>
              <a:rPr dirty="0"/>
              <a:t>Min </a:t>
            </a:r>
            <a:r>
              <a:rPr spc="-5" dirty="0"/>
              <a:t>first </a:t>
            </a:r>
            <a:r>
              <a:rPr dirty="0"/>
              <a:t>started </a:t>
            </a:r>
            <a:r>
              <a:rPr spc="-10" dirty="0"/>
              <a:t>to </a:t>
            </a:r>
            <a:r>
              <a:rPr dirty="0"/>
              <a:t>drink </a:t>
            </a:r>
            <a:r>
              <a:rPr spc="5" dirty="0"/>
              <a:t>in </a:t>
            </a:r>
            <a:r>
              <a:rPr dirty="0"/>
              <a:t>high </a:t>
            </a:r>
            <a:r>
              <a:rPr spc="-5" dirty="0"/>
              <a:t>school </a:t>
            </a:r>
            <a:r>
              <a:rPr dirty="0"/>
              <a:t>with </a:t>
            </a:r>
            <a:r>
              <a:rPr spc="-5" dirty="0"/>
              <a:t>her friends.  </a:t>
            </a:r>
            <a:r>
              <a:rPr spc="5" dirty="0"/>
              <a:t>The </a:t>
            </a:r>
            <a:r>
              <a:rPr spc="-10" dirty="0"/>
              <a:t>counselor realized </a:t>
            </a:r>
            <a:r>
              <a:rPr spc="5" dirty="0"/>
              <a:t>that what </a:t>
            </a:r>
            <a:r>
              <a:rPr dirty="0"/>
              <a:t>she had </a:t>
            </a:r>
            <a:r>
              <a:rPr spc="-5" dirty="0"/>
              <a:t>learned </a:t>
            </a:r>
            <a:r>
              <a:rPr dirty="0"/>
              <a:t>about</a:t>
            </a:r>
            <a:r>
              <a:rPr spc="-35" dirty="0"/>
              <a:t> </a:t>
            </a:r>
            <a:r>
              <a:rPr spc="-10" dirty="0"/>
              <a:t>Asian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2077022" y="1403096"/>
            <a:ext cx="414020" cy="863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500" b="1" spc="-5" dirty="0">
                <a:solidFill>
                  <a:srgbClr val="00395A"/>
                </a:solidFill>
                <a:latin typeface="Arial"/>
                <a:cs typeface="Arial"/>
              </a:rPr>
              <a:t>3</a:t>
            </a:r>
            <a:endParaRPr sz="5500"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82168" y="3680465"/>
            <a:ext cx="1965960" cy="5248910"/>
          </a:xfrm>
          <a:custGeom>
            <a:avLst/>
            <a:gdLst/>
            <a:ahLst/>
            <a:cxnLst/>
            <a:rect l="l" t="t" r="r" b="b"/>
            <a:pathLst>
              <a:path w="1965960" h="5248909">
                <a:moveTo>
                  <a:pt x="1859000" y="0"/>
                </a:moveTo>
                <a:lnTo>
                  <a:pt x="106959" y="0"/>
                </a:lnTo>
                <a:lnTo>
                  <a:pt x="65327" y="8404"/>
                </a:lnTo>
                <a:lnTo>
                  <a:pt x="31329" y="31324"/>
                </a:lnTo>
                <a:lnTo>
                  <a:pt x="8406" y="65322"/>
                </a:lnTo>
                <a:lnTo>
                  <a:pt x="0" y="106959"/>
                </a:lnTo>
                <a:lnTo>
                  <a:pt x="0" y="5141683"/>
                </a:lnTo>
                <a:lnTo>
                  <a:pt x="8406" y="5183322"/>
                </a:lnTo>
                <a:lnTo>
                  <a:pt x="31329" y="5217325"/>
                </a:lnTo>
                <a:lnTo>
                  <a:pt x="65327" y="5240249"/>
                </a:lnTo>
                <a:lnTo>
                  <a:pt x="106959" y="5248656"/>
                </a:lnTo>
                <a:lnTo>
                  <a:pt x="1859000" y="5248656"/>
                </a:lnTo>
                <a:lnTo>
                  <a:pt x="1900632" y="5240249"/>
                </a:lnTo>
                <a:lnTo>
                  <a:pt x="1934630" y="5217325"/>
                </a:lnTo>
                <a:lnTo>
                  <a:pt x="1957553" y="5183322"/>
                </a:lnTo>
                <a:lnTo>
                  <a:pt x="1965960" y="5141683"/>
                </a:lnTo>
                <a:lnTo>
                  <a:pt x="1965960" y="106959"/>
                </a:lnTo>
                <a:lnTo>
                  <a:pt x="1957553" y="65322"/>
                </a:lnTo>
                <a:lnTo>
                  <a:pt x="1934630" y="31324"/>
                </a:lnTo>
                <a:lnTo>
                  <a:pt x="1900632" y="8404"/>
                </a:lnTo>
                <a:lnTo>
                  <a:pt x="1859000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27380" y="3736339"/>
            <a:ext cx="1522730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u="sng" spc="1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IN </a:t>
            </a:r>
            <a:r>
              <a:rPr sz="1400" u="sng" spc="-2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THIS</a:t>
            </a:r>
            <a:r>
              <a:rPr sz="1400" u="sng" spc="-7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 </a:t>
            </a:r>
            <a:r>
              <a:rPr sz="1400" u="sng" spc="-3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CHAPTER</a:t>
            </a:r>
            <a:endParaRPr sz="14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0240" y="3994438"/>
            <a:ext cx="1784985" cy="482854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177165" indent="-1651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177800" algn="l"/>
              </a:tabLst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Step 1: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Engage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Clients</a:t>
            </a:r>
            <a:endParaRPr sz="1100">
              <a:latin typeface="Arial"/>
              <a:cs typeface="Arial"/>
            </a:endParaRPr>
          </a:p>
          <a:p>
            <a:pPr marL="181610" marR="11430" indent="-168910">
              <a:lnSpc>
                <a:spcPct val="98500"/>
              </a:lnSpc>
              <a:spcBef>
                <a:spcPts val="310"/>
              </a:spcBef>
              <a:buFont typeface="Symbol"/>
              <a:buChar char=""/>
              <a:tabLst>
                <a:tab pos="177800" algn="l"/>
              </a:tabLst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Step 2: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Familiarize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Clients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Their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Families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With 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Treatment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Evaluation 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Processes</a:t>
            </a:r>
            <a:endParaRPr sz="1100">
              <a:latin typeface="Arial"/>
              <a:cs typeface="Arial"/>
            </a:endParaRPr>
          </a:p>
          <a:p>
            <a:pPr marL="184150" marR="74295" indent="-171450">
              <a:lnSpc>
                <a:spcPct val="98500"/>
              </a:lnSpc>
              <a:spcBef>
                <a:spcPts val="295"/>
              </a:spcBef>
              <a:buFont typeface="Symbol"/>
              <a:buChar char=""/>
              <a:tabLst>
                <a:tab pos="177800" algn="l"/>
              </a:tabLst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Step 3: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Endorse  Collaboration in 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Interviews,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Assessments,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Treatment</a:t>
            </a:r>
            <a:r>
              <a:rPr sz="1100" spc="-1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Planning</a:t>
            </a:r>
            <a:endParaRPr sz="1100">
              <a:latin typeface="Arial"/>
              <a:cs typeface="Arial"/>
            </a:endParaRPr>
          </a:p>
          <a:p>
            <a:pPr marL="186690" marR="94615" indent="-173990">
              <a:lnSpc>
                <a:spcPct val="98600"/>
              </a:lnSpc>
              <a:spcBef>
                <a:spcPts val="295"/>
              </a:spcBef>
              <a:buFont typeface="Symbol"/>
              <a:buChar char=""/>
              <a:tabLst>
                <a:tab pos="177800" algn="l"/>
              </a:tabLst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Step 4: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Integrate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Culturally Relevant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Information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11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Themes</a:t>
            </a:r>
            <a:endParaRPr sz="1100">
              <a:latin typeface="Arial"/>
              <a:cs typeface="Arial"/>
            </a:endParaRPr>
          </a:p>
          <a:p>
            <a:pPr marL="179070" marR="91440" indent="-166370">
              <a:lnSpc>
                <a:spcPct val="98600"/>
              </a:lnSpc>
              <a:spcBef>
                <a:spcPts val="295"/>
              </a:spcBef>
              <a:buFont typeface="Symbol"/>
              <a:buChar char=""/>
              <a:tabLst>
                <a:tab pos="177800" algn="l"/>
              </a:tabLst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Step 5: Gather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Culturally  Relevant Collateral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Information</a:t>
            </a:r>
            <a:endParaRPr sz="1100">
              <a:latin typeface="Arial"/>
              <a:cs typeface="Arial"/>
            </a:endParaRPr>
          </a:p>
          <a:p>
            <a:pPr marL="184150" marR="134620" indent="-171450">
              <a:lnSpc>
                <a:spcPct val="98600"/>
              </a:lnSpc>
              <a:spcBef>
                <a:spcPts val="295"/>
              </a:spcBef>
              <a:buFont typeface="Symbol"/>
              <a:buChar char=""/>
              <a:tabLst>
                <a:tab pos="177800" algn="l"/>
              </a:tabLst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Step 6: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Select</a:t>
            </a:r>
            <a:r>
              <a:rPr sz="1100" spc="-1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Culturally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Appropriate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Screening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Assessment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Tools</a:t>
            </a:r>
            <a:endParaRPr sz="1100">
              <a:latin typeface="Arial"/>
              <a:cs typeface="Arial"/>
            </a:endParaRPr>
          </a:p>
          <a:p>
            <a:pPr marL="179070" marR="5080" indent="-166370">
              <a:lnSpc>
                <a:spcPct val="98600"/>
              </a:lnSpc>
              <a:spcBef>
                <a:spcPts val="295"/>
              </a:spcBef>
              <a:buFont typeface="Symbol"/>
              <a:buChar char=""/>
              <a:tabLst>
                <a:tab pos="178435" algn="l"/>
              </a:tabLst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Step 7: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Determine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Readiness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Motivation  for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Change</a:t>
            </a:r>
            <a:endParaRPr sz="1100">
              <a:latin typeface="Arial"/>
              <a:cs typeface="Arial"/>
            </a:endParaRPr>
          </a:p>
          <a:p>
            <a:pPr marL="179070" marR="46355" indent="-166370">
              <a:lnSpc>
                <a:spcPct val="98600"/>
              </a:lnSpc>
              <a:spcBef>
                <a:spcPts val="295"/>
              </a:spcBef>
              <a:buFont typeface="Symbol"/>
              <a:buChar char=""/>
              <a:tabLst>
                <a:tab pos="178435" algn="l"/>
              </a:tabLst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Step 8: Provide</a:t>
            </a:r>
            <a:r>
              <a:rPr sz="1100" spc="-8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Culturally 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Responsive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Case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Management</a:t>
            </a:r>
            <a:endParaRPr sz="1100">
              <a:latin typeface="Arial"/>
              <a:cs typeface="Arial"/>
            </a:endParaRPr>
          </a:p>
          <a:p>
            <a:pPr marL="184785" marR="350520" indent="-171450">
              <a:lnSpc>
                <a:spcPct val="98600"/>
              </a:lnSpc>
              <a:spcBef>
                <a:spcPts val="295"/>
              </a:spcBef>
              <a:buFont typeface="Symbol"/>
              <a:buChar char=""/>
              <a:tabLst>
                <a:tab pos="178435" algn="l"/>
              </a:tabLst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Step 9: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Incorporate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Cultural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Factors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Into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Treatment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Planning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6083300"/>
            <a:ext cx="2870835" cy="287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9215" indent="381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necessarily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applicable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Zhang Min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Zhang 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Min’s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entire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necessary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appreci-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ate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life.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suitable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Zhang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Min’s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background.</a:t>
            </a:r>
            <a:endParaRPr sz="1200">
              <a:latin typeface="Times New Roman"/>
              <a:cs typeface="Times New Roman"/>
            </a:endParaRPr>
          </a:p>
          <a:p>
            <a:pPr marL="12700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Zhang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Min’s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demonstrates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why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thorough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background,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essential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treat-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planning. 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 culturally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planning,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programs must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incorporate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while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avoiding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stereotypical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or“one-size-fits-all”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2694" y="6083300"/>
            <a:ext cx="2874645" cy="287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0160" indent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evaluation entails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being open  minded,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right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questions,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selecting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ments,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choosing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modalities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each client.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Moreover,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identifying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culturally relevant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cerns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addressed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  <a:p>
            <a:pPr marL="15240" marR="5080" indent="889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staff guidance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facilitating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interviews, assessments,evaluations,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multi-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dimensional model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competence, 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programmatic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decisions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895858" y="908050"/>
            <a:ext cx="5956300" cy="5118100"/>
            <a:chOff x="895858" y="908050"/>
            <a:chExt cx="5956300" cy="5118100"/>
          </a:xfrm>
        </p:grpSpPr>
        <p:sp>
          <p:nvSpPr>
            <p:cNvPr id="6" name="object 6"/>
            <p:cNvSpPr/>
            <p:nvPr/>
          </p:nvSpPr>
          <p:spPr>
            <a:xfrm>
              <a:off x="902208" y="914400"/>
              <a:ext cx="5943600" cy="5105400"/>
            </a:xfrm>
            <a:custGeom>
              <a:avLst/>
              <a:gdLst/>
              <a:ahLst/>
              <a:cxnLst/>
              <a:rect l="l" t="t" r="r" b="b"/>
              <a:pathLst>
                <a:path w="5943600" h="5105400">
                  <a:moveTo>
                    <a:pt x="5802693" y="0"/>
                  </a:moveTo>
                  <a:lnTo>
                    <a:pt x="140906" y="0"/>
                  </a:lnTo>
                  <a:lnTo>
                    <a:pt x="96367" y="7183"/>
                  </a:lnTo>
                  <a:lnTo>
                    <a:pt x="57686" y="27185"/>
                  </a:lnTo>
                  <a:lnTo>
                    <a:pt x="27185" y="57686"/>
                  </a:lnTo>
                  <a:lnTo>
                    <a:pt x="7183" y="96367"/>
                  </a:lnTo>
                  <a:lnTo>
                    <a:pt x="0" y="140906"/>
                  </a:lnTo>
                  <a:lnTo>
                    <a:pt x="0" y="4964493"/>
                  </a:lnTo>
                  <a:lnTo>
                    <a:pt x="7183" y="5009032"/>
                  </a:lnTo>
                  <a:lnTo>
                    <a:pt x="27185" y="5047713"/>
                  </a:lnTo>
                  <a:lnTo>
                    <a:pt x="57686" y="5078214"/>
                  </a:lnTo>
                  <a:lnTo>
                    <a:pt x="96367" y="5098216"/>
                  </a:lnTo>
                  <a:lnTo>
                    <a:pt x="140906" y="5105400"/>
                  </a:lnTo>
                  <a:lnTo>
                    <a:pt x="5802693" y="5105400"/>
                  </a:lnTo>
                  <a:lnTo>
                    <a:pt x="5847232" y="5098216"/>
                  </a:lnTo>
                  <a:lnTo>
                    <a:pt x="5885913" y="5078214"/>
                  </a:lnTo>
                  <a:lnTo>
                    <a:pt x="5916414" y="5047713"/>
                  </a:lnTo>
                  <a:lnTo>
                    <a:pt x="5936416" y="5009032"/>
                  </a:lnTo>
                  <a:lnTo>
                    <a:pt x="5943600" y="4964493"/>
                  </a:lnTo>
                  <a:lnTo>
                    <a:pt x="5943600" y="140906"/>
                  </a:lnTo>
                  <a:lnTo>
                    <a:pt x="5936416" y="96367"/>
                  </a:lnTo>
                  <a:lnTo>
                    <a:pt x="5916414" y="57686"/>
                  </a:lnTo>
                  <a:lnTo>
                    <a:pt x="5885913" y="27185"/>
                  </a:lnTo>
                  <a:lnTo>
                    <a:pt x="5847232" y="7183"/>
                  </a:lnTo>
                  <a:lnTo>
                    <a:pt x="580269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02208" y="914400"/>
              <a:ext cx="5943600" cy="5105400"/>
            </a:xfrm>
            <a:custGeom>
              <a:avLst/>
              <a:gdLst/>
              <a:ahLst/>
              <a:cxnLst/>
              <a:rect l="l" t="t" r="r" b="b"/>
              <a:pathLst>
                <a:path w="5943600" h="5105400">
                  <a:moveTo>
                    <a:pt x="0" y="140906"/>
                  </a:moveTo>
                  <a:lnTo>
                    <a:pt x="7183" y="96367"/>
                  </a:lnTo>
                  <a:lnTo>
                    <a:pt x="27185" y="57686"/>
                  </a:lnTo>
                  <a:lnTo>
                    <a:pt x="57686" y="27185"/>
                  </a:lnTo>
                  <a:lnTo>
                    <a:pt x="96367" y="7183"/>
                  </a:lnTo>
                  <a:lnTo>
                    <a:pt x="140906" y="0"/>
                  </a:lnTo>
                  <a:lnTo>
                    <a:pt x="5802693" y="0"/>
                  </a:lnTo>
                  <a:lnTo>
                    <a:pt x="5847232" y="7183"/>
                  </a:lnTo>
                  <a:lnTo>
                    <a:pt x="5885913" y="27185"/>
                  </a:lnTo>
                  <a:lnTo>
                    <a:pt x="5916414" y="57686"/>
                  </a:lnTo>
                  <a:lnTo>
                    <a:pt x="5936416" y="96367"/>
                  </a:lnTo>
                  <a:lnTo>
                    <a:pt x="5943600" y="140906"/>
                  </a:lnTo>
                  <a:lnTo>
                    <a:pt x="5943600" y="4964493"/>
                  </a:lnTo>
                  <a:lnTo>
                    <a:pt x="5936416" y="5009032"/>
                  </a:lnTo>
                  <a:lnTo>
                    <a:pt x="5916414" y="5047713"/>
                  </a:lnTo>
                  <a:lnTo>
                    <a:pt x="5885913" y="5078214"/>
                  </a:lnTo>
                  <a:lnTo>
                    <a:pt x="5847232" y="5098216"/>
                  </a:lnTo>
                  <a:lnTo>
                    <a:pt x="5802693" y="5105400"/>
                  </a:lnTo>
                  <a:lnTo>
                    <a:pt x="140906" y="5105400"/>
                  </a:lnTo>
                  <a:lnTo>
                    <a:pt x="96367" y="5098216"/>
                  </a:lnTo>
                  <a:lnTo>
                    <a:pt x="57686" y="5078214"/>
                  </a:lnTo>
                  <a:lnTo>
                    <a:pt x="27185" y="5047713"/>
                  </a:lnTo>
                  <a:lnTo>
                    <a:pt x="7183" y="5009032"/>
                  </a:lnTo>
                  <a:lnTo>
                    <a:pt x="0" y="4964493"/>
                  </a:lnTo>
                  <a:lnTo>
                    <a:pt x="0" y="140906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75473" y="967231"/>
            <a:ext cx="5735955" cy="38100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5080" indent="13970">
              <a:lnSpc>
                <a:spcPts val="1360"/>
              </a:lnSpc>
              <a:spcBef>
                <a:spcPts val="210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Multidimensional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Model for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Developing Cultural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Competence: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Clinical/Program 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Level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214627" y="1574291"/>
            <a:ext cx="5356860" cy="4188460"/>
            <a:chOff x="1214627" y="1574291"/>
            <a:chExt cx="5356860" cy="4188460"/>
          </a:xfrm>
        </p:grpSpPr>
        <p:sp>
          <p:nvSpPr>
            <p:cNvPr id="10" name="object 10"/>
            <p:cNvSpPr/>
            <p:nvPr/>
          </p:nvSpPr>
          <p:spPr>
            <a:xfrm>
              <a:off x="1223771" y="1583435"/>
              <a:ext cx="5338572" cy="4170083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219199" y="1578863"/>
              <a:ext cx="5347970" cy="4178935"/>
            </a:xfrm>
            <a:custGeom>
              <a:avLst/>
              <a:gdLst/>
              <a:ahLst/>
              <a:cxnLst/>
              <a:rect l="l" t="t" r="r" b="b"/>
              <a:pathLst>
                <a:path w="5347970" h="4178935">
                  <a:moveTo>
                    <a:pt x="0" y="0"/>
                  </a:moveTo>
                  <a:lnTo>
                    <a:pt x="5347715" y="0"/>
                  </a:lnTo>
                  <a:lnTo>
                    <a:pt x="5347715" y="4178808"/>
                  </a:lnTo>
                  <a:lnTo>
                    <a:pt x="0" y="4178808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58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02711" y="435355"/>
            <a:ext cx="39624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3—Culturally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Evaluation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81432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plan-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processes.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organized  around nine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clini-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endorsed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administrators.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1070" y="1832101"/>
            <a:ext cx="2890520" cy="7248525"/>
          </a:xfrm>
          <a:prstGeom prst="rect">
            <a:avLst/>
          </a:prstGeom>
        </p:spPr>
        <p:txBody>
          <a:bodyPr vert="horz" wrap="square" lIns="0" tIns="1339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5"/>
              </a:spcBef>
            </a:pP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Step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1: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Engage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 Clients</a:t>
            </a:r>
            <a:endParaRPr sz="1800">
              <a:latin typeface="Arial"/>
              <a:cs typeface="Arial"/>
            </a:endParaRPr>
          </a:p>
          <a:p>
            <a:pPr marL="20320" marR="5080" indent="10160">
              <a:lnSpc>
                <a:spcPct val="100000"/>
              </a:lnSpc>
              <a:spcBef>
                <a:spcPts val="63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contact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stand 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yet-to-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be-established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relationship.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up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 to bridge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gap.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Handshakes,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facial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expressions,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greet-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ings,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small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talk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simple gestures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first impression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begin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building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therapeutic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relationship.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Involving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one’s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whole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greeting—thought,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body,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attitude,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spirit—is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most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engaging.</a:t>
            </a:r>
            <a:endParaRPr sz="1200">
              <a:latin typeface="Times New Roman"/>
              <a:cs typeface="Times New Roman"/>
            </a:endParaRPr>
          </a:p>
          <a:p>
            <a:pPr marL="17780" marR="18415" indent="8255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Fifty percent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end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visit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mental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practitioner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(Sue 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2013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scared,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vulnerable,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uncertain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about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help.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initial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meeting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often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encounter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the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system, 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leave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feeling hopeful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understood.</a:t>
            </a:r>
            <a:endParaRPr sz="1200">
              <a:latin typeface="Times New Roman"/>
              <a:cs typeface="Times New Roman"/>
            </a:endParaRPr>
          </a:p>
          <a:p>
            <a:pPr marL="20320" marR="151130" indent="6350" algn="just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Paniagua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(1998)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describes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how,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if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counselor  lacks sensitivity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jumps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premature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clusions,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first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visit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become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last:</a:t>
            </a:r>
            <a:endParaRPr sz="1200">
              <a:latin typeface="Times New Roman"/>
              <a:cs typeface="Times New Roman"/>
            </a:endParaRPr>
          </a:p>
          <a:p>
            <a:pPr marL="191135" marR="307975" indent="6985">
              <a:lnSpc>
                <a:spcPct val="100000"/>
              </a:lnSpc>
              <a:spcBef>
                <a:spcPts val="620"/>
              </a:spcBef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Pretend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 are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Puerto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Rican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taxi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driv-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er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000" spc="-40" dirty="0">
                <a:solidFill>
                  <a:srgbClr val="00395A"/>
                </a:solidFill>
                <a:latin typeface="Times New Roman"/>
                <a:cs typeface="Times New Roman"/>
              </a:rPr>
              <a:t>York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City,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3:00 p.m.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hot summer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day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 realize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appointment with the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thera-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pist…later, you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learned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the therapist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made a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note that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 were probably depressed  or psychotic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you dressed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carelessly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had dirty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nails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hands…would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you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return for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second appointment?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(p.</a:t>
            </a:r>
            <a:r>
              <a:rPr sz="10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120)</a:t>
            </a:r>
            <a:endParaRPr sz="1000">
              <a:latin typeface="Times New Roman"/>
              <a:cs typeface="Times New Roman"/>
            </a:endParaRPr>
          </a:p>
          <a:p>
            <a:pPr marL="20320" marR="87630" indent="8890">
              <a:lnSpc>
                <a:spcPct val="100000"/>
              </a:lnSpc>
              <a:spcBef>
                <a:spcPts val="580"/>
              </a:spcBef>
            </a:pP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client,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try 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launching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questions. Paniagua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(1998)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suggests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draw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attention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presenting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“without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giving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pression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much 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needed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97" y="3721100"/>
            <a:ext cx="283718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understand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problem”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18).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framework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healthcare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highlight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LEARN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(Berlin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Fowkes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1983).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how-to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box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next page presents this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7170" y="5354828"/>
            <a:ext cx="2895600" cy="3757929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6510" marR="79375" indent="-4445">
              <a:lnSpc>
                <a:spcPct val="99200"/>
              </a:lnSpc>
              <a:spcBef>
                <a:spcPts val="114"/>
              </a:spcBef>
            </a:pP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Step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2: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Familiarize</a:t>
            </a:r>
            <a:r>
              <a:rPr sz="1800" b="1" spc="-1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Clients 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and Their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Families </a:t>
            </a:r>
            <a:r>
              <a:rPr sz="1800" b="1" spc="15" dirty="0">
                <a:solidFill>
                  <a:srgbClr val="33617B"/>
                </a:solidFill>
                <a:latin typeface="Arial"/>
                <a:cs typeface="Arial"/>
              </a:rPr>
              <a:t>With 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Treatment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Evaluation  </a:t>
            </a:r>
            <a:r>
              <a:rPr sz="1800" b="1" spc="-80" dirty="0">
                <a:solidFill>
                  <a:srgbClr val="33617B"/>
                </a:solidFill>
                <a:latin typeface="Arial"/>
                <a:cs typeface="Arial"/>
              </a:rPr>
              <a:t>Processes</a:t>
            </a:r>
            <a:endParaRPr sz="1800">
              <a:latin typeface="Arial"/>
              <a:cs typeface="Arial"/>
            </a:endParaRPr>
          </a:p>
          <a:p>
            <a:pPr marL="20320" marR="5080" indent="1905">
              <a:lnSpc>
                <a:spcPct val="100000"/>
              </a:lnSpc>
              <a:spcBef>
                <a:spcPts val="6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facilities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maintain 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milieu).  Counselors, clinical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supervisors,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agency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easily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accustomed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typically new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jargon, program  expectations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schedules,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Unfortunately,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estranged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disconnected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members fail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educate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ex-  pectations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walked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3945635" y="908301"/>
            <a:ext cx="3053080" cy="2746375"/>
            <a:chOff x="3945635" y="908301"/>
            <a:chExt cx="3053080" cy="2746375"/>
          </a:xfrm>
        </p:grpSpPr>
        <p:sp>
          <p:nvSpPr>
            <p:cNvPr id="8" name="object 8"/>
            <p:cNvSpPr/>
            <p:nvPr/>
          </p:nvSpPr>
          <p:spPr>
            <a:xfrm>
              <a:off x="3951731" y="914397"/>
              <a:ext cx="3040380" cy="2734310"/>
            </a:xfrm>
            <a:custGeom>
              <a:avLst/>
              <a:gdLst/>
              <a:ahLst/>
              <a:cxnLst/>
              <a:rect l="l" t="t" r="r" b="b"/>
              <a:pathLst>
                <a:path w="3040379" h="2734310">
                  <a:moveTo>
                    <a:pt x="2964916" y="0"/>
                  </a:moveTo>
                  <a:lnTo>
                    <a:pt x="75463" y="0"/>
                  </a:lnTo>
                  <a:lnTo>
                    <a:pt x="46087" y="5929"/>
                  </a:lnTo>
                  <a:lnTo>
                    <a:pt x="22101" y="22101"/>
                  </a:lnTo>
                  <a:lnTo>
                    <a:pt x="5929" y="46087"/>
                  </a:lnTo>
                  <a:lnTo>
                    <a:pt x="0" y="75463"/>
                  </a:lnTo>
                  <a:lnTo>
                    <a:pt x="0" y="2658592"/>
                  </a:lnTo>
                  <a:lnTo>
                    <a:pt x="5929" y="2687968"/>
                  </a:lnTo>
                  <a:lnTo>
                    <a:pt x="22101" y="2711954"/>
                  </a:lnTo>
                  <a:lnTo>
                    <a:pt x="46087" y="2728126"/>
                  </a:lnTo>
                  <a:lnTo>
                    <a:pt x="75463" y="2734056"/>
                  </a:lnTo>
                  <a:lnTo>
                    <a:pt x="2964916" y="2734056"/>
                  </a:lnTo>
                  <a:lnTo>
                    <a:pt x="2994292" y="2728126"/>
                  </a:lnTo>
                  <a:lnTo>
                    <a:pt x="3018278" y="2711954"/>
                  </a:lnTo>
                  <a:lnTo>
                    <a:pt x="3034450" y="2687968"/>
                  </a:lnTo>
                  <a:lnTo>
                    <a:pt x="3040380" y="2658592"/>
                  </a:lnTo>
                  <a:lnTo>
                    <a:pt x="3040380" y="75463"/>
                  </a:lnTo>
                  <a:lnTo>
                    <a:pt x="3034450" y="46087"/>
                  </a:lnTo>
                  <a:lnTo>
                    <a:pt x="3018278" y="22101"/>
                  </a:lnTo>
                  <a:lnTo>
                    <a:pt x="2994292" y="5929"/>
                  </a:lnTo>
                  <a:lnTo>
                    <a:pt x="2964916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951731" y="914397"/>
              <a:ext cx="3040380" cy="2734310"/>
            </a:xfrm>
            <a:custGeom>
              <a:avLst/>
              <a:gdLst/>
              <a:ahLst/>
              <a:cxnLst/>
              <a:rect l="l" t="t" r="r" b="b"/>
              <a:pathLst>
                <a:path w="3040379" h="2734310">
                  <a:moveTo>
                    <a:pt x="0" y="75463"/>
                  </a:moveTo>
                  <a:lnTo>
                    <a:pt x="5929" y="46087"/>
                  </a:lnTo>
                  <a:lnTo>
                    <a:pt x="22101" y="22101"/>
                  </a:lnTo>
                  <a:lnTo>
                    <a:pt x="46087" y="5929"/>
                  </a:lnTo>
                  <a:lnTo>
                    <a:pt x="75463" y="0"/>
                  </a:lnTo>
                  <a:lnTo>
                    <a:pt x="2964916" y="0"/>
                  </a:lnTo>
                  <a:lnTo>
                    <a:pt x="2994292" y="5929"/>
                  </a:lnTo>
                  <a:lnTo>
                    <a:pt x="3018278" y="22101"/>
                  </a:lnTo>
                  <a:lnTo>
                    <a:pt x="3034450" y="46087"/>
                  </a:lnTo>
                  <a:lnTo>
                    <a:pt x="3040380" y="75463"/>
                  </a:lnTo>
                  <a:lnTo>
                    <a:pt x="3040380" y="2658592"/>
                  </a:lnTo>
                  <a:lnTo>
                    <a:pt x="3034450" y="2687968"/>
                  </a:lnTo>
                  <a:lnTo>
                    <a:pt x="3018278" y="2711954"/>
                  </a:lnTo>
                  <a:lnTo>
                    <a:pt x="2994292" y="2728126"/>
                  </a:lnTo>
                  <a:lnTo>
                    <a:pt x="2964916" y="2734056"/>
                  </a:lnTo>
                  <a:lnTo>
                    <a:pt x="75463" y="2734056"/>
                  </a:lnTo>
                  <a:lnTo>
                    <a:pt x="46087" y="2728126"/>
                  </a:lnTo>
                  <a:lnTo>
                    <a:pt x="22101" y="2711954"/>
                  </a:lnTo>
                  <a:lnTo>
                    <a:pt x="5929" y="2687968"/>
                  </a:lnTo>
                  <a:lnTo>
                    <a:pt x="0" y="2658592"/>
                  </a:lnTo>
                  <a:lnTo>
                    <a:pt x="0" y="75463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4009027" y="948943"/>
            <a:ext cx="2933700" cy="1070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100"/>
              </a:spcBef>
            </a:pP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Improving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Cross-Cultural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Communication</a:t>
            </a:r>
            <a:endParaRPr sz="1200">
              <a:latin typeface="Arial"/>
              <a:cs typeface="Arial"/>
            </a:endParaRPr>
          </a:p>
          <a:p>
            <a:pPr marL="12700" marR="136525" indent="4445">
              <a:lnSpc>
                <a:spcPct val="100000"/>
              </a:lnSpc>
              <a:spcBef>
                <a:spcPts val="78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 disparities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multiple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causes.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influence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cross-cultural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 between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Weiss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(2007)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recommends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six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steps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13328" y="2002112"/>
            <a:ext cx="2833370" cy="1522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4315" indent="-222250">
              <a:lnSpc>
                <a:spcPts val="1190"/>
              </a:lnSpc>
              <a:spcBef>
                <a:spcPts val="95"/>
              </a:spcBef>
              <a:buAutoNum type="arabicPeriod"/>
              <a:tabLst>
                <a:tab pos="23495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Slow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down.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ts val="1175"/>
              </a:lnSpc>
              <a:buAutoNum type="arabicPeriod"/>
              <a:tabLst>
                <a:tab pos="241935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plain, nonpsychiatric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language.</a:t>
            </a:r>
            <a:endParaRPr sz="1000">
              <a:latin typeface="Arial"/>
              <a:cs typeface="Arial"/>
            </a:endParaRPr>
          </a:p>
          <a:p>
            <a:pPr marL="234315" indent="-222250">
              <a:lnSpc>
                <a:spcPts val="1175"/>
              </a:lnSpc>
              <a:buAutoNum type="arabicPeriod"/>
              <a:tabLst>
                <a:tab pos="2349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Show or draw</a:t>
            </a:r>
            <a:r>
              <a:rPr sz="1000" spc="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pictures.</a:t>
            </a:r>
            <a:endParaRPr sz="1000">
              <a:latin typeface="Arial"/>
              <a:cs typeface="Arial"/>
            </a:endParaRPr>
          </a:p>
          <a:p>
            <a:pPr marL="243840" marR="125730" indent="-231140">
              <a:lnSpc>
                <a:spcPts val="1190"/>
              </a:lnSpc>
              <a:spcBef>
                <a:spcPts val="35"/>
              </a:spcBef>
              <a:buAutoNum type="arabicPeriod"/>
              <a:tabLst>
                <a:tab pos="238125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Limit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amount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provided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one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time.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ts val="1125"/>
              </a:lnSpc>
              <a:buAutoNum type="arabicPeriod"/>
              <a:tabLst>
                <a:tab pos="241935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“teach-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back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”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method.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-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client,</a:t>
            </a:r>
            <a:endParaRPr sz="1000">
              <a:latin typeface="Arial"/>
              <a:cs typeface="Arial"/>
            </a:endParaRPr>
          </a:p>
          <a:p>
            <a:pPr marL="241300" marR="104139">
              <a:lnSpc>
                <a:spcPts val="1180"/>
              </a:lnSpc>
              <a:spcBef>
                <a:spcPts val="4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nonthreatening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way,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explain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show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he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told.</a:t>
            </a:r>
            <a:endParaRPr sz="1000">
              <a:latin typeface="Arial"/>
              <a:cs typeface="Arial"/>
            </a:endParaRPr>
          </a:p>
          <a:p>
            <a:pPr marL="240665" marR="212725" indent="-228600">
              <a:lnSpc>
                <a:spcPts val="1160"/>
              </a:lnSpc>
              <a:spcBef>
                <a:spcPts val="10"/>
              </a:spcBef>
              <a:buAutoNum type="arabicPeriod" startAt="6"/>
              <a:tabLst>
                <a:tab pos="2413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Create a shame-free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environment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courages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participation.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930234" y="9430354"/>
            <a:ext cx="1689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59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9946" y="5435600"/>
            <a:ext cx="287718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starting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time to acclimate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the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process, counselors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tackle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obstacle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further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impede  treatment engagement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retention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ethnically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1070" y="7069328"/>
            <a:ext cx="2796540" cy="192913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9050" marR="52705" indent="-6985">
              <a:lnSpc>
                <a:spcPct val="99200"/>
              </a:lnSpc>
              <a:spcBef>
                <a:spcPts val="114"/>
              </a:spcBef>
            </a:pP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Step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3: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Endorse 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Collaboration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in 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Interviews, </a:t>
            </a:r>
            <a:r>
              <a:rPr sz="1800" b="1" spc="-45" dirty="0">
                <a:solidFill>
                  <a:srgbClr val="33617B"/>
                </a:solidFill>
                <a:latin typeface="Arial"/>
                <a:cs typeface="Arial"/>
              </a:rPr>
              <a:t>Assessments, 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800" b="1" spc="4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Planning</a:t>
            </a:r>
            <a:endParaRPr sz="1800">
              <a:latin typeface="Arial"/>
              <a:cs typeface="Arial"/>
            </a:endParaRPr>
          </a:p>
          <a:p>
            <a:pPr marL="17780" marR="5080" indent="12065">
              <a:lnSpc>
                <a:spcPct val="1000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unfamiliar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it. 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5435600"/>
            <a:ext cx="2868930" cy="36023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intrusive if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 much 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requested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content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source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dishonor  or shame.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resist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distrust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long history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racism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oppression.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inhibited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participating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because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view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authority 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sole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expert.</a:t>
            </a:r>
            <a:endParaRPr sz="1200">
              <a:latin typeface="Times New Roman"/>
              <a:cs typeface="Times New Roman"/>
            </a:endParaRPr>
          </a:p>
          <a:p>
            <a:pPr marL="14604" marR="36830" indent="6350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decrease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 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interview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process</a:t>
            </a:r>
            <a:endParaRPr sz="1200">
              <a:latin typeface="Times New Roman"/>
              <a:cs typeface="Times New Roman"/>
            </a:endParaRPr>
          </a:p>
          <a:p>
            <a:pPr marL="12700" marR="47625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collaborative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allows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 coun-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explain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intake,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processes;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clarifica-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results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(Mohatt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2008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  collaboration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emphasizing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input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interpretations.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feedback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integral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interpreting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results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908298"/>
            <a:ext cx="5956300" cy="4460875"/>
            <a:chOff x="908303" y="908298"/>
            <a:chExt cx="5956300" cy="4460875"/>
          </a:xfrm>
        </p:grpSpPr>
        <p:sp>
          <p:nvSpPr>
            <p:cNvPr id="6" name="object 6"/>
            <p:cNvSpPr/>
            <p:nvPr/>
          </p:nvSpPr>
          <p:spPr>
            <a:xfrm>
              <a:off x="914399" y="914394"/>
              <a:ext cx="5943600" cy="4448810"/>
            </a:xfrm>
            <a:custGeom>
              <a:avLst/>
              <a:gdLst/>
              <a:ahLst/>
              <a:cxnLst/>
              <a:rect l="l" t="t" r="r" b="b"/>
              <a:pathLst>
                <a:path w="5943600" h="4448810">
                  <a:moveTo>
                    <a:pt x="5820816" y="0"/>
                  </a:moveTo>
                  <a:lnTo>
                    <a:pt x="122783" y="0"/>
                  </a:lnTo>
                  <a:lnTo>
                    <a:pt x="74987" y="9649"/>
                  </a:lnTo>
                  <a:lnTo>
                    <a:pt x="35960" y="35964"/>
                  </a:lnTo>
                  <a:lnTo>
                    <a:pt x="9648" y="74993"/>
                  </a:lnTo>
                  <a:lnTo>
                    <a:pt x="0" y="122783"/>
                  </a:lnTo>
                  <a:lnTo>
                    <a:pt x="0" y="4325785"/>
                  </a:lnTo>
                  <a:lnTo>
                    <a:pt x="9648" y="4373573"/>
                  </a:lnTo>
                  <a:lnTo>
                    <a:pt x="35960" y="4412597"/>
                  </a:lnTo>
                  <a:lnTo>
                    <a:pt x="74987" y="4438908"/>
                  </a:lnTo>
                  <a:lnTo>
                    <a:pt x="122783" y="4448556"/>
                  </a:lnTo>
                  <a:lnTo>
                    <a:pt x="5820816" y="4448556"/>
                  </a:lnTo>
                  <a:lnTo>
                    <a:pt x="5868612" y="4438908"/>
                  </a:lnTo>
                  <a:lnTo>
                    <a:pt x="5907639" y="4412597"/>
                  </a:lnTo>
                  <a:lnTo>
                    <a:pt x="5933951" y="4373573"/>
                  </a:lnTo>
                  <a:lnTo>
                    <a:pt x="5943600" y="4325785"/>
                  </a:lnTo>
                  <a:lnTo>
                    <a:pt x="5943600" y="122783"/>
                  </a:lnTo>
                  <a:lnTo>
                    <a:pt x="5933951" y="74993"/>
                  </a:lnTo>
                  <a:lnTo>
                    <a:pt x="5907639" y="35964"/>
                  </a:lnTo>
                  <a:lnTo>
                    <a:pt x="5868612" y="9649"/>
                  </a:lnTo>
                  <a:lnTo>
                    <a:pt x="5820816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914394"/>
              <a:ext cx="5943600" cy="4448810"/>
            </a:xfrm>
            <a:custGeom>
              <a:avLst/>
              <a:gdLst/>
              <a:ahLst/>
              <a:cxnLst/>
              <a:rect l="l" t="t" r="r" b="b"/>
              <a:pathLst>
                <a:path w="5943600" h="4448810">
                  <a:moveTo>
                    <a:pt x="0" y="122783"/>
                  </a:moveTo>
                  <a:lnTo>
                    <a:pt x="9648" y="74993"/>
                  </a:lnTo>
                  <a:lnTo>
                    <a:pt x="35960" y="35964"/>
                  </a:lnTo>
                  <a:lnTo>
                    <a:pt x="74987" y="9649"/>
                  </a:lnTo>
                  <a:lnTo>
                    <a:pt x="122783" y="0"/>
                  </a:lnTo>
                  <a:lnTo>
                    <a:pt x="5820816" y="0"/>
                  </a:lnTo>
                  <a:lnTo>
                    <a:pt x="5868612" y="9649"/>
                  </a:lnTo>
                  <a:lnTo>
                    <a:pt x="5907639" y="35964"/>
                  </a:lnTo>
                  <a:lnTo>
                    <a:pt x="5933951" y="74993"/>
                  </a:lnTo>
                  <a:lnTo>
                    <a:pt x="5943600" y="122783"/>
                  </a:lnTo>
                  <a:lnTo>
                    <a:pt x="5943600" y="4325785"/>
                  </a:lnTo>
                  <a:lnTo>
                    <a:pt x="5933951" y="4373573"/>
                  </a:lnTo>
                  <a:lnTo>
                    <a:pt x="5907639" y="4412597"/>
                  </a:lnTo>
                  <a:lnTo>
                    <a:pt x="5868612" y="4438908"/>
                  </a:lnTo>
                  <a:lnTo>
                    <a:pt x="5820816" y="4448556"/>
                  </a:lnTo>
                  <a:lnTo>
                    <a:pt x="122783" y="4448556"/>
                  </a:lnTo>
                  <a:lnTo>
                    <a:pt x="74987" y="4438908"/>
                  </a:lnTo>
                  <a:lnTo>
                    <a:pt x="35960" y="4412597"/>
                  </a:lnTo>
                  <a:lnTo>
                    <a:pt x="9648" y="4373573"/>
                  </a:lnTo>
                  <a:lnTo>
                    <a:pt x="0" y="4325785"/>
                  </a:lnTo>
                  <a:lnTo>
                    <a:pt x="0" y="122783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01700" y="435355"/>
            <a:ext cx="5859780" cy="4824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450">
              <a:latin typeface="Arial"/>
              <a:cs typeface="Arial"/>
            </a:endParaRPr>
          </a:p>
          <a:p>
            <a:pPr marL="100965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Use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LEARN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Mnemonic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Intake</a:t>
            </a:r>
            <a:r>
              <a:rPr sz="12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Interviews</a:t>
            </a:r>
            <a:endParaRPr sz="1200">
              <a:latin typeface="Arial"/>
              <a:cs typeface="Arial"/>
            </a:endParaRPr>
          </a:p>
          <a:p>
            <a:pPr marL="98425" marR="29845" indent="-3810">
              <a:lnSpc>
                <a:spcPct val="99700"/>
              </a:lnSpc>
              <a:spcBef>
                <a:spcPts val="790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L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isten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from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cultural perspective.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Avoid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interrupting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posing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before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finishes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talking;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instead,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find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creative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ways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redirect dialog (or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limitations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short).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Take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learn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perception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problems, concerns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presenting problems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preferences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healing</a:t>
            </a:r>
            <a:r>
              <a:rPr sz="1000" spc="1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practices.</a:t>
            </a:r>
            <a:endParaRPr sz="1000">
              <a:latin typeface="Arial"/>
              <a:cs typeface="Arial"/>
            </a:endParaRPr>
          </a:p>
          <a:p>
            <a:pPr marL="103505" marR="104775" indent="-6350">
              <a:lnSpc>
                <a:spcPct val="100000"/>
              </a:lnSpc>
              <a:spcBef>
                <a:spcPts val="815"/>
              </a:spcBef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E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xplain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overall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purpose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interview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intake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Walk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general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agenda  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initial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discuss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reasons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asking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Remember</a:t>
            </a:r>
            <a:r>
              <a:rPr sz="1000" spc="2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</a:t>
            </a:r>
            <a:endParaRPr sz="1000">
              <a:latin typeface="Arial"/>
              <a:cs typeface="Arial"/>
            </a:endParaRPr>
          </a:p>
          <a:p>
            <a:pPr marL="105410" marR="26670">
              <a:lnSpc>
                <a:spcPts val="1190"/>
              </a:lnSpc>
              <a:spcBef>
                <a:spcPts val="5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come before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agenda 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interview;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don’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 cover every intake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question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expense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taking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(usually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brief)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questions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expressed by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</a:t>
            </a:r>
            <a:endParaRPr sz="1000">
              <a:latin typeface="Arial"/>
              <a:cs typeface="Arial"/>
            </a:endParaRPr>
          </a:p>
          <a:p>
            <a:pPr marL="98425" marR="71120" indent="1905">
              <a:lnSpc>
                <a:spcPct val="99700"/>
              </a:lnSpc>
              <a:spcBef>
                <a:spcPts val="765"/>
              </a:spcBef>
            </a:pPr>
            <a:r>
              <a:rPr sz="1000" b="1" spc="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cknowledge 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discuss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between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clients.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Take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explanatory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model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illness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Recognize,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when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healing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explore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ways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incorporate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plan.</a:t>
            </a:r>
            <a:endParaRPr sz="1000">
              <a:latin typeface="Arial"/>
              <a:cs typeface="Arial"/>
            </a:endParaRPr>
          </a:p>
          <a:p>
            <a:pPr marL="100965" marR="5080" indent="-6350">
              <a:lnSpc>
                <a:spcPct val="99800"/>
              </a:lnSpc>
              <a:spcBef>
                <a:spcPts val="819"/>
              </a:spcBef>
            </a:pP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R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ecommend 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course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collaboration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must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participation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assistance,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traditions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framework for healing in treatment. However,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clients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same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expectations 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involvement; some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see the counselor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expert,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desire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directive approach,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little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desire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participate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developing</a:t>
            </a:r>
            <a:r>
              <a:rPr sz="1000" spc="2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</a:t>
            </a:r>
            <a:r>
              <a:rPr sz="1000" spc="1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themselves.</a:t>
            </a:r>
            <a:endParaRPr sz="1000">
              <a:latin typeface="Arial"/>
              <a:cs typeface="Arial"/>
            </a:endParaRPr>
          </a:p>
          <a:p>
            <a:pPr marL="100965" marR="19050" indent="4445">
              <a:lnSpc>
                <a:spcPct val="100000"/>
              </a:lnSpc>
              <a:spcBef>
                <a:spcPts val="815"/>
              </a:spcBef>
            </a:pPr>
            <a:r>
              <a:rPr sz="1000" b="1" spc="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egotiate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weaves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norms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lifeways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goals,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objectives,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steps.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Once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modality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established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implemented,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encourage regular dialog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gain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feedback and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assess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satisfaction.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Respecting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culture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encouraging communication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throughout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process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increases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willing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 in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adhere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continuing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recommendations.</a:t>
            </a:r>
            <a:endParaRPr sz="1000">
              <a:latin typeface="Arial"/>
              <a:cs typeface="Arial"/>
            </a:endParaRPr>
          </a:p>
          <a:p>
            <a:pPr marL="93345">
              <a:lnSpc>
                <a:spcPct val="100000"/>
              </a:lnSpc>
              <a:spcBef>
                <a:spcPts val="600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Berlin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Fowkes 1983;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Dreachslin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 2013;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Ring</a:t>
            </a:r>
            <a:r>
              <a:rPr sz="1000" i="1" spc="-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2008.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285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60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02711" y="435355"/>
            <a:ext cx="39624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3—Culturally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Evaluation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83654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35" marR="5080" indent="-127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affect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intake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(Acevedo-Polakovich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2007). Collaboration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should extend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preferences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desires regarding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inclusion of  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 members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planning.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1070" y="2136140"/>
            <a:ext cx="2886075" cy="36677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9050" marR="236854" indent="-6985">
              <a:lnSpc>
                <a:spcPct val="99200"/>
              </a:lnSpc>
              <a:spcBef>
                <a:spcPts val="114"/>
              </a:spcBef>
            </a:pP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Step 4: </a:t>
            </a:r>
            <a:r>
              <a:rPr sz="1800" b="1" spc="5" dirty="0">
                <a:solidFill>
                  <a:srgbClr val="33617B"/>
                </a:solidFill>
                <a:latin typeface="Arial"/>
                <a:cs typeface="Arial"/>
              </a:rPr>
              <a:t>Integrate 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Relevant 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Information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Themes</a:t>
            </a:r>
            <a:endParaRPr sz="1800">
              <a:latin typeface="Arial"/>
              <a:cs typeface="Arial"/>
            </a:endParaRPr>
          </a:p>
          <a:p>
            <a:pPr marL="20320" marR="5080" indent="1905">
              <a:lnSpc>
                <a:spcPct val="100000"/>
              </a:lnSpc>
              <a:spcBef>
                <a:spcPts val="63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exploring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fully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 clients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cultural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strengths 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challenges.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Korean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wom- 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an’s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may serve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source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support  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sense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identity.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same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ashamed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her co-occurring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generalized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anxiety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respond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source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further shame be-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encourages her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disclose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personal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matters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people outside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family.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following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provides a brief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suggested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strength-based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topics 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incorpo-  rate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intake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evaluation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9173" y="5909209"/>
            <a:ext cx="2874645" cy="319722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235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Immigration</a:t>
            </a:r>
            <a:r>
              <a:rPr sz="1400" b="1" spc="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History</a:t>
            </a:r>
            <a:endParaRPr sz="1400">
              <a:latin typeface="Arial"/>
              <a:cs typeface="Arial"/>
            </a:endParaRPr>
          </a:p>
          <a:p>
            <a:pPr marL="12700" marR="5080" indent="5080">
              <a:lnSpc>
                <a:spcPct val="100000"/>
              </a:lnSpc>
              <a:spcBef>
                <a:spcPts val="12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light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possible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isolation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alienation.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enclaves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sources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contrast, others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isolated,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living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apart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friends,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extant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always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questions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length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United States,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nections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Ask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American-born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about 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parents’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language(s)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spoken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parents’cul-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ture(s).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Questions like these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5297" y="5168900"/>
            <a:ext cx="280479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early life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identity,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origin,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potential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conflicts,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resources.</a:t>
            </a:r>
            <a:r>
              <a:rPr sz="1200" spc="-11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tions should elicit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information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about: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7800" y="6083300"/>
            <a:ext cx="2886710" cy="276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3204" marR="5080" indent="-231140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Length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United States,  noting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immigration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occurred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number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resided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United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States.</a:t>
            </a:r>
            <a:endParaRPr sz="1200">
              <a:latin typeface="Times New Roman"/>
              <a:cs typeface="Times New Roman"/>
            </a:endParaRPr>
          </a:p>
          <a:p>
            <a:pPr marL="241300" marR="103505" indent="-228600">
              <a:lnSpc>
                <a:spcPct val="100000"/>
              </a:lnSpc>
              <a:buFont typeface="Symbol"/>
              <a:buChar char=""/>
              <a:tabLst>
                <a:tab pos="243840" algn="l"/>
                <a:tab pos="245110" algn="l"/>
              </a:tabLst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Frequency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returns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country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origin.</a:t>
            </a:r>
            <a:endParaRPr sz="1200">
              <a:latin typeface="Times New Roman"/>
              <a:cs typeface="Times New Roman"/>
            </a:endParaRPr>
          </a:p>
          <a:p>
            <a:pPr marL="241300" marR="305435" indent="-228600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Primary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English  proficiency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speaking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writing.</a:t>
            </a:r>
            <a:endParaRPr sz="1200">
              <a:latin typeface="Times New Roman"/>
              <a:cs typeface="Times New Roman"/>
            </a:endParaRPr>
          </a:p>
          <a:p>
            <a:pPr marL="241300" marR="255270" indent="-228600">
              <a:lnSpc>
                <a:spcPct val="100000"/>
              </a:lnSpc>
              <a:buFont typeface="Symbol"/>
              <a:buChar char=""/>
              <a:tabLst>
                <a:tab pos="245110" algn="l"/>
                <a:tab pos="245745" algn="l"/>
              </a:tabLst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reactions 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adjustments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  <a:p>
            <a:pPr marL="241300" marR="55880" indent="-22860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Changes 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</a:t>
            </a:r>
            <a:r>
              <a:rPr sz="1200" spc="-1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result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country.</a:t>
            </a:r>
            <a:endParaRPr sz="1200">
              <a:latin typeface="Times New Roman"/>
              <a:cs typeface="Times New Roman"/>
            </a:endParaRPr>
          </a:p>
          <a:p>
            <a:pPr marL="241300" marR="322580" indent="-228600">
              <a:lnSpc>
                <a:spcPct val="100000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differences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toward 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time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immigration to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now.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3985259" y="908303"/>
            <a:ext cx="2874645" cy="4203700"/>
            <a:chOff x="3985259" y="908303"/>
            <a:chExt cx="2874645" cy="4203700"/>
          </a:xfrm>
        </p:grpSpPr>
        <p:sp>
          <p:nvSpPr>
            <p:cNvPr id="9" name="object 9"/>
            <p:cNvSpPr/>
            <p:nvPr/>
          </p:nvSpPr>
          <p:spPr>
            <a:xfrm>
              <a:off x="3991355" y="914399"/>
              <a:ext cx="2862580" cy="4191000"/>
            </a:xfrm>
            <a:custGeom>
              <a:avLst/>
              <a:gdLst/>
              <a:ahLst/>
              <a:cxnLst/>
              <a:rect l="l" t="t" r="r" b="b"/>
              <a:pathLst>
                <a:path w="2862579" h="4191000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4112006"/>
                  </a:lnTo>
                  <a:lnTo>
                    <a:pt x="6208" y="4142752"/>
                  </a:lnTo>
                  <a:lnTo>
                    <a:pt x="23137" y="4167862"/>
                  </a:lnTo>
                  <a:lnTo>
                    <a:pt x="48247" y="4184791"/>
                  </a:lnTo>
                  <a:lnTo>
                    <a:pt x="78994" y="4191000"/>
                  </a:lnTo>
                  <a:lnTo>
                    <a:pt x="2783078" y="4191000"/>
                  </a:lnTo>
                  <a:lnTo>
                    <a:pt x="2813824" y="4184791"/>
                  </a:lnTo>
                  <a:lnTo>
                    <a:pt x="2838934" y="4167862"/>
                  </a:lnTo>
                  <a:lnTo>
                    <a:pt x="2855863" y="4142752"/>
                  </a:lnTo>
                  <a:lnTo>
                    <a:pt x="2862072" y="4112006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991355" y="914399"/>
              <a:ext cx="2862580" cy="4191000"/>
            </a:xfrm>
            <a:custGeom>
              <a:avLst/>
              <a:gdLst/>
              <a:ahLst/>
              <a:cxnLst/>
              <a:rect l="l" t="t" r="r" b="b"/>
              <a:pathLst>
                <a:path w="2862579" h="4191000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4112006"/>
                  </a:lnTo>
                  <a:lnTo>
                    <a:pt x="2855863" y="4142752"/>
                  </a:lnTo>
                  <a:lnTo>
                    <a:pt x="2838934" y="4167862"/>
                  </a:lnTo>
                  <a:lnTo>
                    <a:pt x="2813824" y="4184791"/>
                  </a:lnTo>
                  <a:lnTo>
                    <a:pt x="2783078" y="4191000"/>
                  </a:lnTo>
                  <a:lnTo>
                    <a:pt x="78994" y="4191000"/>
                  </a:lnTo>
                  <a:lnTo>
                    <a:pt x="48247" y="4184791"/>
                  </a:lnTo>
                  <a:lnTo>
                    <a:pt x="23137" y="4167862"/>
                  </a:lnTo>
                  <a:lnTo>
                    <a:pt x="6208" y="4142752"/>
                  </a:lnTo>
                  <a:lnTo>
                    <a:pt x="0" y="4112006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4046246" y="948943"/>
            <a:ext cx="2640330" cy="164846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172085" indent="6985">
              <a:lnSpc>
                <a:spcPts val="1360"/>
              </a:lnSpc>
              <a:spcBef>
                <a:spcPts val="21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Counselors:</a:t>
            </a:r>
            <a:r>
              <a:rPr sz="1200" b="1" i="1" spc="-20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Conducting 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Strength-Based</a:t>
            </a:r>
            <a:r>
              <a:rPr sz="12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Interviews</a:t>
            </a:r>
            <a:endParaRPr sz="1200">
              <a:latin typeface="Arial"/>
              <a:cs typeface="Arial"/>
            </a:endParaRPr>
          </a:p>
          <a:p>
            <a:pPr marL="14604" marR="5080" indent="1905">
              <a:lnSpc>
                <a:spcPct val="99800"/>
              </a:lnSpc>
              <a:spcBef>
                <a:spcPts val="75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nature,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initial interviews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evaluations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can  overemphasize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presenting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problems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con-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cerns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while underplaying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strengths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supports. 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list,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although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exhaustive,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reminds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clinicians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 acknowledge client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strengths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supports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from the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outset.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0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Strengths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supports: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53205" y="2572140"/>
            <a:ext cx="2724150" cy="2157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6220" indent="-224154">
              <a:lnSpc>
                <a:spcPts val="1200"/>
              </a:lnSpc>
              <a:spcBef>
                <a:spcPts val="95"/>
              </a:spcBef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Pride and participation 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one’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</a:t>
            </a:r>
            <a:r>
              <a:rPr sz="1000" spc="-1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</a:t>
            </a:r>
            <a:endParaRPr sz="1000">
              <a:latin typeface="Arial"/>
              <a:cs typeface="Arial"/>
            </a:endParaRPr>
          </a:p>
          <a:p>
            <a:pPr marL="244475" marR="5080" indent="-232410">
              <a:lnSpc>
                <a:spcPct val="100000"/>
              </a:lnSpc>
              <a:buFont typeface="Symbol"/>
              <a:buChar char=""/>
              <a:tabLst>
                <a:tab pos="234315" algn="l"/>
                <a:tab pos="2349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Social skills,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practical skills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</a:t>
            </a:r>
            <a:r>
              <a:rPr sz="1000" spc="-1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</a:t>
            </a:r>
            <a:endParaRPr sz="1000">
              <a:latin typeface="Arial"/>
              <a:cs typeface="Arial"/>
            </a:endParaRPr>
          </a:p>
          <a:p>
            <a:pPr marL="238760" indent="-226695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Bilingual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multilingual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</a:t>
            </a:r>
            <a:endParaRPr sz="1000">
              <a:latin typeface="Arial"/>
              <a:cs typeface="Arial"/>
            </a:endParaRPr>
          </a:p>
          <a:p>
            <a:pPr marL="244475" marR="77470" indent="-23241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Traditional, religious,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spiritual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practices,  beliefs,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faith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Generational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wisdom</a:t>
            </a:r>
            <a:endParaRPr sz="1000">
              <a:latin typeface="Arial"/>
              <a:cs typeface="Arial"/>
            </a:endParaRPr>
          </a:p>
          <a:p>
            <a:pPr marL="236220" indent="-224154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Extended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nonblood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kinships</a:t>
            </a:r>
            <a:endParaRPr sz="1000">
              <a:latin typeface="Arial"/>
              <a:cs typeface="Arial"/>
            </a:endParaRPr>
          </a:p>
          <a:p>
            <a:pPr marL="244475" marR="260985" indent="-23241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Ability 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maintain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heritage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</a:t>
            </a:r>
            <a:endParaRPr sz="1000">
              <a:latin typeface="Arial"/>
              <a:cs typeface="Arial"/>
            </a:endParaRPr>
          </a:p>
          <a:p>
            <a:pPr marL="243204" marR="228600" indent="-23114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Perseverance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coping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racism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oppression</a:t>
            </a:r>
            <a:endParaRPr sz="1000">
              <a:latin typeface="Arial"/>
              <a:cs typeface="Arial"/>
            </a:endParaRPr>
          </a:p>
          <a:p>
            <a:pPr marL="240665" indent="-228600">
              <a:lnSpc>
                <a:spcPts val="1195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ways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coping</a:t>
            </a:r>
            <a:endParaRPr sz="1000">
              <a:latin typeface="Arial"/>
              <a:cs typeface="Arial"/>
            </a:endParaRPr>
          </a:p>
          <a:p>
            <a:pPr marL="240665" indent="-228600">
              <a:lnSpc>
                <a:spcPts val="1195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involvement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46185" y="4807934"/>
            <a:ext cx="11195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Hays</a:t>
            </a:r>
            <a:r>
              <a:rPr sz="1000" i="1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2008.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930518" y="9430205"/>
            <a:ext cx="1689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5598" y="881888"/>
            <a:ext cx="21526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Debra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Claymore,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M.Ed.Adm.</a:t>
            </a:r>
            <a:endParaRPr sz="1200">
              <a:latin typeface="Times New Roman"/>
              <a:cs typeface="Times New Roman"/>
            </a:endParaRPr>
          </a:p>
          <a:p>
            <a:pPr marL="12700" marR="205740" indent="254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Claymore &amp;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  Loveland,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7344" y="1582928"/>
            <a:ext cx="2662555" cy="4455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495" marR="876300" indent="-1270">
              <a:lnSpc>
                <a:spcPct val="100000"/>
              </a:lnSpc>
              <a:spcBef>
                <a:spcPts val="100"/>
              </a:spcBef>
            </a:pP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Daniel Edwards,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D.S.W.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8415" marR="1169670" indent="381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Ethnic Studies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Program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Utah</a:t>
            </a:r>
            <a:endParaRPr sz="12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Salt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City,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UT</a:t>
            </a:r>
            <a:endParaRPr sz="1200">
              <a:latin typeface="Times New Roman"/>
              <a:cs typeface="Times New Roman"/>
            </a:endParaRPr>
          </a:p>
          <a:p>
            <a:pPr marL="18415" marR="5080" indent="5080">
              <a:lnSpc>
                <a:spcPct val="100000"/>
              </a:lnSpc>
              <a:spcBef>
                <a:spcPts val="800"/>
              </a:spcBef>
            </a:pP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Tonda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L.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Hughes,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M.S.N.,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Ph.D.,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FAAN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Professor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Nursing</a:t>
            </a:r>
            <a:endParaRPr sz="1200">
              <a:latin typeface="Times New Roman"/>
              <a:cs typeface="Times New Roman"/>
            </a:endParaRPr>
          </a:p>
          <a:p>
            <a:pPr marL="22860" marR="669925" indent="-444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Illinois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Chicago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Chicago,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23495" marR="733425">
              <a:lnSpc>
                <a:spcPct val="100000"/>
              </a:lnSpc>
              <a:spcBef>
                <a:spcPts val="795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David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Mathews,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M.A.,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Director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Adult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2700" marR="271145" indent="38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Kentucky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River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Care,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Jackson,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KY</a:t>
            </a:r>
            <a:endParaRPr sz="1200">
              <a:latin typeface="Times New Roman"/>
              <a:cs typeface="Times New Roman"/>
            </a:endParaRPr>
          </a:p>
          <a:p>
            <a:pPr marL="22860" marR="457200" indent="-4445">
              <a:lnSpc>
                <a:spcPct val="100000"/>
              </a:lnSpc>
              <a:spcBef>
                <a:spcPts val="805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Anthony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(Tony)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Taiwai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Ng,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M.D.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Consultant</a:t>
            </a:r>
            <a:endParaRPr sz="1200">
              <a:latin typeface="Times New Roman"/>
              <a:cs typeface="Times New Roman"/>
            </a:endParaRPr>
          </a:p>
          <a:p>
            <a:pPr marL="2413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Washington,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DC</a:t>
            </a:r>
            <a:endParaRPr sz="1200">
              <a:latin typeface="Times New Roman"/>
              <a:cs typeface="Times New Roman"/>
            </a:endParaRPr>
          </a:p>
          <a:p>
            <a:pPr marL="16510" marR="1254125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Barry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Pilson,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Adjunct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School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Social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Work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Tulane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Metairie,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881888"/>
            <a:ext cx="2812415" cy="33388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1171575" indent="-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Rafaela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R.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Robles,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Ed.D.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2700" marR="528320" indent="635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Technology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Transfer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Caribbean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Basin/Hispanic Addiction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Centro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Estudios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en Adicción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Universidad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Caribe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Bayamon,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PR</a:t>
            </a:r>
            <a:endParaRPr sz="1200">
              <a:latin typeface="Times New Roman"/>
              <a:cs typeface="Times New Roman"/>
            </a:endParaRPr>
          </a:p>
          <a:p>
            <a:pPr marL="14604" marR="890905" indent="4445">
              <a:lnSpc>
                <a:spcPct val="100000"/>
              </a:lnSpc>
              <a:spcBef>
                <a:spcPts val="805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Gloria </a:t>
            </a:r>
            <a:r>
              <a:rPr sz="1200" spc="70" dirty="0">
                <a:solidFill>
                  <a:srgbClr val="00395A"/>
                </a:solidFill>
                <a:latin typeface="Times New Roman"/>
                <a:cs typeface="Times New Roman"/>
              </a:rPr>
              <a:t>M.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Rodriguez,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D.S.W.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Scientist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Division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Addiction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31445" marR="5080" indent="-113664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Jersey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Senior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Trenton,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NJ</a:t>
            </a:r>
            <a:endParaRPr sz="1200">
              <a:latin typeface="Times New Roman"/>
              <a:cs typeface="Times New Roman"/>
            </a:endParaRPr>
          </a:p>
          <a:p>
            <a:pPr marL="19050" marR="365760" indent="-5715">
              <a:lnSpc>
                <a:spcPct val="100000"/>
              </a:lnSpc>
              <a:spcBef>
                <a:spcPts val="790"/>
              </a:spcBef>
            </a:pP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Ann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Yabusaki,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M.Ed.,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M.A.,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Ph.D.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22225" marR="713105" indent="-4445">
              <a:lnSpc>
                <a:spcPts val="1450"/>
              </a:lnSpc>
              <a:spcBef>
                <a:spcPts val="4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Coalition for 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Drug-Free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Hawaii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Honolulu,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100" y="9430004"/>
            <a:ext cx="17589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iii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386" y="891032"/>
            <a:ext cx="2880360" cy="806323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5875" marR="1151890" indent="-3810">
              <a:lnSpc>
                <a:spcPts val="1660"/>
              </a:lnSpc>
              <a:spcBef>
                <a:spcPts val="17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Identity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Acculturation</a:t>
            </a:r>
            <a:endParaRPr sz="1400">
              <a:latin typeface="Arial"/>
              <a:cs typeface="Arial"/>
            </a:endParaRPr>
          </a:p>
          <a:p>
            <a:pPr marL="13335" marR="5080" indent="3810">
              <a:lnSpc>
                <a:spcPct val="100000"/>
              </a:lnSpc>
              <a:spcBef>
                <a:spcPts val="4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Zhang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Min’s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begin-  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chapter,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unique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guard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against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making assumptions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client identity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identification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identifies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culture(s)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origin.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Castro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colleagues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(1999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explain,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“for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within-group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variability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dimension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ranges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ceptance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culture’s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involvement”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(p.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515).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dimen-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called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“Afrocentricity.”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Scales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Af-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rocentricity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indicator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level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traditional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African-oriented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(Baldwin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1985;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Cokley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Williams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2005;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Klonoff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Landrine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2000).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accul-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turation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detailed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discussion 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theory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behind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models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beyond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scope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Proto-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(TIP);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meas-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ured when administering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instruments.</a:t>
            </a:r>
            <a:endParaRPr sz="1200">
              <a:latin typeface="Times New Roman"/>
              <a:cs typeface="Times New Roman"/>
            </a:endParaRPr>
          </a:p>
          <a:p>
            <a:pPr marL="15875" marR="63500" indent="6350">
              <a:lnSpc>
                <a:spcPct val="100000"/>
              </a:lnSpc>
              <a:spcBef>
                <a:spcPts val="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“Asking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tion”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advice box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right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exploration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measure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acculturation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identity, see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Appendix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  <a:p>
            <a:pPr marL="13335" marR="33655" indent="9525">
              <a:lnSpc>
                <a:spcPct val="100000"/>
              </a:lnSpc>
              <a:spcBef>
                <a:spcPts val="8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cutting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outlined 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socioeconomic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status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(SES),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occupation,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education,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gender,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variables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distinguish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biracial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identify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6731000"/>
            <a:ext cx="283972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culture,</a:t>
            </a:r>
            <a:r>
              <a:rPr sz="1200" spc="-2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both.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two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cial/ethnic identities,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self-identifies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she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negotiates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7800" y="7777634"/>
            <a:ext cx="2859405" cy="1185545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 marR="5080" indent="8255">
              <a:lnSpc>
                <a:spcPct val="101400"/>
              </a:lnSpc>
              <a:spcBef>
                <a:spcPts val="21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Membership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Subculture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initially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broader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person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unique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warrants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3983482" y="908050"/>
            <a:ext cx="2875280" cy="5772150"/>
            <a:chOff x="3983482" y="908050"/>
            <a:chExt cx="2875280" cy="5772150"/>
          </a:xfrm>
        </p:grpSpPr>
        <p:sp>
          <p:nvSpPr>
            <p:cNvPr id="7" name="object 7"/>
            <p:cNvSpPr/>
            <p:nvPr/>
          </p:nvSpPr>
          <p:spPr>
            <a:xfrm>
              <a:off x="3989832" y="914400"/>
              <a:ext cx="2862580" cy="5759450"/>
            </a:xfrm>
            <a:custGeom>
              <a:avLst/>
              <a:gdLst/>
              <a:ahLst/>
              <a:cxnLst/>
              <a:rect l="l" t="t" r="r" b="b"/>
              <a:pathLst>
                <a:path w="2862579" h="5759450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5680202"/>
                  </a:lnTo>
                  <a:lnTo>
                    <a:pt x="6208" y="5710948"/>
                  </a:lnTo>
                  <a:lnTo>
                    <a:pt x="23137" y="5736058"/>
                  </a:lnTo>
                  <a:lnTo>
                    <a:pt x="48247" y="5752987"/>
                  </a:lnTo>
                  <a:lnTo>
                    <a:pt x="78994" y="5759196"/>
                  </a:lnTo>
                  <a:lnTo>
                    <a:pt x="2783078" y="5759196"/>
                  </a:lnTo>
                  <a:lnTo>
                    <a:pt x="2813824" y="5752987"/>
                  </a:lnTo>
                  <a:lnTo>
                    <a:pt x="2838934" y="5736058"/>
                  </a:lnTo>
                  <a:lnTo>
                    <a:pt x="2855863" y="5710948"/>
                  </a:lnTo>
                  <a:lnTo>
                    <a:pt x="2862072" y="5680202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989832" y="914400"/>
              <a:ext cx="2862580" cy="5759450"/>
            </a:xfrm>
            <a:custGeom>
              <a:avLst/>
              <a:gdLst/>
              <a:ahLst/>
              <a:cxnLst/>
              <a:rect l="l" t="t" r="r" b="b"/>
              <a:pathLst>
                <a:path w="2862579" h="5759450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5680202"/>
                  </a:lnTo>
                  <a:lnTo>
                    <a:pt x="2855863" y="5710948"/>
                  </a:lnTo>
                  <a:lnTo>
                    <a:pt x="2838934" y="5736058"/>
                  </a:lnTo>
                  <a:lnTo>
                    <a:pt x="2813824" y="5752987"/>
                  </a:lnTo>
                  <a:lnTo>
                    <a:pt x="2783078" y="5759196"/>
                  </a:lnTo>
                  <a:lnTo>
                    <a:pt x="78994" y="5759196"/>
                  </a:lnTo>
                  <a:lnTo>
                    <a:pt x="48247" y="5752987"/>
                  </a:lnTo>
                  <a:lnTo>
                    <a:pt x="23137" y="5736058"/>
                  </a:lnTo>
                  <a:lnTo>
                    <a:pt x="6208" y="5710948"/>
                  </a:lnTo>
                  <a:lnTo>
                    <a:pt x="0" y="5680202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4047127" y="948943"/>
            <a:ext cx="2707005" cy="276733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3970" marR="90170" indent="2540">
              <a:lnSpc>
                <a:spcPts val="1360"/>
              </a:lnSpc>
              <a:spcBef>
                <a:spcPts val="21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Asking</a:t>
            </a:r>
            <a:r>
              <a:rPr sz="1200" b="1" spc="-1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About 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200" b="1" spc="8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Acculturation</a:t>
            </a:r>
            <a:endParaRPr sz="1200">
              <a:latin typeface="Arial"/>
              <a:cs typeface="Arial"/>
            </a:endParaRPr>
          </a:p>
          <a:p>
            <a:pPr marL="12700" marR="5080" indent="6985">
              <a:lnSpc>
                <a:spcPct val="100000"/>
              </a:lnSpc>
              <a:spcBef>
                <a:spcPts val="75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thoughtful exploration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identity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will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clues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determin-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ethnic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identity.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There  are numerous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derive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clients’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answers,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cannot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be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covered 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TIP; this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 one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sample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(Fontes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2008).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these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tactfully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sound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like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interrogation.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integrate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them naturally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conversation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rather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asking one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after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another.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questions 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relevant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 settings.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Counselors can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adapt wording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suit  clients’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contexts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styles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commu-  nication,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because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listed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throughout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chapter 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examples: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591006" y="5527993"/>
            <a:ext cx="542290" cy="0"/>
          </a:xfrm>
          <a:custGeom>
            <a:avLst/>
            <a:gdLst/>
            <a:ahLst/>
            <a:cxnLst/>
            <a:rect l="l" t="t" r="r" b="b"/>
            <a:pathLst>
              <a:path w="542289">
                <a:moveTo>
                  <a:pt x="0" y="0"/>
                </a:moveTo>
                <a:lnTo>
                  <a:pt x="541725" y="0"/>
                </a:lnTo>
              </a:path>
            </a:pathLst>
          </a:custGeom>
          <a:ln w="7968">
            <a:solidFill>
              <a:srgbClr val="00385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4051681" y="3690963"/>
            <a:ext cx="2685415" cy="2463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 indent="-229235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you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born?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consider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family?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first language you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learned?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language(s)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speak?</a:t>
            </a:r>
            <a:endParaRPr sz="1000">
              <a:latin typeface="Arial"/>
              <a:cs typeface="Arial"/>
            </a:endParaRPr>
          </a:p>
          <a:p>
            <a:pPr marL="241300" marR="5080" indent="-22860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language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spoken in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home?</a:t>
            </a:r>
            <a:endParaRPr sz="1000">
              <a:latin typeface="Arial"/>
              <a:cs typeface="Arial"/>
            </a:endParaRPr>
          </a:p>
          <a:p>
            <a:pPr marL="241300" marR="104775" indent="-22860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religion?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observant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practicing that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religion?</a:t>
            </a:r>
            <a:endParaRPr sz="1000">
              <a:latin typeface="Arial"/>
              <a:cs typeface="Arial"/>
            </a:endParaRPr>
          </a:p>
          <a:p>
            <a:pPr marL="241300" marR="48895" indent="-228600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activities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enjoy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working?</a:t>
            </a:r>
            <a:endParaRPr sz="1000">
              <a:latin typeface="Arial"/>
              <a:cs typeface="Arial"/>
            </a:endParaRPr>
          </a:p>
          <a:p>
            <a:pPr marL="240665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yourself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culturally?</a:t>
            </a:r>
            <a:endParaRPr sz="1000">
              <a:latin typeface="Arial"/>
              <a:cs typeface="Arial"/>
            </a:endParaRPr>
          </a:p>
          <a:p>
            <a:pPr marL="240665" marR="69215" indent="-228600" algn="just">
              <a:lnSpc>
                <a:spcPct val="100000"/>
              </a:lnSpc>
              <a:buFont typeface="Symbol"/>
              <a:buChar char=""/>
              <a:tabLst>
                <a:tab pos="241300" algn="l"/>
                <a:tab pos="211074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aspects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being	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</a:t>
            </a:r>
            <a:r>
              <a:rPr sz="1000" spc="-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most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you?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(Use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term for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identified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client.)</a:t>
            </a:r>
            <a:endParaRPr sz="1000">
              <a:latin typeface="Arial"/>
              <a:cs typeface="Arial"/>
            </a:endParaRPr>
          </a:p>
          <a:p>
            <a:pPr marL="240665" marR="158750" indent="-228600" algn="just">
              <a:lnSpc>
                <a:spcPct val="100000"/>
              </a:lnSpc>
              <a:buFont typeface="Symbol"/>
              <a:buChar char=""/>
              <a:tabLst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would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describe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neighborhood?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51681" y="6129728"/>
            <a:ext cx="2689225" cy="4800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3204" marR="5080" indent="-23114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Whom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usually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turn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when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facing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problem?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ts val="118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goals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interview?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62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02711" y="435355"/>
            <a:ext cx="39624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3—Culturally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Evaluation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5310" y="868171"/>
            <a:ext cx="2881630" cy="2219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family; accordingly,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avoid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generalizations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assumptions.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culture within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just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Latino,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American, 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culture; many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variables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 identity (see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“What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Cross-Cutting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Race,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Culture”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section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1).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African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client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Carroll Parish,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LA,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might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describe 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quite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differently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an African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downtown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Hartford,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CT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5087" y="3212084"/>
            <a:ext cx="2840355" cy="32080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604" marR="5080" indent="-2540">
              <a:lnSpc>
                <a:spcPct val="100299"/>
              </a:lnSpc>
              <a:spcBef>
                <a:spcPts val="9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Beliefs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About Health,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Healing,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Help-Seeking,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Substance Use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Just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shapes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identity,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shapes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attitudes surrounding 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acceptance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mask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seek-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conceptualizes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prac-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substances.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discouraged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frowned upon 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tremendous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shame about  drinking. Chapter 5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reviews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health-related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6594" y="6528213"/>
            <a:ext cx="2864485" cy="227965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225"/>
              </a:spcBef>
            </a:pP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Trauma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</a:t>
            </a:r>
            <a:r>
              <a:rPr sz="1400" b="1" spc="-9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40" dirty="0">
                <a:solidFill>
                  <a:srgbClr val="33617B"/>
                </a:solidFill>
                <a:latin typeface="Arial"/>
                <a:cs typeface="Arial"/>
              </a:rPr>
              <a:t>Loss</a:t>
            </a:r>
            <a:endParaRPr sz="1400">
              <a:latin typeface="Arial"/>
              <a:cs typeface="Arial"/>
            </a:endParaRPr>
          </a:p>
          <a:p>
            <a:pPr marL="12700" marR="49530" indent="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immigrant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subcultures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experienced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violent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upheavals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higher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incidence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trauma than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others.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trauma  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should therefore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incorporated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questions.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issues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general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might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include:</a:t>
            </a:r>
            <a:endParaRPr sz="1200">
              <a:latin typeface="Times New Roman"/>
              <a:cs typeface="Times New Roman"/>
            </a:endParaRPr>
          </a:p>
          <a:p>
            <a:pPr marL="243840" marR="5080" indent="-226695">
              <a:lnSpc>
                <a:spcPct val="100000"/>
              </a:lnSpc>
              <a:buFont typeface="Symbol"/>
              <a:buChar char=""/>
              <a:tabLst>
                <a:tab pos="252729" algn="l"/>
                <a:tab pos="254000" algn="l"/>
              </a:tabLst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Migration,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relocation,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emigration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history—which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separation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homeland,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friends—and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accompany these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transitions.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7800" y="8255000"/>
            <a:ext cx="272161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8125" marR="5080" indent="-226060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 personal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Indian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boarding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schools.</a:t>
            </a:r>
            <a:endParaRPr sz="1200">
              <a:latin typeface="Times New Roman"/>
              <a:cs typeface="Times New Roman"/>
            </a:endParaRPr>
          </a:p>
          <a:p>
            <a:pPr marL="243840" marR="27940" indent="-231775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genocide,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persecution,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torture,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starvation.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3985259" y="908303"/>
            <a:ext cx="2874645" cy="7289800"/>
            <a:chOff x="3985259" y="908303"/>
            <a:chExt cx="2874645" cy="7289800"/>
          </a:xfrm>
        </p:grpSpPr>
        <p:sp>
          <p:nvSpPr>
            <p:cNvPr id="8" name="object 8"/>
            <p:cNvSpPr/>
            <p:nvPr/>
          </p:nvSpPr>
          <p:spPr>
            <a:xfrm>
              <a:off x="3991355" y="914399"/>
              <a:ext cx="2862580" cy="7277100"/>
            </a:xfrm>
            <a:custGeom>
              <a:avLst/>
              <a:gdLst/>
              <a:ahLst/>
              <a:cxnLst/>
              <a:rect l="l" t="t" r="r" b="b"/>
              <a:pathLst>
                <a:path w="2862579" h="7277100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7198106"/>
                  </a:lnTo>
                  <a:lnTo>
                    <a:pt x="6208" y="7228852"/>
                  </a:lnTo>
                  <a:lnTo>
                    <a:pt x="23137" y="7253962"/>
                  </a:lnTo>
                  <a:lnTo>
                    <a:pt x="48247" y="7270891"/>
                  </a:lnTo>
                  <a:lnTo>
                    <a:pt x="78994" y="7277100"/>
                  </a:lnTo>
                  <a:lnTo>
                    <a:pt x="2783078" y="7277100"/>
                  </a:lnTo>
                  <a:lnTo>
                    <a:pt x="2813824" y="7270891"/>
                  </a:lnTo>
                  <a:lnTo>
                    <a:pt x="2838934" y="7253962"/>
                  </a:lnTo>
                  <a:lnTo>
                    <a:pt x="2855863" y="7228852"/>
                  </a:lnTo>
                  <a:lnTo>
                    <a:pt x="2862072" y="7198106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991355" y="914399"/>
              <a:ext cx="2862580" cy="7277100"/>
            </a:xfrm>
            <a:custGeom>
              <a:avLst/>
              <a:gdLst/>
              <a:ahLst/>
              <a:cxnLst/>
              <a:rect l="l" t="t" r="r" b="b"/>
              <a:pathLst>
                <a:path w="2862579" h="7277100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7198106"/>
                  </a:lnTo>
                  <a:lnTo>
                    <a:pt x="2855863" y="7228852"/>
                  </a:lnTo>
                  <a:lnTo>
                    <a:pt x="2838934" y="7253962"/>
                  </a:lnTo>
                  <a:lnTo>
                    <a:pt x="2813824" y="7270891"/>
                  </a:lnTo>
                  <a:lnTo>
                    <a:pt x="2783078" y="7277100"/>
                  </a:lnTo>
                  <a:lnTo>
                    <a:pt x="78994" y="7277100"/>
                  </a:lnTo>
                  <a:lnTo>
                    <a:pt x="48247" y="7270891"/>
                  </a:lnTo>
                  <a:lnTo>
                    <a:pt x="23137" y="7253962"/>
                  </a:lnTo>
                  <a:lnTo>
                    <a:pt x="6208" y="7228852"/>
                  </a:lnTo>
                  <a:lnTo>
                    <a:pt x="0" y="7198106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4046312" y="948943"/>
            <a:ext cx="2713355" cy="215709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9685" marR="31115">
              <a:lnSpc>
                <a:spcPts val="1360"/>
              </a:lnSpc>
              <a:spcBef>
                <a:spcPts val="21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Counselors: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Eliciting</a:t>
            </a:r>
            <a:r>
              <a:rPr sz="1200" b="1" spc="-12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Client 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Views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on Presenting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Problems</a:t>
            </a:r>
            <a:endParaRPr sz="1200">
              <a:latin typeface="Arial"/>
              <a:cs typeface="Arial"/>
            </a:endParaRPr>
          </a:p>
          <a:p>
            <a:pPr marL="17145" marR="5080" indent="-5080">
              <a:lnSpc>
                <a:spcPct val="100000"/>
              </a:lnSpc>
              <a:spcBef>
                <a:spcPts val="75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presenting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physi-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psychological,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behav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ioral difficulties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Instead, 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view their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presenting difficulties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result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stress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issue, thus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labeling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presenting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something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physical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mental disorder.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cases,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word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using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s’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terminology rather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than using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word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“prob-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lem. ”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 view their 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1000" spc="-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53332" y="3081271"/>
            <a:ext cx="2664460" cy="45961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4785" marR="20320" indent="-17272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1854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know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some-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times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ideas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illness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diseases,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tell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 more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idea of your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problem?</a:t>
            </a:r>
            <a:endParaRPr sz="1000">
              <a:latin typeface="Arial"/>
              <a:cs typeface="Arial"/>
            </a:endParaRPr>
          </a:p>
          <a:p>
            <a:pPr marL="187960" marR="23495" indent="-175895">
              <a:lnSpc>
                <a:spcPct val="100000"/>
              </a:lnSpc>
              <a:buFont typeface="Symbol"/>
              <a:buChar char=""/>
              <a:tabLst>
                <a:tab pos="185420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consider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and/or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drugs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problem?</a:t>
            </a:r>
            <a:endParaRPr sz="1000">
              <a:latin typeface="Arial"/>
              <a:cs typeface="Arial"/>
            </a:endParaRPr>
          </a:p>
          <a:p>
            <a:pPr marL="189230" marR="171450" indent="-177165">
              <a:lnSpc>
                <a:spcPct val="100000"/>
              </a:lnSpc>
              <a:buFont typeface="Symbol"/>
              <a:buChar char=""/>
              <a:tabLst>
                <a:tab pos="1854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do you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label your problem?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you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think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serious</a:t>
            </a:r>
            <a:r>
              <a:rPr sz="1000" spc="-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problem?</a:t>
            </a:r>
            <a:endParaRPr sz="1000">
              <a:latin typeface="Arial"/>
              <a:cs typeface="Arial"/>
            </a:endParaRPr>
          </a:p>
          <a:p>
            <a:pPr marL="184785" indent="-172720">
              <a:lnSpc>
                <a:spcPct val="100000"/>
              </a:lnSpc>
              <a:buFont typeface="Symbol"/>
              <a:buChar char=""/>
              <a:tabLst>
                <a:tab pos="1854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think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caused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problem?</a:t>
            </a:r>
            <a:endParaRPr sz="1000">
              <a:latin typeface="Arial"/>
              <a:cs typeface="Arial"/>
            </a:endParaRPr>
          </a:p>
          <a:p>
            <a:pPr marL="184785" indent="-172720">
              <a:lnSpc>
                <a:spcPct val="100000"/>
              </a:lnSpc>
              <a:buFont typeface="Symbol"/>
              <a:buChar char=""/>
              <a:tabLst>
                <a:tab pos="1854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think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started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did?</a:t>
            </a:r>
            <a:endParaRPr sz="1000">
              <a:latin typeface="Arial"/>
              <a:cs typeface="Arial"/>
            </a:endParaRPr>
          </a:p>
          <a:p>
            <a:pPr marL="189230" marR="15240" indent="-177165">
              <a:lnSpc>
                <a:spcPct val="100000"/>
              </a:lnSpc>
              <a:buFont typeface="Symbol"/>
              <a:buChar char=""/>
              <a:tabLst>
                <a:tab pos="1854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going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body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result of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problem?</a:t>
            </a:r>
            <a:endParaRPr sz="1000">
              <a:latin typeface="Arial"/>
              <a:cs typeface="Arial"/>
            </a:endParaRPr>
          </a:p>
          <a:p>
            <a:pPr marL="184785" indent="-172720">
              <a:lnSpc>
                <a:spcPct val="100000"/>
              </a:lnSpc>
              <a:buFont typeface="Symbol"/>
              <a:buChar char=""/>
              <a:tabLst>
                <a:tab pos="1854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life?</a:t>
            </a:r>
            <a:endParaRPr sz="1000">
              <a:latin typeface="Arial"/>
              <a:cs typeface="Arial"/>
            </a:endParaRPr>
          </a:p>
          <a:p>
            <a:pPr marL="189865" marR="8890" indent="-177165">
              <a:lnSpc>
                <a:spcPct val="100000"/>
              </a:lnSpc>
              <a:buFont typeface="Symbol"/>
              <a:buChar char=""/>
              <a:tabLst>
                <a:tab pos="1854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frightens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concerns 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 and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its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treatment?</a:t>
            </a:r>
            <a:endParaRPr sz="1000">
              <a:latin typeface="Arial"/>
              <a:cs typeface="Arial"/>
            </a:endParaRPr>
          </a:p>
          <a:p>
            <a:pPr marL="185420" marR="5080" indent="-172720">
              <a:lnSpc>
                <a:spcPct val="100000"/>
              </a:lnSpc>
              <a:buFont typeface="Symbol"/>
              <a:buChar char=""/>
              <a:tabLst>
                <a:tab pos="18605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 viewed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family?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acceptable?</a:t>
            </a:r>
            <a:endParaRPr sz="1000">
              <a:latin typeface="Arial"/>
              <a:cs typeface="Arial"/>
            </a:endParaRPr>
          </a:p>
          <a:p>
            <a:pPr marL="185420" marR="74295" indent="-17272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18605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viewed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munity?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acceptable?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considered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disease?</a:t>
            </a:r>
            <a:endParaRPr sz="1000">
              <a:latin typeface="Arial"/>
              <a:cs typeface="Arial"/>
            </a:endParaRPr>
          </a:p>
          <a:p>
            <a:pPr marL="188595" marR="60325" indent="-175895">
              <a:lnSpc>
                <a:spcPct val="100000"/>
              </a:lnSpc>
              <a:buFont typeface="Symbol"/>
              <a:buChar char=""/>
              <a:tabLst>
                <a:tab pos="186055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problem? 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problem?</a:t>
            </a:r>
            <a:endParaRPr sz="1000">
              <a:latin typeface="Arial"/>
              <a:cs typeface="Arial"/>
            </a:endParaRPr>
          </a:p>
          <a:p>
            <a:pPr marL="185420" marR="45085" indent="-172720">
              <a:lnSpc>
                <a:spcPct val="100000"/>
              </a:lnSpc>
              <a:buFont typeface="Symbol"/>
              <a:buChar char=""/>
              <a:tabLst>
                <a:tab pos="18605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 affect your stature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community?</a:t>
            </a:r>
            <a:endParaRPr sz="1000">
              <a:latin typeface="Arial"/>
              <a:cs typeface="Arial"/>
            </a:endParaRPr>
          </a:p>
          <a:p>
            <a:pPr marL="185420" marR="124460" indent="-172720">
              <a:lnSpc>
                <a:spcPct val="100000"/>
              </a:lnSpc>
              <a:buFont typeface="Symbol"/>
              <a:buChar char=""/>
              <a:tabLst>
                <a:tab pos="18605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kinds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think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will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you?</a:t>
            </a:r>
            <a:endParaRPr sz="1000">
              <a:latin typeface="Arial"/>
              <a:cs typeface="Arial"/>
            </a:endParaRPr>
          </a:p>
          <a:p>
            <a:pPr marL="182880" marR="238125" indent="-170180">
              <a:lnSpc>
                <a:spcPct val="100000"/>
              </a:lnSpc>
              <a:buFont typeface="Symbol"/>
              <a:buChar char=""/>
              <a:tabLst>
                <a:tab pos="18605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 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emotional</a:t>
            </a:r>
            <a:r>
              <a:rPr sz="1000" spc="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distress?</a:t>
            </a:r>
            <a:endParaRPr sz="1000">
              <a:latin typeface="Arial"/>
              <a:cs typeface="Arial"/>
            </a:endParaRPr>
          </a:p>
          <a:p>
            <a:pPr marL="185420" marR="67310" indent="-172720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18605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treat-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ment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programs?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47197" y="7754518"/>
            <a:ext cx="2503805" cy="32829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7145" marR="5080" indent="-5080">
              <a:lnSpc>
                <a:spcPts val="1190"/>
              </a:lnSpc>
              <a:spcBef>
                <a:spcPts val="140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Lynch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Hanson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2011; </a:t>
            </a:r>
            <a:r>
              <a:rPr sz="1000" i="1" spc="-30" dirty="0">
                <a:solidFill>
                  <a:srgbClr val="00395A"/>
                </a:solidFill>
                <a:latin typeface="Arial"/>
                <a:cs typeface="Arial"/>
              </a:rPr>
              <a:t>Tang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Bigby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1996;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Taylor</a:t>
            </a:r>
            <a:r>
              <a:rPr sz="1000" i="1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2002.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931404" y="9430916"/>
            <a:ext cx="1689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1070" y="7493000"/>
            <a:ext cx="2805430" cy="14732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78105" indent="-635">
              <a:lnSpc>
                <a:spcPct val="99200"/>
              </a:lnSpc>
              <a:spcBef>
                <a:spcPts val="114"/>
              </a:spcBef>
            </a:pPr>
            <a:r>
              <a:rPr sz="1800" b="1" spc="25" dirty="0">
                <a:solidFill>
                  <a:srgbClr val="33617B"/>
                </a:solidFill>
                <a:latin typeface="Arial"/>
                <a:cs typeface="Arial"/>
              </a:rPr>
              <a:t>Step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5: </a:t>
            </a: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Gather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Culturally  Relevant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Collateral 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Information</a:t>
            </a:r>
            <a:endParaRPr sz="1800">
              <a:latin typeface="Arial"/>
              <a:cs typeface="Arial"/>
            </a:endParaRPr>
          </a:p>
          <a:p>
            <a:pPr marL="22860" marR="5080" indent="1270">
              <a:lnSpc>
                <a:spcPct val="100000"/>
              </a:lnSpc>
              <a:spcBef>
                <a:spcPts val="6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client 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unwilling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full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personal history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73" y="7474711"/>
            <a:ext cx="285877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perspective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certain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aware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 affects 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well-being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oth-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ers.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Collateral information—supplemental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obtained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the client’s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permis-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than the client—can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derived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court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records,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probation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parole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officers,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908303" y="908302"/>
            <a:ext cx="5956300" cy="6507480"/>
            <a:chOff x="908303" y="908302"/>
            <a:chExt cx="5956300" cy="6507480"/>
          </a:xfrm>
        </p:grpSpPr>
        <p:sp>
          <p:nvSpPr>
            <p:cNvPr id="6" name="object 6"/>
            <p:cNvSpPr/>
            <p:nvPr/>
          </p:nvSpPr>
          <p:spPr>
            <a:xfrm>
              <a:off x="914399" y="914398"/>
              <a:ext cx="5943600" cy="6495415"/>
            </a:xfrm>
            <a:custGeom>
              <a:avLst/>
              <a:gdLst/>
              <a:ahLst/>
              <a:cxnLst/>
              <a:rect l="l" t="t" r="r" b="b"/>
              <a:pathLst>
                <a:path w="5943600" h="6495415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6331242"/>
                  </a:lnTo>
                  <a:lnTo>
                    <a:pt x="5859" y="6374852"/>
                  </a:lnTo>
                  <a:lnTo>
                    <a:pt x="22396" y="6414039"/>
                  </a:lnTo>
                  <a:lnTo>
                    <a:pt x="48047" y="6447240"/>
                  </a:lnTo>
                  <a:lnTo>
                    <a:pt x="81248" y="6472891"/>
                  </a:lnTo>
                  <a:lnTo>
                    <a:pt x="120435" y="6489428"/>
                  </a:lnTo>
                  <a:lnTo>
                    <a:pt x="164045" y="6495288"/>
                  </a:lnTo>
                  <a:lnTo>
                    <a:pt x="5779554" y="6495288"/>
                  </a:lnTo>
                  <a:lnTo>
                    <a:pt x="5823164" y="6489428"/>
                  </a:lnTo>
                  <a:lnTo>
                    <a:pt x="5862351" y="6472891"/>
                  </a:lnTo>
                  <a:lnTo>
                    <a:pt x="5895552" y="6447240"/>
                  </a:lnTo>
                  <a:lnTo>
                    <a:pt x="5921203" y="6414039"/>
                  </a:lnTo>
                  <a:lnTo>
                    <a:pt x="5937740" y="6374852"/>
                  </a:lnTo>
                  <a:lnTo>
                    <a:pt x="5943600" y="6331242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14399" y="914398"/>
              <a:ext cx="5943600" cy="6495415"/>
            </a:xfrm>
            <a:custGeom>
              <a:avLst/>
              <a:gdLst/>
              <a:ahLst/>
              <a:cxnLst/>
              <a:rect l="l" t="t" r="r" b="b"/>
              <a:pathLst>
                <a:path w="5943600" h="6495415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6331242"/>
                  </a:lnTo>
                  <a:lnTo>
                    <a:pt x="5937740" y="6374852"/>
                  </a:lnTo>
                  <a:lnTo>
                    <a:pt x="5921203" y="6414039"/>
                  </a:lnTo>
                  <a:lnTo>
                    <a:pt x="5895552" y="6447240"/>
                  </a:lnTo>
                  <a:lnTo>
                    <a:pt x="5862351" y="6472891"/>
                  </a:lnTo>
                  <a:lnTo>
                    <a:pt x="5823164" y="6489428"/>
                  </a:lnTo>
                  <a:lnTo>
                    <a:pt x="5779554" y="6495288"/>
                  </a:lnTo>
                  <a:lnTo>
                    <a:pt x="164045" y="6495288"/>
                  </a:lnTo>
                  <a:lnTo>
                    <a:pt x="120435" y="6489428"/>
                  </a:lnTo>
                  <a:lnTo>
                    <a:pt x="81248" y="6472891"/>
                  </a:lnTo>
                  <a:lnTo>
                    <a:pt x="48047" y="6447240"/>
                  </a:lnTo>
                  <a:lnTo>
                    <a:pt x="22396" y="6414039"/>
                  </a:lnTo>
                  <a:lnTo>
                    <a:pt x="5859" y="6374852"/>
                  </a:lnTo>
                  <a:lnTo>
                    <a:pt x="0" y="6331242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995264" y="974852"/>
            <a:ext cx="5675630" cy="1223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68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Use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Multicultural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Intake</a:t>
            </a:r>
            <a:r>
              <a:rPr sz="1200" b="1" spc="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Checklist</a:t>
            </a:r>
            <a:endParaRPr sz="1200">
              <a:latin typeface="Arial"/>
              <a:cs typeface="Arial"/>
            </a:endParaRPr>
          </a:p>
          <a:p>
            <a:pPr marL="19685" marR="5080" indent="-7620">
              <a:lnSpc>
                <a:spcPct val="100000"/>
              </a:lnSpc>
              <a:spcBef>
                <a:spcPts val="78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Some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presenting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physical,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psychological,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difficulties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problems. Instead, they may view 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presenting difficulties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result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stress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another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issue,  thus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labeling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presenting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problem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something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physical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disorder.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such 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cases,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word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questions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topics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terminology,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rather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using 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word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“problem.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” Asking questions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topics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you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explore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view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concerns: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47947" y="2246850"/>
            <a:ext cx="2277745" cy="4381500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39065" indent="-127000">
              <a:lnSpc>
                <a:spcPct val="100000"/>
              </a:lnSpc>
              <a:spcBef>
                <a:spcPts val="365"/>
              </a:spcBef>
              <a:buFont typeface="Wingdings"/>
              <a:buChar char=""/>
              <a:tabLst>
                <a:tab pos="13970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Immigration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history</a:t>
            </a:r>
            <a:endParaRPr sz="1000">
              <a:latin typeface="Arial"/>
              <a:cs typeface="Arial"/>
            </a:endParaRPr>
          </a:p>
          <a:p>
            <a:pPr marL="143510" marR="168910" indent="-131445">
              <a:lnSpc>
                <a:spcPct val="106000"/>
              </a:lnSpc>
              <a:spcBef>
                <a:spcPts val="190"/>
              </a:spcBef>
              <a:buFont typeface="Wingdings"/>
              <a:buChar char=""/>
              <a:tabLst>
                <a:tab pos="1327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Relocations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(current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migration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pat-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terns)</a:t>
            </a:r>
            <a:endParaRPr sz="1000">
              <a:latin typeface="Arial"/>
              <a:cs typeface="Arial"/>
            </a:endParaRPr>
          </a:p>
          <a:p>
            <a:pPr marL="136525" marR="129539" indent="-124460">
              <a:lnSpc>
                <a:spcPct val="106000"/>
              </a:lnSpc>
              <a:spcBef>
                <a:spcPts val="204"/>
              </a:spcBef>
              <a:buFont typeface="Wingdings"/>
              <a:buChar char=""/>
              <a:tabLst>
                <a:tab pos="135890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Losses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associated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immigration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relocation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history</a:t>
            </a:r>
            <a:endParaRPr sz="1000">
              <a:latin typeface="Arial"/>
              <a:cs typeface="Arial"/>
            </a:endParaRPr>
          </a:p>
          <a:p>
            <a:pPr marL="133985" indent="-121920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346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English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fluency</a:t>
            </a:r>
            <a:endParaRPr sz="1000">
              <a:latin typeface="Arial"/>
              <a:cs typeface="Arial"/>
            </a:endParaRPr>
          </a:p>
          <a:p>
            <a:pPr marL="136525" indent="-12446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3716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Bilingual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multilingual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fluency</a:t>
            </a:r>
            <a:endParaRPr sz="1000">
              <a:latin typeface="Arial"/>
              <a:cs typeface="Arial"/>
            </a:endParaRPr>
          </a:p>
          <a:p>
            <a:pPr marL="139065" indent="-12700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397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Individualistic/collectivistic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</a:t>
            </a:r>
            <a:endParaRPr sz="1000">
              <a:latin typeface="Arial"/>
              <a:cs typeface="Arial"/>
            </a:endParaRPr>
          </a:p>
          <a:p>
            <a:pPr marL="132080" indent="-120014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3271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identities</a:t>
            </a:r>
            <a:endParaRPr sz="1000">
              <a:latin typeface="Arial"/>
              <a:cs typeface="Arial"/>
            </a:endParaRPr>
          </a:p>
          <a:p>
            <a:pPr marL="136525" indent="-12446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3716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Tribal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affiliation,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appropriate</a:t>
            </a:r>
            <a:endParaRPr sz="1000">
              <a:latin typeface="Arial"/>
              <a:cs typeface="Arial"/>
            </a:endParaRPr>
          </a:p>
          <a:p>
            <a:pPr marL="139065" indent="-127000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397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Geographic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location</a:t>
            </a:r>
            <a:endParaRPr sz="1000">
              <a:latin typeface="Arial"/>
              <a:cs typeface="Arial"/>
            </a:endParaRPr>
          </a:p>
          <a:p>
            <a:pPr marL="135255" marR="27940" indent="-123189">
              <a:lnSpc>
                <a:spcPct val="106000"/>
              </a:lnSpc>
              <a:spcBef>
                <a:spcPts val="204"/>
              </a:spcBef>
              <a:buFont typeface="Wingdings"/>
              <a:buChar char=""/>
              <a:tabLst>
                <a:tab pos="13589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extended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(including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nonblood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kinships)</a:t>
            </a:r>
            <a:endParaRPr sz="1000">
              <a:latin typeface="Arial"/>
              <a:cs typeface="Arial"/>
            </a:endParaRPr>
          </a:p>
          <a:p>
            <a:pPr marL="142240" marR="135255" indent="-130175">
              <a:lnSpc>
                <a:spcPct val="105000"/>
              </a:lnSpc>
              <a:spcBef>
                <a:spcPts val="215"/>
              </a:spcBef>
              <a:buFont typeface="Wingdings"/>
              <a:buChar char=""/>
              <a:tabLst>
                <a:tab pos="14160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(e.g.,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bicultural)</a:t>
            </a:r>
            <a:endParaRPr sz="1000">
              <a:latin typeface="Arial"/>
              <a:cs typeface="Arial"/>
            </a:endParaRPr>
          </a:p>
          <a:p>
            <a:pPr marL="140970" indent="-128905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160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Acculturation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stress</a:t>
            </a:r>
            <a:endParaRPr sz="1000">
              <a:latin typeface="Arial"/>
              <a:cs typeface="Arial"/>
            </a:endParaRPr>
          </a:p>
          <a:p>
            <a:pPr marL="139065" indent="-12700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397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discrimina</a:t>
            </a:r>
            <a:r>
              <a:rPr sz="1000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tion/racism</a:t>
            </a:r>
            <a:endParaRPr sz="1000">
              <a:latin typeface="Arial"/>
              <a:cs typeface="Arial"/>
            </a:endParaRPr>
          </a:p>
          <a:p>
            <a:pPr marL="136525" indent="-124460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3716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Trauma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history</a:t>
            </a:r>
            <a:endParaRPr sz="1000">
              <a:latin typeface="Arial"/>
              <a:cs typeface="Arial"/>
            </a:endParaRPr>
          </a:p>
          <a:p>
            <a:pPr marL="139065" indent="-127000">
              <a:lnSpc>
                <a:spcPct val="100000"/>
              </a:lnSpc>
              <a:spcBef>
                <a:spcPts val="280"/>
              </a:spcBef>
              <a:buFont typeface="Wingdings"/>
              <a:buChar char=""/>
              <a:tabLst>
                <a:tab pos="1397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Historical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trauma</a:t>
            </a:r>
            <a:endParaRPr sz="1000">
              <a:latin typeface="Arial"/>
              <a:cs typeface="Arial"/>
            </a:endParaRPr>
          </a:p>
          <a:p>
            <a:pPr marL="139065" marR="138430" indent="-127000">
              <a:lnSpc>
                <a:spcPct val="105000"/>
              </a:lnSpc>
              <a:spcBef>
                <a:spcPts val="215"/>
              </a:spcBef>
              <a:buFont typeface="Wingdings"/>
              <a:buChar char=""/>
              <a:tabLst>
                <a:tab pos="1397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Intergenerational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history 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</a:t>
            </a:r>
            <a:endParaRPr sz="1000">
              <a:latin typeface="Arial"/>
              <a:cs typeface="Arial"/>
            </a:endParaRPr>
          </a:p>
          <a:p>
            <a:pPr marL="139065" indent="-12700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397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roles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expectations</a:t>
            </a:r>
            <a:endParaRPr sz="1000">
              <a:latin typeface="Arial"/>
              <a:cs typeface="Arial"/>
            </a:endParaRPr>
          </a:p>
          <a:p>
            <a:pPr marL="136525" indent="-12446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3716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Birth order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roles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expectations</a:t>
            </a:r>
            <a:endParaRPr sz="1000">
              <a:latin typeface="Arial"/>
              <a:cs typeface="Arial"/>
            </a:endParaRPr>
          </a:p>
          <a:p>
            <a:pPr marL="132080" indent="-120014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327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Relationship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dating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547302" y="2246976"/>
            <a:ext cx="3013075" cy="4407535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marL="137795" indent="-125730">
              <a:lnSpc>
                <a:spcPct val="100000"/>
              </a:lnSpc>
              <a:spcBef>
                <a:spcPts val="365"/>
              </a:spcBef>
              <a:buFont typeface="Wingdings"/>
              <a:buChar char=""/>
              <a:tabLst>
                <a:tab pos="138430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Sexual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</a:t>
            </a:r>
            <a:r>
              <a:rPr sz="1000" spc="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orientation</a:t>
            </a:r>
            <a:endParaRPr sz="1000">
              <a:latin typeface="Arial"/>
              <a:cs typeface="Arial"/>
            </a:endParaRPr>
          </a:p>
          <a:p>
            <a:pPr marL="145415" indent="-133350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4605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</a:t>
            </a:r>
            <a:endParaRPr sz="1000">
              <a:latin typeface="Arial"/>
              <a:cs typeface="Arial"/>
            </a:endParaRPr>
          </a:p>
          <a:p>
            <a:pPr marL="142875" indent="-13081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351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 healing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practices</a:t>
            </a:r>
            <a:endParaRPr sz="1000">
              <a:latin typeface="Arial"/>
              <a:cs typeface="Arial"/>
            </a:endParaRPr>
          </a:p>
          <a:p>
            <a:pPr marL="145415" indent="-133350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4605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Help-seeking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patterns</a:t>
            </a:r>
            <a:endParaRPr sz="1000">
              <a:latin typeface="Arial"/>
              <a:cs typeface="Arial"/>
            </a:endParaRPr>
          </a:p>
          <a:p>
            <a:pPr marL="143510" indent="-131445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41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wellness</a:t>
            </a:r>
            <a:endParaRPr sz="1000">
              <a:latin typeface="Arial"/>
              <a:cs typeface="Arial"/>
            </a:endParaRPr>
          </a:p>
          <a:p>
            <a:pPr marL="150495" marR="263525" indent="-137795">
              <a:lnSpc>
                <a:spcPct val="106000"/>
              </a:lnSpc>
              <a:spcBef>
                <a:spcPts val="204"/>
              </a:spcBef>
              <a:buFont typeface="Wingdings"/>
              <a:buChar char=""/>
              <a:tabLst>
                <a:tab pos="1441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illness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mental health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endParaRPr sz="1000">
              <a:latin typeface="Arial"/>
              <a:cs typeface="Arial"/>
            </a:endParaRPr>
          </a:p>
          <a:p>
            <a:pPr marL="146050" marR="67310" indent="-132715">
              <a:lnSpc>
                <a:spcPct val="106000"/>
              </a:lnSpc>
              <a:spcBef>
                <a:spcPts val="190"/>
              </a:spcBef>
              <a:buFont typeface="Wingdings"/>
              <a:buChar char=""/>
              <a:tabLst>
                <a:tab pos="1441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abuse,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depend-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ence</a:t>
            </a:r>
            <a:endParaRPr sz="1000">
              <a:latin typeface="Arial"/>
              <a:cs typeface="Arial"/>
            </a:endParaRPr>
          </a:p>
          <a:p>
            <a:pPr marL="143510" indent="-13081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414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abuse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endParaRPr sz="1000">
              <a:latin typeface="Arial"/>
              <a:cs typeface="Arial"/>
            </a:endParaRPr>
          </a:p>
          <a:p>
            <a:pPr marL="144145" marR="259715" indent="-130810">
              <a:lnSpc>
                <a:spcPct val="106000"/>
              </a:lnSpc>
              <a:spcBef>
                <a:spcPts val="195"/>
              </a:spcBef>
              <a:buFont typeface="Wingdings"/>
              <a:buChar char=""/>
              <a:tabLst>
                <a:tab pos="14351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views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abuse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endParaRPr sz="1000">
              <a:latin typeface="Arial"/>
              <a:cs typeface="Arial"/>
            </a:endParaRPr>
          </a:p>
          <a:p>
            <a:pPr marL="144145" indent="-131445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478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concerns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related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differences</a:t>
            </a:r>
            <a:endParaRPr sz="1000">
              <a:latin typeface="Arial"/>
              <a:cs typeface="Arial"/>
            </a:endParaRPr>
          </a:p>
          <a:p>
            <a:pPr marL="141605" marR="222885" indent="-128270">
              <a:lnSpc>
                <a:spcPct val="105000"/>
              </a:lnSpc>
              <a:spcBef>
                <a:spcPts val="215"/>
              </a:spcBef>
              <a:buFont typeface="Wingdings"/>
              <a:buChar char=""/>
              <a:tabLst>
                <a:tab pos="1473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approaches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disorders</a:t>
            </a:r>
            <a:endParaRPr sz="1000">
              <a:latin typeface="Arial"/>
              <a:cs typeface="Arial"/>
            </a:endParaRPr>
          </a:p>
          <a:p>
            <a:pPr marL="141605" indent="-12827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224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 history and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</a:t>
            </a:r>
            <a:endParaRPr sz="1000">
              <a:latin typeface="Arial"/>
              <a:cs typeface="Arial"/>
            </a:endParaRPr>
          </a:p>
          <a:p>
            <a:pPr marL="146685" indent="-13335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73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history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concerns</a:t>
            </a:r>
            <a:endParaRPr sz="1000">
              <a:latin typeface="Arial"/>
              <a:cs typeface="Arial"/>
            </a:endParaRPr>
          </a:p>
          <a:p>
            <a:pPr marL="139700" indent="-126364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40335" algn="l"/>
              </a:tabLst>
            </a:pPr>
            <a:r>
              <a:rPr sz="1000" spc="-55" dirty="0">
                <a:solidFill>
                  <a:srgbClr val="00395A"/>
                </a:solidFill>
                <a:latin typeface="Arial"/>
                <a:cs typeface="Arial"/>
              </a:rPr>
              <a:t>SES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financial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</a:t>
            </a:r>
            <a:endParaRPr sz="1000">
              <a:latin typeface="Arial"/>
              <a:cs typeface="Arial"/>
            </a:endParaRPr>
          </a:p>
          <a:p>
            <a:pPr marL="146685" indent="-133350">
              <a:lnSpc>
                <a:spcPct val="100000"/>
              </a:lnSpc>
              <a:spcBef>
                <a:spcPts val="280"/>
              </a:spcBef>
              <a:buFont typeface="Wingdings"/>
              <a:buChar char=""/>
              <a:tabLst>
                <a:tab pos="1473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group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affiliation</a:t>
            </a:r>
            <a:endParaRPr sz="1000">
              <a:latin typeface="Arial"/>
              <a:cs typeface="Arial"/>
            </a:endParaRPr>
          </a:p>
          <a:p>
            <a:pPr marL="146685" indent="-13335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73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Current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network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support</a:t>
            </a:r>
            <a:endParaRPr sz="1000">
              <a:latin typeface="Arial"/>
              <a:cs typeface="Arial"/>
            </a:endParaRPr>
          </a:p>
          <a:p>
            <a:pPr marL="146685" indent="-133350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473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</a:t>
            </a:r>
            <a:endParaRPr sz="1000">
              <a:latin typeface="Arial"/>
              <a:cs typeface="Arial"/>
            </a:endParaRPr>
          </a:p>
          <a:p>
            <a:pPr marL="139700" indent="-126364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03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confidentiality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parameters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concerns</a:t>
            </a:r>
            <a:endParaRPr sz="1000">
              <a:latin typeface="Arial"/>
              <a:cs typeface="Arial"/>
            </a:endParaRPr>
          </a:p>
          <a:p>
            <a:pPr marL="147320" indent="-133350">
              <a:lnSpc>
                <a:spcPct val="100000"/>
              </a:lnSpc>
              <a:spcBef>
                <a:spcPts val="265"/>
              </a:spcBef>
              <a:buFont typeface="Wingdings"/>
              <a:buChar char=""/>
              <a:tabLst>
                <a:tab pos="14795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concepts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distress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(DSM-5*)</a:t>
            </a:r>
            <a:endParaRPr sz="1000">
              <a:latin typeface="Arial"/>
              <a:cs typeface="Arial"/>
            </a:endParaRPr>
          </a:p>
          <a:p>
            <a:pPr marL="147320" indent="-133350">
              <a:lnSpc>
                <a:spcPct val="100000"/>
              </a:lnSpc>
              <a:spcBef>
                <a:spcPts val="275"/>
              </a:spcBef>
              <a:buFont typeface="Wingdings"/>
              <a:buChar char=""/>
              <a:tabLst>
                <a:tab pos="14795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DSM-5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related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V-codes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97288" y="6734407"/>
            <a:ext cx="5673090" cy="558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" marR="5080" indent="-127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*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Diagnostic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Statistical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Manual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Mental Disorders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,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Fifth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Edition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(American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Psychiatric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Associa-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[APA]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2013).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Comas-Diaz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2012; Constantine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Sue 2005; </a:t>
            </a:r>
            <a:r>
              <a:rPr sz="1000" i="1" spc="-25" dirty="0">
                <a:solidFill>
                  <a:srgbClr val="00395A"/>
                </a:solidFill>
                <a:latin typeface="Arial"/>
                <a:cs typeface="Arial"/>
              </a:rPr>
              <a:t>Sussman</a:t>
            </a:r>
            <a:r>
              <a:rPr sz="1000" i="1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2004.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5175" y="9430331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64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02711" y="435355"/>
            <a:ext cx="39624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3—Culturally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Evaluation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63850" cy="5614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 indent="-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 Collateral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include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relevant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obtained 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family,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memberships,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beliefs,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shape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world.</a:t>
            </a:r>
            <a:endParaRPr sz="1200">
              <a:latin typeface="Times New Roman"/>
              <a:cs typeface="Times New Roman"/>
            </a:endParaRPr>
          </a:p>
          <a:p>
            <a:pPr marL="12700" marR="11430" indent="3810">
              <a:lnSpc>
                <a:spcPct val="100000"/>
              </a:lnSpc>
              <a:spcBef>
                <a:spcPts val="805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vital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source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infor-  mation,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attain more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families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earlier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Although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often limited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formal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sessions,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families of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racially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significant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participation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Co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nsequently,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special sensitivity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background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collateral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infor-  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essential.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Families, like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easily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generic 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identity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(Congress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2004;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Taylor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2012). Even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racial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background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heritage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quite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dissimilar,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requiring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multidimensional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role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culturagram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preparation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plan-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ning,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supervision, clinicians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learn about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unique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attributes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histories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influence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clients’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lives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context.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1070" y="6625843"/>
            <a:ext cx="2877185" cy="23876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22860" marR="274955" indent="-10795">
              <a:lnSpc>
                <a:spcPct val="99200"/>
              </a:lnSpc>
              <a:spcBef>
                <a:spcPts val="114"/>
              </a:spcBef>
            </a:pP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Step 6: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Select Culturally 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Appropriate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Screening 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spc="-60" dirty="0">
                <a:solidFill>
                  <a:srgbClr val="33617B"/>
                </a:solidFill>
                <a:latin typeface="Arial"/>
                <a:cs typeface="Arial"/>
              </a:rPr>
              <a:t>Assessment</a:t>
            </a:r>
            <a:r>
              <a:rPr sz="18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125" dirty="0">
                <a:solidFill>
                  <a:srgbClr val="33617B"/>
                </a:solidFill>
                <a:latin typeface="Arial"/>
                <a:cs typeface="Arial"/>
              </a:rPr>
              <a:t>Tools</a:t>
            </a:r>
            <a:endParaRPr sz="1800">
              <a:latin typeface="Arial"/>
              <a:cs typeface="Arial"/>
            </a:endParaRPr>
          </a:p>
          <a:p>
            <a:pPr marL="20320" marR="5080" indent="8890">
              <a:lnSpc>
                <a:spcPct val="100000"/>
              </a:lnSpc>
              <a:spcBef>
                <a:spcPts val="63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Discussions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complexities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psychologi-  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testing,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assessment  measures,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screen-  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are outside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scope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TIP.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providersshould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assess-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section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discusses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several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86829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continue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explore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tools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translated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adapted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4486" y="2114804"/>
            <a:ext cx="2886710" cy="558546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9050" marR="120650" indent="-6985">
              <a:lnSpc>
                <a:spcPts val="1660"/>
              </a:lnSpc>
              <a:spcBef>
                <a:spcPts val="175"/>
              </a:spcBef>
            </a:pP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Appropriate</a:t>
            </a:r>
            <a:r>
              <a:rPr sz="1400" b="1" spc="-15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Screening  Devices</a:t>
            </a:r>
            <a:endParaRPr sz="1400">
              <a:latin typeface="Arial"/>
              <a:cs typeface="Arial"/>
            </a:endParaRPr>
          </a:p>
          <a:p>
            <a:pPr marL="12700" marR="5080" indent="9525">
              <a:lnSpc>
                <a:spcPct val="100000"/>
              </a:lnSpc>
              <a:spcBef>
                <a:spcPts val="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consensus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 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Rather,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selecting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practitioners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applicability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served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(AACE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2012;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Jome 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Moody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instrument that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asks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respondent 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his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guilt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drinking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ineffective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religious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prohibit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consumption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Al-Ansari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Negrete’s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(1990)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supports 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point.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  <a:p>
            <a:pPr marL="13970" marR="22860" indent="444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Short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Michigan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Alcoholism Screening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highly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sensitive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use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Arab Muslim society;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however,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question—“Do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  guilty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your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drinking?”—failed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distin-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guish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between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alcohol dependency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ank  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uestions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conflict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of  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skew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test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participants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complete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abstinence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drugs. 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sum-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marizes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tested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specific popula-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normative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for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4486" y="7808373"/>
            <a:ext cx="2814955" cy="118237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Valid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Clinical</a:t>
            </a:r>
            <a:r>
              <a:rPr sz="1400" b="1" spc="-7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Scales</a:t>
            </a:r>
            <a:endParaRPr sz="1400">
              <a:latin typeface="Arial"/>
              <a:cs typeface="Arial"/>
            </a:endParaRPr>
          </a:p>
          <a:p>
            <a:pPr marL="13335" marR="5080" indent="381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consistently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demonstrates,  co-occurring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common 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disorders.</a:t>
            </a:r>
            <a:endParaRPr sz="1200">
              <a:latin typeface="Times New Roman"/>
              <a:cs typeface="Times New Roman"/>
            </a:endParaRPr>
          </a:p>
          <a:p>
            <a:pPr marL="15875" marR="125095" indent="127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Although 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match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30575" y="9430004"/>
            <a:ext cx="1689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08050" y="801367"/>
            <a:ext cx="5956300" cy="8538210"/>
            <a:chOff x="908050" y="801367"/>
            <a:chExt cx="5956300" cy="8538210"/>
          </a:xfrm>
        </p:grpSpPr>
        <p:sp>
          <p:nvSpPr>
            <p:cNvPr id="3" name="object 3"/>
            <p:cNvSpPr/>
            <p:nvPr/>
          </p:nvSpPr>
          <p:spPr>
            <a:xfrm>
              <a:off x="914400" y="807717"/>
              <a:ext cx="5943600" cy="8525510"/>
            </a:xfrm>
            <a:custGeom>
              <a:avLst/>
              <a:gdLst/>
              <a:ahLst/>
              <a:cxnLst/>
              <a:rect l="l" t="t" r="r" b="b"/>
              <a:pathLst>
                <a:path w="5943600" h="8525510">
                  <a:moveTo>
                    <a:pt x="5779554" y="0"/>
                  </a:moveTo>
                  <a:lnTo>
                    <a:pt x="164045" y="0"/>
                  </a:lnTo>
                  <a:lnTo>
                    <a:pt x="120435" y="5859"/>
                  </a:lnTo>
                  <a:lnTo>
                    <a:pt x="81248" y="22396"/>
                  </a:lnTo>
                  <a:lnTo>
                    <a:pt x="48047" y="48047"/>
                  </a:lnTo>
                  <a:lnTo>
                    <a:pt x="22396" y="81248"/>
                  </a:lnTo>
                  <a:lnTo>
                    <a:pt x="5859" y="120435"/>
                  </a:lnTo>
                  <a:lnTo>
                    <a:pt x="0" y="164045"/>
                  </a:lnTo>
                  <a:lnTo>
                    <a:pt x="0" y="8361210"/>
                  </a:lnTo>
                  <a:lnTo>
                    <a:pt x="5859" y="8404820"/>
                  </a:lnTo>
                  <a:lnTo>
                    <a:pt x="22396" y="8444007"/>
                  </a:lnTo>
                  <a:lnTo>
                    <a:pt x="48047" y="8477208"/>
                  </a:lnTo>
                  <a:lnTo>
                    <a:pt x="81248" y="8502859"/>
                  </a:lnTo>
                  <a:lnTo>
                    <a:pt x="120435" y="8519396"/>
                  </a:lnTo>
                  <a:lnTo>
                    <a:pt x="164045" y="8525256"/>
                  </a:lnTo>
                  <a:lnTo>
                    <a:pt x="5779554" y="8525256"/>
                  </a:lnTo>
                  <a:lnTo>
                    <a:pt x="5823164" y="8519396"/>
                  </a:lnTo>
                  <a:lnTo>
                    <a:pt x="5862351" y="8502859"/>
                  </a:lnTo>
                  <a:lnTo>
                    <a:pt x="5895552" y="8477208"/>
                  </a:lnTo>
                  <a:lnTo>
                    <a:pt x="5921203" y="8444007"/>
                  </a:lnTo>
                  <a:lnTo>
                    <a:pt x="5937740" y="8404820"/>
                  </a:lnTo>
                  <a:lnTo>
                    <a:pt x="5943600" y="8361210"/>
                  </a:lnTo>
                  <a:lnTo>
                    <a:pt x="5943600" y="164045"/>
                  </a:lnTo>
                  <a:lnTo>
                    <a:pt x="5937740" y="120435"/>
                  </a:lnTo>
                  <a:lnTo>
                    <a:pt x="5921203" y="81248"/>
                  </a:lnTo>
                  <a:lnTo>
                    <a:pt x="5895552" y="48047"/>
                  </a:lnTo>
                  <a:lnTo>
                    <a:pt x="5862351" y="22396"/>
                  </a:lnTo>
                  <a:lnTo>
                    <a:pt x="5823164" y="5859"/>
                  </a:lnTo>
                  <a:lnTo>
                    <a:pt x="577955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14400" y="807717"/>
              <a:ext cx="5943600" cy="8525510"/>
            </a:xfrm>
            <a:custGeom>
              <a:avLst/>
              <a:gdLst/>
              <a:ahLst/>
              <a:cxnLst/>
              <a:rect l="l" t="t" r="r" b="b"/>
              <a:pathLst>
                <a:path w="5943600" h="8525510">
                  <a:moveTo>
                    <a:pt x="0" y="164045"/>
                  </a:moveTo>
                  <a:lnTo>
                    <a:pt x="5859" y="120435"/>
                  </a:lnTo>
                  <a:lnTo>
                    <a:pt x="22396" y="81248"/>
                  </a:lnTo>
                  <a:lnTo>
                    <a:pt x="48047" y="48047"/>
                  </a:lnTo>
                  <a:lnTo>
                    <a:pt x="81248" y="22396"/>
                  </a:lnTo>
                  <a:lnTo>
                    <a:pt x="120435" y="5859"/>
                  </a:lnTo>
                  <a:lnTo>
                    <a:pt x="164045" y="0"/>
                  </a:lnTo>
                  <a:lnTo>
                    <a:pt x="5779554" y="0"/>
                  </a:lnTo>
                  <a:lnTo>
                    <a:pt x="5823164" y="5859"/>
                  </a:lnTo>
                  <a:lnTo>
                    <a:pt x="5862351" y="22396"/>
                  </a:lnTo>
                  <a:lnTo>
                    <a:pt x="5895552" y="48047"/>
                  </a:lnTo>
                  <a:lnTo>
                    <a:pt x="5921203" y="81248"/>
                  </a:lnTo>
                  <a:lnTo>
                    <a:pt x="5937740" y="120435"/>
                  </a:lnTo>
                  <a:lnTo>
                    <a:pt x="5943600" y="164045"/>
                  </a:lnTo>
                  <a:lnTo>
                    <a:pt x="5943600" y="8361210"/>
                  </a:lnTo>
                  <a:lnTo>
                    <a:pt x="5937740" y="8404820"/>
                  </a:lnTo>
                  <a:lnTo>
                    <a:pt x="5921203" y="8444007"/>
                  </a:lnTo>
                  <a:lnTo>
                    <a:pt x="5895552" y="8477208"/>
                  </a:lnTo>
                  <a:lnTo>
                    <a:pt x="5862351" y="8502859"/>
                  </a:lnTo>
                  <a:lnTo>
                    <a:pt x="5823164" y="8519396"/>
                  </a:lnTo>
                  <a:lnTo>
                    <a:pt x="5779554" y="8525256"/>
                  </a:lnTo>
                  <a:lnTo>
                    <a:pt x="164045" y="8525256"/>
                  </a:lnTo>
                  <a:lnTo>
                    <a:pt x="120435" y="8519396"/>
                  </a:lnTo>
                  <a:lnTo>
                    <a:pt x="81248" y="8502859"/>
                  </a:lnTo>
                  <a:lnTo>
                    <a:pt x="48047" y="8477208"/>
                  </a:lnTo>
                  <a:lnTo>
                    <a:pt x="22396" y="8444007"/>
                  </a:lnTo>
                  <a:lnTo>
                    <a:pt x="5859" y="8404820"/>
                  </a:lnTo>
                  <a:lnTo>
                    <a:pt x="0" y="8361210"/>
                  </a:lnTo>
                  <a:lnTo>
                    <a:pt x="0" y="16404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901700" y="435355"/>
            <a:ext cx="5787390" cy="22637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113030">
              <a:lnSpc>
                <a:spcPct val="100000"/>
              </a:lnSpc>
              <a:spcBef>
                <a:spcPts val="935"/>
              </a:spcBef>
            </a:pPr>
            <a:r>
              <a:rPr sz="1200" b="1" spc="5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Use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Culturagram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Mapping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Role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200" b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Culture</a:t>
            </a:r>
            <a:endParaRPr sz="1200">
              <a:latin typeface="Arial"/>
              <a:cs typeface="Arial"/>
            </a:endParaRPr>
          </a:p>
          <a:p>
            <a:pPr marL="107950" marR="5080" indent="1905">
              <a:lnSpc>
                <a:spcPct val="99900"/>
              </a:lnSpc>
              <a:spcBef>
                <a:spcPts val="800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culturagram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helps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clinicians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families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(Congress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1994, 2004; Congress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Kung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2005).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examines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10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areas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inquiry,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should include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only questions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clients’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life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experiences,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also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family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histories.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diagram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guide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interview, counseling,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clini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supervi-  sion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elicit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relevant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multigenerational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unique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family. Give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copy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diagram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interactive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tool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session.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Throughout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interview,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client, family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counselor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write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brief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box to highlight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unique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attributes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history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context.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diagram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adapted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 -occurring mental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disorders;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sample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questions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follow.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122997" y="3242881"/>
            <a:ext cx="4555490" cy="2226310"/>
            <a:chOff x="1122997" y="3242881"/>
            <a:chExt cx="4555490" cy="2226310"/>
          </a:xfrm>
        </p:grpSpPr>
        <p:sp>
          <p:nvSpPr>
            <p:cNvPr id="7" name="object 7"/>
            <p:cNvSpPr/>
            <p:nvPr/>
          </p:nvSpPr>
          <p:spPr>
            <a:xfrm>
              <a:off x="3165348" y="3247644"/>
              <a:ext cx="627380" cy="712470"/>
            </a:xfrm>
            <a:custGeom>
              <a:avLst/>
              <a:gdLst/>
              <a:ahLst/>
              <a:cxnLst/>
              <a:rect l="l" t="t" r="r" b="b"/>
              <a:pathLst>
                <a:path w="627379" h="712470">
                  <a:moveTo>
                    <a:pt x="0" y="0"/>
                  </a:moveTo>
                  <a:lnTo>
                    <a:pt x="627011" y="712470"/>
                  </a:lnTo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105650" y="3247644"/>
              <a:ext cx="470534" cy="712470"/>
            </a:xfrm>
            <a:custGeom>
              <a:avLst/>
              <a:gdLst/>
              <a:ahLst/>
              <a:cxnLst/>
              <a:rect l="l" t="t" r="r" b="b"/>
              <a:pathLst>
                <a:path w="470535" h="712470">
                  <a:moveTo>
                    <a:pt x="470268" y="0"/>
                  </a:moveTo>
                  <a:lnTo>
                    <a:pt x="0" y="712470"/>
                  </a:lnTo>
                </a:path>
              </a:pathLst>
            </a:custGeom>
            <a:ln w="9143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988820" y="3485388"/>
              <a:ext cx="1567815" cy="723900"/>
            </a:xfrm>
            <a:custGeom>
              <a:avLst/>
              <a:gdLst/>
              <a:ahLst/>
              <a:cxnLst/>
              <a:rect l="l" t="t" r="r" b="b"/>
              <a:pathLst>
                <a:path w="1567814" h="723900">
                  <a:moveTo>
                    <a:pt x="0" y="0"/>
                  </a:moveTo>
                  <a:lnTo>
                    <a:pt x="1567548" y="723900"/>
                  </a:lnTo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419597" y="3563112"/>
              <a:ext cx="1254125" cy="633730"/>
            </a:xfrm>
            <a:custGeom>
              <a:avLst/>
              <a:gdLst/>
              <a:ahLst/>
              <a:cxnLst/>
              <a:rect l="l" t="t" r="r" b="b"/>
              <a:pathLst>
                <a:path w="1254125" h="633729">
                  <a:moveTo>
                    <a:pt x="1254036" y="0"/>
                  </a:moveTo>
                  <a:lnTo>
                    <a:pt x="0" y="633310"/>
                  </a:lnTo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988814" y="4276344"/>
              <a:ext cx="1567815" cy="271780"/>
            </a:xfrm>
            <a:custGeom>
              <a:avLst/>
              <a:gdLst/>
              <a:ahLst/>
              <a:cxnLst/>
              <a:rect l="l" t="t" r="r" b="b"/>
              <a:pathLst>
                <a:path w="1567814" h="271779">
                  <a:moveTo>
                    <a:pt x="1567548" y="0"/>
                  </a:moveTo>
                  <a:lnTo>
                    <a:pt x="0" y="271348"/>
                  </a:lnTo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419600" y="4276344"/>
              <a:ext cx="1254125" cy="180975"/>
            </a:xfrm>
            <a:custGeom>
              <a:avLst/>
              <a:gdLst/>
              <a:ahLst/>
              <a:cxnLst/>
              <a:rect l="l" t="t" r="r" b="b"/>
              <a:pathLst>
                <a:path w="1254125" h="180975">
                  <a:moveTo>
                    <a:pt x="0" y="0"/>
                  </a:moveTo>
                  <a:lnTo>
                    <a:pt x="1254036" y="180759"/>
                  </a:lnTo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988814" y="4434840"/>
              <a:ext cx="1567815" cy="904875"/>
            </a:xfrm>
            <a:custGeom>
              <a:avLst/>
              <a:gdLst/>
              <a:ahLst/>
              <a:cxnLst/>
              <a:rect l="l" t="t" r="r" b="b"/>
              <a:pathLst>
                <a:path w="1567814" h="904875">
                  <a:moveTo>
                    <a:pt x="1567548" y="0"/>
                  </a:moveTo>
                  <a:lnTo>
                    <a:pt x="0" y="904659"/>
                  </a:lnTo>
                </a:path>
              </a:pathLst>
            </a:custGeom>
            <a:ln w="9143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29125" y="4672583"/>
              <a:ext cx="862330" cy="791845"/>
            </a:xfrm>
            <a:custGeom>
              <a:avLst/>
              <a:gdLst/>
              <a:ahLst/>
              <a:cxnLst/>
              <a:rect l="l" t="t" r="r" b="b"/>
              <a:pathLst>
                <a:path w="862329" h="791845">
                  <a:moveTo>
                    <a:pt x="862152" y="0"/>
                  </a:moveTo>
                  <a:lnTo>
                    <a:pt x="0" y="791629"/>
                  </a:lnTo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105655" y="4672583"/>
              <a:ext cx="313690" cy="791845"/>
            </a:xfrm>
            <a:custGeom>
              <a:avLst/>
              <a:gdLst/>
              <a:ahLst/>
              <a:cxnLst/>
              <a:rect l="l" t="t" r="r" b="b"/>
              <a:pathLst>
                <a:path w="313689" h="791845">
                  <a:moveTo>
                    <a:pt x="0" y="0"/>
                  </a:moveTo>
                  <a:lnTo>
                    <a:pt x="313512" y="791629"/>
                  </a:lnTo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19600" y="4434840"/>
              <a:ext cx="1254125" cy="791845"/>
            </a:xfrm>
            <a:custGeom>
              <a:avLst/>
              <a:gdLst/>
              <a:ahLst/>
              <a:cxnLst/>
              <a:rect l="l" t="t" r="r" b="b"/>
              <a:pathLst>
                <a:path w="1254125" h="791845">
                  <a:moveTo>
                    <a:pt x="0" y="0"/>
                  </a:moveTo>
                  <a:lnTo>
                    <a:pt x="1254036" y="791629"/>
                  </a:lnTo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27760" y="3247644"/>
              <a:ext cx="861060" cy="632460"/>
            </a:xfrm>
            <a:custGeom>
              <a:avLst/>
              <a:gdLst/>
              <a:ahLst/>
              <a:cxnLst/>
              <a:rect l="l" t="t" r="r" b="b"/>
              <a:pathLst>
                <a:path w="861060" h="632460">
                  <a:moveTo>
                    <a:pt x="861060" y="0"/>
                  </a:moveTo>
                  <a:lnTo>
                    <a:pt x="0" y="0"/>
                  </a:lnTo>
                  <a:lnTo>
                    <a:pt x="0" y="632460"/>
                  </a:lnTo>
                  <a:lnTo>
                    <a:pt x="861060" y="632460"/>
                  </a:lnTo>
                  <a:lnTo>
                    <a:pt x="8610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27760" y="3247644"/>
              <a:ext cx="861060" cy="632460"/>
            </a:xfrm>
            <a:custGeom>
              <a:avLst/>
              <a:gdLst/>
              <a:ahLst/>
              <a:cxnLst/>
              <a:rect l="l" t="t" r="r" b="b"/>
              <a:pathLst>
                <a:path w="861060" h="632460">
                  <a:moveTo>
                    <a:pt x="0" y="0"/>
                  </a:moveTo>
                  <a:lnTo>
                    <a:pt x="861060" y="0"/>
                  </a:lnTo>
                  <a:lnTo>
                    <a:pt x="861060" y="632460"/>
                  </a:lnTo>
                  <a:lnTo>
                    <a:pt x="0" y="632460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1127760" y="3247644"/>
            <a:ext cx="861060" cy="632460"/>
          </a:xfrm>
          <a:prstGeom prst="rect">
            <a:avLst/>
          </a:prstGeom>
        </p:spPr>
        <p:txBody>
          <a:bodyPr vert="horz" wrap="square" lIns="0" tIns="92710" rIns="0" bIns="0" rtlCol="0">
            <a:spAutoFit/>
          </a:bodyPr>
          <a:lstStyle/>
          <a:p>
            <a:pPr marL="150495" marR="141605" indent="-635" algn="ctr">
              <a:lnSpc>
                <a:spcPct val="95600"/>
              </a:lnSpc>
              <a:spcBef>
                <a:spcPts val="730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Reasons</a:t>
            </a:r>
            <a:r>
              <a:rPr sz="800" spc="-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for  relocation</a:t>
            </a:r>
            <a:r>
              <a:rPr sz="8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or  migration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689669" y="2688145"/>
            <a:ext cx="929005" cy="552450"/>
            <a:chOff x="2689669" y="2688145"/>
            <a:chExt cx="929005" cy="552450"/>
          </a:xfrm>
        </p:grpSpPr>
        <p:sp>
          <p:nvSpPr>
            <p:cNvPr id="21" name="object 21"/>
            <p:cNvSpPr/>
            <p:nvPr/>
          </p:nvSpPr>
          <p:spPr>
            <a:xfrm>
              <a:off x="2694432" y="2692907"/>
              <a:ext cx="919480" cy="542925"/>
            </a:xfrm>
            <a:custGeom>
              <a:avLst/>
              <a:gdLst/>
              <a:ahLst/>
              <a:cxnLst/>
              <a:rect l="l" t="t" r="r" b="b"/>
              <a:pathLst>
                <a:path w="919479" h="542925">
                  <a:moveTo>
                    <a:pt x="918971" y="0"/>
                  </a:moveTo>
                  <a:lnTo>
                    <a:pt x="0" y="0"/>
                  </a:lnTo>
                  <a:lnTo>
                    <a:pt x="0" y="542544"/>
                  </a:lnTo>
                  <a:lnTo>
                    <a:pt x="918971" y="542544"/>
                  </a:lnTo>
                  <a:lnTo>
                    <a:pt x="9189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694432" y="2692907"/>
              <a:ext cx="919480" cy="542925"/>
            </a:xfrm>
            <a:custGeom>
              <a:avLst/>
              <a:gdLst/>
              <a:ahLst/>
              <a:cxnLst/>
              <a:rect l="l" t="t" r="r" b="b"/>
              <a:pathLst>
                <a:path w="919479" h="542925">
                  <a:moveTo>
                    <a:pt x="0" y="0"/>
                  </a:moveTo>
                  <a:lnTo>
                    <a:pt x="918971" y="0"/>
                  </a:lnTo>
                  <a:lnTo>
                    <a:pt x="918971" y="542544"/>
                  </a:lnTo>
                  <a:lnTo>
                    <a:pt x="0" y="542544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2694432" y="2692907"/>
            <a:ext cx="919480" cy="542925"/>
          </a:xfrm>
          <a:prstGeom prst="rect">
            <a:avLst/>
          </a:prstGeom>
        </p:spPr>
        <p:txBody>
          <a:bodyPr vert="horz" wrap="square" lIns="0" tIns="92710" rIns="0" bIns="0" rtlCol="0">
            <a:spAutoFit/>
          </a:bodyPr>
          <a:lstStyle/>
          <a:p>
            <a:pPr marL="121920" marR="116205" indent="-1270" algn="ctr">
              <a:lnSpc>
                <a:spcPct val="95600"/>
              </a:lnSpc>
              <a:spcBef>
                <a:spcPts val="730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Legal and  </a:t>
            </a:r>
            <a:r>
              <a:rPr sz="800" spc="5" dirty="0">
                <a:solidFill>
                  <a:srgbClr val="00395A"/>
                </a:solidFill>
                <a:latin typeface="Arial"/>
                <a:cs typeface="Arial"/>
              </a:rPr>
              <a:t>s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o</a:t>
            </a:r>
            <a:r>
              <a:rPr sz="800" spc="5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o</a:t>
            </a:r>
            <a:r>
              <a:rPr sz="800" spc="-20" dirty="0">
                <a:solidFill>
                  <a:srgbClr val="00395A"/>
                </a:solidFill>
                <a:latin typeface="Arial"/>
                <a:cs typeface="Arial"/>
              </a:rPr>
              <a:t>e</a:t>
            </a:r>
            <a:r>
              <a:rPr sz="800" spc="5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on</a:t>
            </a:r>
            <a:r>
              <a:rPr sz="800" spc="-20" dirty="0">
                <a:solidFill>
                  <a:srgbClr val="00395A"/>
                </a:solidFill>
                <a:latin typeface="Arial"/>
                <a:cs typeface="Arial"/>
              </a:rPr>
              <a:t>o</a:t>
            </a:r>
            <a:r>
              <a:rPr sz="800" spc="10" dirty="0">
                <a:solidFill>
                  <a:srgbClr val="00395A"/>
                </a:solidFill>
                <a:latin typeface="Arial"/>
                <a:cs typeface="Arial"/>
              </a:rPr>
              <a:t>m</a:t>
            </a:r>
            <a:r>
              <a:rPr sz="800" spc="-15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c 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status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4178617" y="2688145"/>
            <a:ext cx="872490" cy="552450"/>
            <a:chOff x="4178617" y="2688145"/>
            <a:chExt cx="872490" cy="552450"/>
          </a:xfrm>
        </p:grpSpPr>
        <p:sp>
          <p:nvSpPr>
            <p:cNvPr id="25" name="object 25"/>
            <p:cNvSpPr/>
            <p:nvPr/>
          </p:nvSpPr>
          <p:spPr>
            <a:xfrm>
              <a:off x="4183379" y="2692907"/>
              <a:ext cx="862965" cy="542925"/>
            </a:xfrm>
            <a:custGeom>
              <a:avLst/>
              <a:gdLst/>
              <a:ahLst/>
              <a:cxnLst/>
              <a:rect l="l" t="t" r="r" b="b"/>
              <a:pathLst>
                <a:path w="862964" h="542925">
                  <a:moveTo>
                    <a:pt x="862584" y="0"/>
                  </a:moveTo>
                  <a:lnTo>
                    <a:pt x="0" y="0"/>
                  </a:lnTo>
                  <a:lnTo>
                    <a:pt x="0" y="542544"/>
                  </a:lnTo>
                  <a:lnTo>
                    <a:pt x="862584" y="542544"/>
                  </a:lnTo>
                  <a:lnTo>
                    <a:pt x="8625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183379" y="2692907"/>
              <a:ext cx="862965" cy="542925"/>
            </a:xfrm>
            <a:custGeom>
              <a:avLst/>
              <a:gdLst/>
              <a:ahLst/>
              <a:cxnLst/>
              <a:rect l="l" t="t" r="r" b="b"/>
              <a:pathLst>
                <a:path w="862964" h="542925">
                  <a:moveTo>
                    <a:pt x="0" y="0"/>
                  </a:moveTo>
                  <a:lnTo>
                    <a:pt x="862584" y="0"/>
                  </a:lnTo>
                  <a:lnTo>
                    <a:pt x="862584" y="542544"/>
                  </a:lnTo>
                  <a:lnTo>
                    <a:pt x="0" y="542544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4183379" y="2692907"/>
            <a:ext cx="862965" cy="542925"/>
          </a:xfrm>
          <a:prstGeom prst="rect">
            <a:avLst/>
          </a:prstGeom>
        </p:spPr>
        <p:txBody>
          <a:bodyPr vert="horz" wrap="square" lIns="0" tIns="95250" rIns="0" bIns="0" rtlCol="0">
            <a:spAutoFit/>
          </a:bodyPr>
          <a:lstStyle/>
          <a:p>
            <a:pPr marL="185420" marR="175895" indent="77470">
              <a:lnSpc>
                <a:spcPts val="919"/>
              </a:lnSpc>
              <a:spcBef>
                <a:spcPts val="750"/>
              </a:spcBef>
            </a:pP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Time in  </a:t>
            </a:r>
            <a:r>
              <a:rPr sz="800" spc="5" dirty="0">
                <a:solidFill>
                  <a:srgbClr val="00395A"/>
                </a:solidFill>
                <a:latin typeface="Arial"/>
                <a:cs typeface="Arial"/>
              </a:rPr>
              <a:t>c</a:t>
            </a:r>
            <a:r>
              <a:rPr sz="800" spc="-20" dirty="0">
                <a:solidFill>
                  <a:srgbClr val="00395A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m</a:t>
            </a:r>
            <a:r>
              <a:rPr sz="800" spc="10" dirty="0">
                <a:solidFill>
                  <a:srgbClr val="00395A"/>
                </a:solidFill>
                <a:latin typeface="Arial"/>
                <a:cs typeface="Arial"/>
              </a:rPr>
              <a:t>m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u</a:t>
            </a:r>
            <a:r>
              <a:rPr sz="800" spc="-2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ity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5667565" y="3242881"/>
            <a:ext cx="951865" cy="721360"/>
            <a:chOff x="5667565" y="3242881"/>
            <a:chExt cx="951865" cy="721360"/>
          </a:xfrm>
        </p:grpSpPr>
        <p:sp>
          <p:nvSpPr>
            <p:cNvPr id="29" name="object 29"/>
            <p:cNvSpPr/>
            <p:nvPr/>
          </p:nvSpPr>
          <p:spPr>
            <a:xfrm>
              <a:off x="5672328" y="3247644"/>
              <a:ext cx="942340" cy="711835"/>
            </a:xfrm>
            <a:custGeom>
              <a:avLst/>
              <a:gdLst/>
              <a:ahLst/>
              <a:cxnLst/>
              <a:rect l="l" t="t" r="r" b="b"/>
              <a:pathLst>
                <a:path w="942340" h="711835">
                  <a:moveTo>
                    <a:pt x="941831" y="0"/>
                  </a:moveTo>
                  <a:lnTo>
                    <a:pt x="0" y="0"/>
                  </a:lnTo>
                  <a:lnTo>
                    <a:pt x="0" y="711708"/>
                  </a:lnTo>
                  <a:lnTo>
                    <a:pt x="941831" y="711708"/>
                  </a:lnTo>
                  <a:lnTo>
                    <a:pt x="9418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672328" y="3247644"/>
              <a:ext cx="942340" cy="711835"/>
            </a:xfrm>
            <a:custGeom>
              <a:avLst/>
              <a:gdLst/>
              <a:ahLst/>
              <a:cxnLst/>
              <a:rect l="l" t="t" r="r" b="b"/>
              <a:pathLst>
                <a:path w="942340" h="711835">
                  <a:moveTo>
                    <a:pt x="0" y="0"/>
                  </a:moveTo>
                  <a:lnTo>
                    <a:pt x="941831" y="0"/>
                  </a:lnTo>
                  <a:lnTo>
                    <a:pt x="941831" y="711708"/>
                  </a:lnTo>
                  <a:lnTo>
                    <a:pt x="0" y="711708"/>
                  </a:lnTo>
                  <a:lnTo>
                    <a:pt x="0" y="0"/>
                  </a:lnTo>
                  <a:close/>
                </a:path>
              </a:pathLst>
            </a:custGeom>
            <a:ln w="9143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5672328" y="3247644"/>
            <a:ext cx="942340" cy="71183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107950" marR="101600" indent="-2540" algn="ctr">
              <a:lnSpc>
                <a:spcPct val="95800"/>
              </a:lnSpc>
              <a:spcBef>
                <a:spcPts val="725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Language  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spoken </a:t>
            </a:r>
            <a:r>
              <a:rPr sz="800" spc="-10" dirty="0">
                <a:solidFill>
                  <a:srgbClr val="00395A"/>
                </a:solidFill>
                <a:latin typeface="Arial"/>
                <a:cs typeface="Arial"/>
              </a:rPr>
              <a:t>at</a:t>
            </a:r>
            <a:r>
              <a:rPr sz="8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home  and 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community</a:t>
            </a:r>
            <a:endParaRPr sz="8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550920" y="3959352"/>
            <a:ext cx="861060" cy="723900"/>
          </a:xfrm>
          <a:prstGeom prst="rect">
            <a:avLst/>
          </a:prstGeom>
          <a:solidFill>
            <a:srgbClr val="FFFFFF"/>
          </a:solidFill>
          <a:ln w="9144">
            <a:solidFill>
              <a:srgbClr val="000000"/>
            </a:solidFill>
          </a:ln>
        </p:spPr>
        <p:txBody>
          <a:bodyPr vert="horz" wrap="square" lIns="0" tIns="92075" rIns="0" bIns="0" rtlCol="0">
            <a:spAutoFit/>
          </a:bodyPr>
          <a:lstStyle/>
          <a:p>
            <a:pPr marL="120014" marR="111125" indent="-635" algn="ctr">
              <a:lnSpc>
                <a:spcPct val="95800"/>
              </a:lnSpc>
              <a:spcBef>
                <a:spcPts val="725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Family: List  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each</a:t>
            </a:r>
            <a:r>
              <a:rPr sz="800" spc="-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member  and circle the  client’s</a:t>
            </a:r>
            <a:r>
              <a:rPr sz="8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name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5687377" y="4192333"/>
            <a:ext cx="872490" cy="800735"/>
            <a:chOff x="5687377" y="4192333"/>
            <a:chExt cx="872490" cy="800735"/>
          </a:xfrm>
        </p:grpSpPr>
        <p:sp>
          <p:nvSpPr>
            <p:cNvPr id="34" name="object 34"/>
            <p:cNvSpPr/>
            <p:nvPr/>
          </p:nvSpPr>
          <p:spPr>
            <a:xfrm>
              <a:off x="5692140" y="4197096"/>
              <a:ext cx="862965" cy="791210"/>
            </a:xfrm>
            <a:custGeom>
              <a:avLst/>
              <a:gdLst/>
              <a:ahLst/>
              <a:cxnLst/>
              <a:rect l="l" t="t" r="r" b="b"/>
              <a:pathLst>
                <a:path w="862965" h="791210">
                  <a:moveTo>
                    <a:pt x="862584" y="0"/>
                  </a:moveTo>
                  <a:lnTo>
                    <a:pt x="0" y="0"/>
                  </a:lnTo>
                  <a:lnTo>
                    <a:pt x="0" y="790955"/>
                  </a:lnTo>
                  <a:lnTo>
                    <a:pt x="862584" y="790955"/>
                  </a:lnTo>
                  <a:lnTo>
                    <a:pt x="8625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692140" y="4197096"/>
              <a:ext cx="862965" cy="791210"/>
            </a:xfrm>
            <a:custGeom>
              <a:avLst/>
              <a:gdLst/>
              <a:ahLst/>
              <a:cxnLst/>
              <a:rect l="l" t="t" r="r" b="b"/>
              <a:pathLst>
                <a:path w="862965" h="791210">
                  <a:moveTo>
                    <a:pt x="0" y="0"/>
                  </a:moveTo>
                  <a:lnTo>
                    <a:pt x="862584" y="0"/>
                  </a:lnTo>
                  <a:lnTo>
                    <a:pt x="862584" y="790955"/>
                  </a:lnTo>
                  <a:lnTo>
                    <a:pt x="0" y="790955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5692140" y="4197096"/>
            <a:ext cx="862965" cy="79121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123189" marR="114935" algn="ctr">
              <a:lnSpc>
                <a:spcPct val="96200"/>
              </a:lnSpc>
              <a:spcBef>
                <a:spcPts val="725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Health</a:t>
            </a:r>
            <a:r>
              <a:rPr sz="8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beliefs  and beliefs  about drug  and alcohol  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use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1122997" y="4192333"/>
            <a:ext cx="870585" cy="643890"/>
            <a:chOff x="1122997" y="4192333"/>
            <a:chExt cx="870585" cy="643890"/>
          </a:xfrm>
        </p:grpSpPr>
        <p:sp>
          <p:nvSpPr>
            <p:cNvPr id="38" name="object 38"/>
            <p:cNvSpPr/>
            <p:nvPr/>
          </p:nvSpPr>
          <p:spPr>
            <a:xfrm>
              <a:off x="1127760" y="4197096"/>
              <a:ext cx="861060" cy="634365"/>
            </a:xfrm>
            <a:custGeom>
              <a:avLst/>
              <a:gdLst/>
              <a:ahLst/>
              <a:cxnLst/>
              <a:rect l="l" t="t" r="r" b="b"/>
              <a:pathLst>
                <a:path w="861060" h="634364">
                  <a:moveTo>
                    <a:pt x="861060" y="0"/>
                  </a:moveTo>
                  <a:lnTo>
                    <a:pt x="0" y="0"/>
                  </a:lnTo>
                  <a:lnTo>
                    <a:pt x="0" y="633984"/>
                  </a:lnTo>
                  <a:lnTo>
                    <a:pt x="861060" y="633984"/>
                  </a:lnTo>
                  <a:lnTo>
                    <a:pt x="8610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27760" y="4197096"/>
              <a:ext cx="861060" cy="634365"/>
            </a:xfrm>
            <a:custGeom>
              <a:avLst/>
              <a:gdLst/>
              <a:ahLst/>
              <a:cxnLst/>
              <a:rect l="l" t="t" r="r" b="b"/>
              <a:pathLst>
                <a:path w="861060" h="634364">
                  <a:moveTo>
                    <a:pt x="0" y="0"/>
                  </a:moveTo>
                  <a:lnTo>
                    <a:pt x="861060" y="0"/>
                  </a:lnTo>
                  <a:lnTo>
                    <a:pt x="861060" y="633984"/>
                  </a:lnTo>
                  <a:lnTo>
                    <a:pt x="0" y="633984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1127760" y="4197096"/>
            <a:ext cx="861060" cy="63436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114300" marR="105410" indent="-635" algn="ctr">
              <a:lnSpc>
                <a:spcPct val="95800"/>
              </a:lnSpc>
              <a:spcBef>
                <a:spcPts val="725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Values about  structure,  power,</a:t>
            </a:r>
            <a:r>
              <a:rPr sz="8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myths,  and</a:t>
            </a:r>
            <a:r>
              <a:rPr sz="8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rules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1122997" y="5221033"/>
            <a:ext cx="870585" cy="564515"/>
            <a:chOff x="1122997" y="5221033"/>
            <a:chExt cx="870585" cy="564515"/>
          </a:xfrm>
        </p:grpSpPr>
        <p:sp>
          <p:nvSpPr>
            <p:cNvPr id="42" name="object 42"/>
            <p:cNvSpPr/>
            <p:nvPr/>
          </p:nvSpPr>
          <p:spPr>
            <a:xfrm>
              <a:off x="1127760" y="5225796"/>
              <a:ext cx="861060" cy="554990"/>
            </a:xfrm>
            <a:custGeom>
              <a:avLst/>
              <a:gdLst/>
              <a:ahLst/>
              <a:cxnLst/>
              <a:rect l="l" t="t" r="r" b="b"/>
              <a:pathLst>
                <a:path w="861060" h="554989">
                  <a:moveTo>
                    <a:pt x="861060" y="0"/>
                  </a:moveTo>
                  <a:lnTo>
                    <a:pt x="0" y="0"/>
                  </a:lnTo>
                  <a:lnTo>
                    <a:pt x="0" y="554736"/>
                  </a:lnTo>
                  <a:lnTo>
                    <a:pt x="861060" y="554736"/>
                  </a:lnTo>
                  <a:lnTo>
                    <a:pt x="8610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27760" y="5225796"/>
              <a:ext cx="861060" cy="554990"/>
            </a:xfrm>
            <a:custGeom>
              <a:avLst/>
              <a:gdLst/>
              <a:ahLst/>
              <a:cxnLst/>
              <a:rect l="l" t="t" r="r" b="b"/>
              <a:pathLst>
                <a:path w="861060" h="554989">
                  <a:moveTo>
                    <a:pt x="0" y="0"/>
                  </a:moveTo>
                  <a:lnTo>
                    <a:pt x="861060" y="0"/>
                  </a:lnTo>
                  <a:lnTo>
                    <a:pt x="861060" y="554736"/>
                  </a:lnTo>
                  <a:lnTo>
                    <a:pt x="0" y="554736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1127760" y="5225796"/>
            <a:ext cx="861060" cy="554990"/>
          </a:xfrm>
          <a:prstGeom prst="rect">
            <a:avLst/>
          </a:prstGeom>
        </p:spPr>
        <p:txBody>
          <a:bodyPr vert="horz" wrap="square" lIns="0" tIns="93980" rIns="0" bIns="0" rtlCol="0">
            <a:spAutoFit/>
          </a:bodyPr>
          <a:lstStyle/>
          <a:p>
            <a:pPr marL="111125" marR="102235" indent="-1270" algn="ctr">
              <a:lnSpc>
                <a:spcPct val="95600"/>
              </a:lnSpc>
              <a:spcBef>
                <a:spcPts val="740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Values about  education</a:t>
            </a:r>
            <a:r>
              <a:rPr sz="8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800" spc="-10" dirty="0">
                <a:solidFill>
                  <a:srgbClr val="00395A"/>
                </a:solidFill>
                <a:latin typeface="Arial"/>
                <a:cs typeface="Arial"/>
              </a:rPr>
              <a:t>work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2532697" y="5458777"/>
            <a:ext cx="872490" cy="802005"/>
            <a:chOff x="2532697" y="5458777"/>
            <a:chExt cx="872490" cy="802005"/>
          </a:xfrm>
        </p:grpSpPr>
        <p:sp>
          <p:nvSpPr>
            <p:cNvPr id="46" name="object 46"/>
            <p:cNvSpPr/>
            <p:nvPr/>
          </p:nvSpPr>
          <p:spPr>
            <a:xfrm>
              <a:off x="2537460" y="5463540"/>
              <a:ext cx="862965" cy="792480"/>
            </a:xfrm>
            <a:custGeom>
              <a:avLst/>
              <a:gdLst/>
              <a:ahLst/>
              <a:cxnLst/>
              <a:rect l="l" t="t" r="r" b="b"/>
              <a:pathLst>
                <a:path w="862964" h="792479">
                  <a:moveTo>
                    <a:pt x="862584" y="0"/>
                  </a:moveTo>
                  <a:lnTo>
                    <a:pt x="0" y="0"/>
                  </a:lnTo>
                  <a:lnTo>
                    <a:pt x="0" y="792479"/>
                  </a:lnTo>
                  <a:lnTo>
                    <a:pt x="862584" y="792479"/>
                  </a:lnTo>
                  <a:lnTo>
                    <a:pt x="8625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37460" y="5463540"/>
              <a:ext cx="862965" cy="792480"/>
            </a:xfrm>
            <a:custGeom>
              <a:avLst/>
              <a:gdLst/>
              <a:ahLst/>
              <a:cxnLst/>
              <a:rect l="l" t="t" r="r" b="b"/>
              <a:pathLst>
                <a:path w="862964" h="792479">
                  <a:moveTo>
                    <a:pt x="0" y="0"/>
                  </a:moveTo>
                  <a:lnTo>
                    <a:pt x="862584" y="0"/>
                  </a:lnTo>
                  <a:lnTo>
                    <a:pt x="862584" y="792479"/>
                  </a:lnTo>
                  <a:lnTo>
                    <a:pt x="0" y="792479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2537460" y="5463540"/>
            <a:ext cx="862965" cy="79248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113664" marR="107314" indent="-635" algn="ctr">
              <a:lnSpc>
                <a:spcPct val="96200"/>
              </a:lnSpc>
              <a:spcBef>
                <a:spcPts val="725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Religious and  cultural  institutions,  food,</a:t>
            </a:r>
            <a:r>
              <a:rPr sz="800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clothing,  and</a:t>
            </a:r>
            <a:r>
              <a:rPr sz="8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holidays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3943921" y="5458777"/>
            <a:ext cx="872490" cy="552450"/>
            <a:chOff x="3943921" y="5458777"/>
            <a:chExt cx="872490" cy="552450"/>
          </a:xfrm>
        </p:grpSpPr>
        <p:sp>
          <p:nvSpPr>
            <p:cNvPr id="50" name="object 50"/>
            <p:cNvSpPr/>
            <p:nvPr/>
          </p:nvSpPr>
          <p:spPr>
            <a:xfrm>
              <a:off x="3948684" y="5463540"/>
              <a:ext cx="862965" cy="542925"/>
            </a:xfrm>
            <a:custGeom>
              <a:avLst/>
              <a:gdLst/>
              <a:ahLst/>
              <a:cxnLst/>
              <a:rect l="l" t="t" r="r" b="b"/>
              <a:pathLst>
                <a:path w="862964" h="542925">
                  <a:moveTo>
                    <a:pt x="862584" y="0"/>
                  </a:moveTo>
                  <a:lnTo>
                    <a:pt x="0" y="0"/>
                  </a:lnTo>
                  <a:lnTo>
                    <a:pt x="0" y="542543"/>
                  </a:lnTo>
                  <a:lnTo>
                    <a:pt x="862584" y="542543"/>
                  </a:lnTo>
                  <a:lnTo>
                    <a:pt x="8625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948684" y="5463540"/>
              <a:ext cx="862965" cy="542925"/>
            </a:xfrm>
            <a:custGeom>
              <a:avLst/>
              <a:gdLst/>
              <a:ahLst/>
              <a:cxnLst/>
              <a:rect l="l" t="t" r="r" b="b"/>
              <a:pathLst>
                <a:path w="862964" h="542925">
                  <a:moveTo>
                    <a:pt x="0" y="0"/>
                  </a:moveTo>
                  <a:lnTo>
                    <a:pt x="862584" y="0"/>
                  </a:lnTo>
                  <a:lnTo>
                    <a:pt x="862584" y="542543"/>
                  </a:lnTo>
                  <a:lnTo>
                    <a:pt x="0" y="542543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3948684" y="5463540"/>
            <a:ext cx="862965" cy="542925"/>
          </a:xfrm>
          <a:prstGeom prst="rect">
            <a:avLst/>
          </a:prstGeom>
        </p:spPr>
        <p:txBody>
          <a:bodyPr vert="horz" wrap="square" lIns="0" tIns="95250" rIns="0" bIns="0" rtlCol="0">
            <a:spAutoFit/>
          </a:bodyPr>
          <a:lstStyle/>
          <a:p>
            <a:pPr marL="120014" marR="112395" indent="-635" algn="ctr">
              <a:lnSpc>
                <a:spcPts val="919"/>
              </a:lnSpc>
              <a:spcBef>
                <a:spcPts val="750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Oppression  and    d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800" spc="5" dirty="0">
                <a:solidFill>
                  <a:srgbClr val="00395A"/>
                </a:solidFill>
                <a:latin typeface="Arial"/>
                <a:cs typeface="Arial"/>
              </a:rPr>
              <a:t>sc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r</a:t>
            </a:r>
            <a:r>
              <a:rPr sz="800" spc="-15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mi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na</a:t>
            </a:r>
            <a:r>
              <a:rPr sz="800" spc="-10" dirty="0">
                <a:solidFill>
                  <a:srgbClr val="00395A"/>
                </a:solidFill>
                <a:latin typeface="Arial"/>
                <a:cs typeface="Arial"/>
              </a:rPr>
              <a:t>t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i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o</a:t>
            </a:r>
            <a:r>
              <a:rPr sz="800" dirty="0">
                <a:solidFill>
                  <a:srgbClr val="00395A"/>
                </a:solidFill>
                <a:latin typeface="Arial"/>
                <a:cs typeface="Arial"/>
              </a:rPr>
              <a:t>n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5512308" y="5221223"/>
            <a:ext cx="1027430" cy="643255"/>
            <a:chOff x="5512308" y="5221223"/>
            <a:chExt cx="1027430" cy="643255"/>
          </a:xfrm>
        </p:grpSpPr>
        <p:sp>
          <p:nvSpPr>
            <p:cNvPr id="54" name="object 54"/>
            <p:cNvSpPr/>
            <p:nvPr/>
          </p:nvSpPr>
          <p:spPr>
            <a:xfrm>
              <a:off x="5516880" y="5225795"/>
              <a:ext cx="1018540" cy="634365"/>
            </a:xfrm>
            <a:custGeom>
              <a:avLst/>
              <a:gdLst/>
              <a:ahLst/>
              <a:cxnLst/>
              <a:rect l="l" t="t" r="r" b="b"/>
              <a:pathLst>
                <a:path w="1018540" h="634364">
                  <a:moveTo>
                    <a:pt x="1018031" y="0"/>
                  </a:moveTo>
                  <a:lnTo>
                    <a:pt x="0" y="0"/>
                  </a:lnTo>
                  <a:lnTo>
                    <a:pt x="0" y="633984"/>
                  </a:lnTo>
                  <a:lnTo>
                    <a:pt x="1018031" y="633984"/>
                  </a:lnTo>
                  <a:lnTo>
                    <a:pt x="10180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516880" y="5225795"/>
              <a:ext cx="1018540" cy="634365"/>
            </a:xfrm>
            <a:custGeom>
              <a:avLst/>
              <a:gdLst/>
              <a:ahLst/>
              <a:cxnLst/>
              <a:rect l="l" t="t" r="r" b="b"/>
              <a:pathLst>
                <a:path w="1018540" h="634364">
                  <a:moveTo>
                    <a:pt x="0" y="0"/>
                  </a:moveTo>
                  <a:lnTo>
                    <a:pt x="1018031" y="0"/>
                  </a:lnTo>
                  <a:lnTo>
                    <a:pt x="1018031" y="633984"/>
                  </a:lnTo>
                  <a:lnTo>
                    <a:pt x="0" y="633984"/>
                  </a:lnTo>
                  <a:lnTo>
                    <a:pt x="0" y="0"/>
                  </a:lnTo>
                  <a:close/>
                </a:path>
              </a:pathLst>
            </a:custGeom>
            <a:ln w="9144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5516879" y="5225796"/>
            <a:ext cx="1018540" cy="634365"/>
          </a:xfrm>
          <a:prstGeom prst="rect">
            <a:avLst/>
          </a:prstGeom>
        </p:spPr>
        <p:txBody>
          <a:bodyPr vert="horz" wrap="square" lIns="0" tIns="94615" rIns="0" bIns="0" rtlCol="0">
            <a:spAutoFit/>
          </a:bodyPr>
          <a:lstStyle/>
          <a:p>
            <a:pPr marL="109220" marR="102870" algn="ctr">
              <a:lnSpc>
                <a:spcPct val="95400"/>
              </a:lnSpc>
              <a:spcBef>
                <a:spcPts val="745"/>
              </a:spcBef>
            </a:pP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Impact </a:t>
            </a:r>
            <a:r>
              <a:rPr sz="800" spc="-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trauma,  substance</a:t>
            </a:r>
            <a:r>
              <a:rPr sz="8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00395A"/>
                </a:solidFill>
                <a:latin typeface="Arial"/>
                <a:cs typeface="Arial"/>
              </a:rPr>
              <a:t>abuse,  and other crisis  events</a:t>
            </a:r>
            <a:endParaRPr sz="8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95126" y="6333375"/>
            <a:ext cx="5026660" cy="2105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structure,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power, myths, and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rules:</a:t>
            </a:r>
            <a:endParaRPr sz="1000">
              <a:latin typeface="Arial"/>
              <a:cs typeface="Arial"/>
            </a:endParaRPr>
          </a:p>
          <a:p>
            <a:pPr marL="250190" indent="-231140">
              <a:lnSpc>
                <a:spcPct val="100000"/>
              </a:lnSpc>
              <a:buFont typeface="Symbol"/>
              <a:buChar char=""/>
              <a:tabLst>
                <a:tab pos="250190" algn="l"/>
                <a:tab pos="25082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there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roles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expectations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holds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power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family?</a:t>
            </a:r>
            <a:endParaRPr sz="1000">
              <a:latin typeface="Arial"/>
              <a:cs typeface="Arial"/>
            </a:endParaRPr>
          </a:p>
          <a:p>
            <a:pPr marL="250190" indent="-231140">
              <a:lnSpc>
                <a:spcPts val="1195"/>
              </a:lnSpc>
              <a:buFont typeface="Symbol"/>
              <a:buChar char=""/>
              <a:tabLst>
                <a:tab pos="250190" algn="l"/>
                <a:tab pos="25082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family needs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equally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needs?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ts val="1195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consider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family?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05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Reasons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relocation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migration:</a:t>
            </a:r>
            <a:endParaRPr sz="1000">
              <a:latin typeface="Arial"/>
              <a:cs typeface="Arial"/>
            </a:endParaRPr>
          </a:p>
          <a:p>
            <a:pPr marL="250190" indent="-231140">
              <a:lnSpc>
                <a:spcPct val="100000"/>
              </a:lnSpc>
              <a:buFont typeface="Symbol"/>
              <a:buChar char=""/>
              <a:tabLst>
                <a:tab pos="250190" algn="l"/>
                <a:tab pos="25082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able to return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home?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were your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reasons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coming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United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States?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do you now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view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initial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reasons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relocation?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feelings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relocation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migration?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move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back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forth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location to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another?</a:t>
            </a:r>
            <a:endParaRPr sz="1000">
              <a:latin typeface="Arial"/>
              <a:cs typeface="Arial"/>
            </a:endParaRPr>
          </a:p>
          <a:p>
            <a:pPr marL="247650" indent="-229235">
              <a:lnSpc>
                <a:spcPts val="1195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often 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and your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return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homeland?</a:t>
            </a:r>
            <a:endParaRPr sz="1000">
              <a:latin typeface="Arial"/>
              <a:cs typeface="Arial"/>
            </a:endParaRPr>
          </a:p>
          <a:p>
            <a:pPr marL="250190" indent="-231775">
              <a:lnSpc>
                <a:spcPts val="1195"/>
              </a:lnSpc>
              <a:buFont typeface="Symbol"/>
              <a:buChar char=""/>
              <a:tabLst>
                <a:tab pos="250190" algn="l"/>
                <a:tab pos="25082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living apart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from your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family?</a:t>
            </a:r>
            <a:endParaRPr sz="10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998226" y="8517512"/>
            <a:ext cx="4008754" cy="33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Legal status and</a:t>
            </a:r>
            <a:r>
              <a:rPr sz="1000" spc="-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5" dirty="0">
                <a:solidFill>
                  <a:srgbClr val="00395A"/>
                </a:solidFill>
                <a:latin typeface="Arial"/>
                <a:cs typeface="Arial"/>
              </a:rPr>
              <a:t>SES:</a:t>
            </a:r>
            <a:endParaRPr sz="1000">
              <a:latin typeface="Arial"/>
              <a:cs typeface="Arial"/>
            </a:endParaRPr>
          </a:p>
          <a:p>
            <a:pPr marL="244475" indent="-229235">
              <a:lnSpc>
                <a:spcPct val="100000"/>
              </a:lnSpc>
              <a:buFont typeface="Symbol"/>
              <a:buChar char=""/>
              <a:tabLst>
                <a:tab pos="244475" algn="l"/>
                <a:tab pos="245110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-55" dirty="0">
                <a:solidFill>
                  <a:srgbClr val="00395A"/>
                </a:solidFill>
                <a:latin typeface="Arial"/>
                <a:cs typeface="Arial"/>
              </a:rPr>
              <a:t>SES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worsened since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this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country?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01777" y="8747504"/>
            <a:ext cx="5746750" cy="478790"/>
          </a:xfrm>
          <a:prstGeom prst="rect">
            <a:avLst/>
          </a:prstGeom>
        </p:spPr>
        <p:txBody>
          <a:bodyPr vert="horz" wrap="square" lIns="0" tIns="86995" rIns="0" bIns="0" rtlCol="0">
            <a:spAutoFit/>
          </a:bodyPr>
          <a:lstStyle/>
          <a:p>
            <a:pPr marL="240665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a change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socioeconomic status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across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generations?</a:t>
            </a:r>
            <a:endParaRPr sz="1000">
              <a:latin typeface="Arial"/>
              <a:cs typeface="Arial"/>
            </a:endParaRPr>
          </a:p>
          <a:p>
            <a:pPr marL="4030979">
              <a:lnSpc>
                <a:spcPct val="100000"/>
              </a:lnSpc>
              <a:spcBef>
                <a:spcPts val="585"/>
              </a:spcBef>
            </a:pP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(Continued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on the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next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page.)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66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08303" y="787902"/>
            <a:ext cx="5943600" cy="6754495"/>
            <a:chOff x="908303" y="787902"/>
            <a:chExt cx="5943600" cy="6754495"/>
          </a:xfrm>
        </p:grpSpPr>
        <p:sp>
          <p:nvSpPr>
            <p:cNvPr id="3" name="object 3"/>
            <p:cNvSpPr/>
            <p:nvPr/>
          </p:nvSpPr>
          <p:spPr>
            <a:xfrm>
              <a:off x="914399" y="793998"/>
              <a:ext cx="5931535" cy="6742430"/>
            </a:xfrm>
            <a:custGeom>
              <a:avLst/>
              <a:gdLst/>
              <a:ahLst/>
              <a:cxnLst/>
              <a:rect l="l" t="t" r="r" b="b"/>
              <a:pathLst>
                <a:path w="5931534" h="6742430">
                  <a:moveTo>
                    <a:pt x="5767692" y="0"/>
                  </a:moveTo>
                  <a:lnTo>
                    <a:pt x="163715" y="0"/>
                  </a:lnTo>
                  <a:lnTo>
                    <a:pt x="120191" y="5848"/>
                  </a:lnTo>
                  <a:lnTo>
                    <a:pt x="81082" y="22353"/>
                  </a:lnTo>
                  <a:lnTo>
                    <a:pt x="47948" y="47953"/>
                  </a:lnTo>
                  <a:lnTo>
                    <a:pt x="22350" y="81088"/>
                  </a:lnTo>
                  <a:lnTo>
                    <a:pt x="5847" y="120195"/>
                  </a:lnTo>
                  <a:lnTo>
                    <a:pt x="0" y="163715"/>
                  </a:lnTo>
                  <a:lnTo>
                    <a:pt x="0" y="6578473"/>
                  </a:lnTo>
                  <a:lnTo>
                    <a:pt x="5847" y="6621991"/>
                  </a:lnTo>
                  <a:lnTo>
                    <a:pt x="22350" y="6661097"/>
                  </a:lnTo>
                  <a:lnTo>
                    <a:pt x="47948" y="6694228"/>
                  </a:lnTo>
                  <a:lnTo>
                    <a:pt x="81082" y="6719825"/>
                  </a:lnTo>
                  <a:lnTo>
                    <a:pt x="120191" y="6736328"/>
                  </a:lnTo>
                  <a:lnTo>
                    <a:pt x="163715" y="6742176"/>
                  </a:lnTo>
                  <a:lnTo>
                    <a:pt x="5767692" y="6742176"/>
                  </a:lnTo>
                  <a:lnTo>
                    <a:pt x="5811216" y="6736328"/>
                  </a:lnTo>
                  <a:lnTo>
                    <a:pt x="5850325" y="6719825"/>
                  </a:lnTo>
                  <a:lnTo>
                    <a:pt x="5883459" y="6694228"/>
                  </a:lnTo>
                  <a:lnTo>
                    <a:pt x="5909057" y="6661097"/>
                  </a:lnTo>
                  <a:lnTo>
                    <a:pt x="5925560" y="6621991"/>
                  </a:lnTo>
                  <a:lnTo>
                    <a:pt x="5931408" y="6578473"/>
                  </a:lnTo>
                  <a:lnTo>
                    <a:pt x="5931408" y="163715"/>
                  </a:lnTo>
                  <a:lnTo>
                    <a:pt x="5925560" y="120195"/>
                  </a:lnTo>
                  <a:lnTo>
                    <a:pt x="5909057" y="81088"/>
                  </a:lnTo>
                  <a:lnTo>
                    <a:pt x="5883459" y="47953"/>
                  </a:lnTo>
                  <a:lnTo>
                    <a:pt x="5850325" y="22353"/>
                  </a:lnTo>
                  <a:lnTo>
                    <a:pt x="5811216" y="5848"/>
                  </a:lnTo>
                  <a:lnTo>
                    <a:pt x="5767692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914399" y="793998"/>
              <a:ext cx="5931535" cy="6742430"/>
            </a:xfrm>
            <a:custGeom>
              <a:avLst/>
              <a:gdLst/>
              <a:ahLst/>
              <a:cxnLst/>
              <a:rect l="l" t="t" r="r" b="b"/>
              <a:pathLst>
                <a:path w="5931534" h="6742430">
                  <a:moveTo>
                    <a:pt x="0" y="163715"/>
                  </a:moveTo>
                  <a:lnTo>
                    <a:pt x="5847" y="120195"/>
                  </a:lnTo>
                  <a:lnTo>
                    <a:pt x="22350" y="81088"/>
                  </a:lnTo>
                  <a:lnTo>
                    <a:pt x="47948" y="47953"/>
                  </a:lnTo>
                  <a:lnTo>
                    <a:pt x="81082" y="22353"/>
                  </a:lnTo>
                  <a:lnTo>
                    <a:pt x="120191" y="5848"/>
                  </a:lnTo>
                  <a:lnTo>
                    <a:pt x="163715" y="0"/>
                  </a:lnTo>
                  <a:lnTo>
                    <a:pt x="5767692" y="0"/>
                  </a:lnTo>
                  <a:lnTo>
                    <a:pt x="5811216" y="5848"/>
                  </a:lnTo>
                  <a:lnTo>
                    <a:pt x="5850325" y="22353"/>
                  </a:lnTo>
                  <a:lnTo>
                    <a:pt x="5883459" y="47953"/>
                  </a:lnTo>
                  <a:lnTo>
                    <a:pt x="5909057" y="81088"/>
                  </a:lnTo>
                  <a:lnTo>
                    <a:pt x="5925560" y="120195"/>
                  </a:lnTo>
                  <a:lnTo>
                    <a:pt x="5931408" y="163715"/>
                  </a:lnTo>
                  <a:lnTo>
                    <a:pt x="5931408" y="6578473"/>
                  </a:lnTo>
                  <a:lnTo>
                    <a:pt x="5925560" y="6621991"/>
                  </a:lnTo>
                  <a:lnTo>
                    <a:pt x="5909057" y="6661097"/>
                  </a:lnTo>
                  <a:lnTo>
                    <a:pt x="5883459" y="6694228"/>
                  </a:lnTo>
                  <a:lnTo>
                    <a:pt x="5850325" y="6719825"/>
                  </a:lnTo>
                  <a:lnTo>
                    <a:pt x="5811216" y="6736328"/>
                  </a:lnTo>
                  <a:lnTo>
                    <a:pt x="5767692" y="6742176"/>
                  </a:lnTo>
                  <a:lnTo>
                    <a:pt x="163715" y="6742176"/>
                  </a:lnTo>
                  <a:lnTo>
                    <a:pt x="120191" y="6736328"/>
                  </a:lnTo>
                  <a:lnTo>
                    <a:pt x="81082" y="6719825"/>
                  </a:lnTo>
                  <a:lnTo>
                    <a:pt x="47948" y="6694228"/>
                  </a:lnTo>
                  <a:lnTo>
                    <a:pt x="22350" y="6661097"/>
                  </a:lnTo>
                  <a:lnTo>
                    <a:pt x="5847" y="6621991"/>
                  </a:lnTo>
                  <a:lnTo>
                    <a:pt x="0" y="6578473"/>
                  </a:lnTo>
                  <a:lnTo>
                    <a:pt x="0" y="16371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994252" y="435355"/>
            <a:ext cx="5870575" cy="69748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920875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3—Culturally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Evaluation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840"/>
              </a:spcBef>
            </a:pP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How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Use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Culturagram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Mapping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Role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Culture</a:t>
            </a:r>
            <a:r>
              <a:rPr sz="1200" b="1" spc="1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(continued)</a:t>
            </a:r>
            <a:endParaRPr sz="1200">
              <a:latin typeface="Arial"/>
              <a:cs typeface="Arial"/>
            </a:endParaRPr>
          </a:p>
          <a:p>
            <a:pPr marL="252729" marR="307340" indent="-232410">
              <a:lnSpc>
                <a:spcPct val="100000"/>
              </a:lnSpc>
              <a:spcBef>
                <a:spcPts val="785"/>
              </a:spcBef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history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documentation?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(Note: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often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trust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before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discussing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legal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status; they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come from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place where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confidentiality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</a:t>
            </a:r>
            <a:r>
              <a:rPr sz="1000" spc="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unfamiliar.)</a:t>
            </a:r>
            <a:endParaRPr sz="1000">
              <a:latin typeface="Arial"/>
              <a:cs typeface="Arial"/>
            </a:endParaRPr>
          </a:p>
          <a:p>
            <a:pPr marL="17780">
              <a:lnSpc>
                <a:spcPct val="100000"/>
              </a:lnSpc>
              <a:spcBef>
                <a:spcPts val="60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Time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community:</a:t>
            </a:r>
            <a:endParaRPr sz="1000">
              <a:latin typeface="Arial"/>
              <a:cs typeface="Arial"/>
            </a:endParaRPr>
          </a:p>
          <a:p>
            <a:pPr marL="248920" indent="-229235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long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been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country?</a:t>
            </a:r>
            <a:r>
              <a:rPr sz="1000" spc="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Community?</a:t>
            </a:r>
            <a:endParaRPr sz="1000">
              <a:latin typeface="Arial"/>
              <a:cs typeface="Arial"/>
            </a:endParaRPr>
          </a:p>
          <a:p>
            <a:pPr marL="251460" indent="-231775">
              <a:lnSpc>
                <a:spcPct val="100000"/>
              </a:lnSpc>
              <a:buFont typeface="Symbol"/>
              <a:buChar char=""/>
              <a:tabLst>
                <a:tab pos="250825" algn="l"/>
                <a:tab pos="25209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actively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involved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based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community?</a:t>
            </a:r>
            <a:endParaRPr sz="100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60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spoken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and outside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home:</a:t>
            </a:r>
            <a:endParaRPr sz="1000">
              <a:latin typeface="Arial"/>
              <a:cs typeface="Arial"/>
            </a:endParaRPr>
          </a:p>
          <a:p>
            <a:pPr marL="248920" indent="-229235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languages 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spoken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home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</a:t>
            </a:r>
            <a:r>
              <a:rPr sz="1000" spc="-2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?</a:t>
            </a:r>
            <a:endParaRPr sz="1000">
              <a:latin typeface="Arial"/>
              <a:cs typeface="Arial"/>
            </a:endParaRPr>
          </a:p>
          <a:p>
            <a:pPr marL="248920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and your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family’s level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proficiency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language?</a:t>
            </a:r>
            <a:endParaRPr sz="1000">
              <a:latin typeface="Arial"/>
              <a:cs typeface="Arial"/>
            </a:endParaRPr>
          </a:p>
          <a:p>
            <a:pPr marL="248920" marR="405765" indent="-22860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dependent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parents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grandparents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children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negotiating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sur-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rounding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English? 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children become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</a:t>
            </a:r>
            <a:r>
              <a:rPr sz="1000" spc="1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interpreters?</a:t>
            </a:r>
            <a:endParaRPr sz="10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60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Health beliefs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</a:t>
            </a:r>
            <a:r>
              <a:rPr sz="1000" spc="-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-seeking: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beliefs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drug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alcohol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use?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illness?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your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uphold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 healing</a:t>
            </a:r>
            <a:r>
              <a:rPr sz="1000" spc="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practices?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help-seeking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generations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genders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your fami</a:t>
            </a:r>
            <a:r>
              <a:rPr sz="1000" spc="-1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ly?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and your family define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illness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wellness?</a:t>
            </a:r>
            <a:endParaRPr sz="1000">
              <a:latin typeface="Arial"/>
              <a:cs typeface="Arial"/>
            </a:endParaRPr>
          </a:p>
          <a:p>
            <a:pPr marL="250825" indent="-231775">
              <a:lnSpc>
                <a:spcPct val="100000"/>
              </a:lnSpc>
              <a:buFont typeface="Symbol"/>
              <a:buChar char=""/>
              <a:tabLst>
                <a:tab pos="250825" algn="l"/>
                <a:tab pos="25146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there any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objections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Western</a:t>
            </a:r>
            <a:r>
              <a:rPr sz="1000" spc="1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medicine?</a:t>
            </a:r>
            <a:endParaRPr sz="1000">
              <a:latin typeface="Arial"/>
              <a:cs typeface="Arial"/>
            </a:endParaRPr>
          </a:p>
          <a:p>
            <a:pPr marL="19685">
              <a:lnSpc>
                <a:spcPct val="100000"/>
              </a:lnSpc>
              <a:spcBef>
                <a:spcPts val="60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Impact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trauma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crisis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events: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trauma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affected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across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generations?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traumas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crises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and/or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</a:t>
            </a:r>
            <a:r>
              <a:rPr sz="1000" spc="20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there been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crisis?</a:t>
            </a:r>
            <a:endParaRPr sz="1000">
              <a:latin typeface="Arial"/>
              <a:cs typeface="Arial"/>
            </a:endParaRPr>
          </a:p>
          <a:p>
            <a:pPr marL="252095" marR="398780" indent="-232410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Did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experience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traumatic events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prior to migration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—war,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forms of violence,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displacement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refugee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camps,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similar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experiences?</a:t>
            </a:r>
            <a:endParaRPr sz="1000">
              <a:latin typeface="Arial"/>
              <a:cs typeface="Arial"/>
            </a:endParaRPr>
          </a:p>
          <a:p>
            <a:pPr marL="23495">
              <a:lnSpc>
                <a:spcPct val="100000"/>
              </a:lnSpc>
              <a:spcBef>
                <a:spcPts val="60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Oppression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discrimination: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history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oppression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discrimination in your</a:t>
            </a:r>
            <a:r>
              <a:rPr sz="1000" spc="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homeland?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 experienced discrimination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since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immigration?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Religious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institutions,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food,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clothing,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holidays:</a:t>
            </a:r>
            <a:endParaRPr sz="1000">
              <a:latin typeface="Arial"/>
              <a:cs typeface="Arial"/>
            </a:endParaRPr>
          </a:p>
          <a:p>
            <a:pPr marL="250825" indent="-231775">
              <a:lnSpc>
                <a:spcPct val="100000"/>
              </a:lnSpc>
              <a:buFont typeface="Symbol"/>
              <a:buChar char=""/>
              <a:tabLst>
                <a:tab pos="250825" algn="l"/>
                <a:tab pos="25146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there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religious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holidays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your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</a:t>
            </a:r>
            <a:r>
              <a:rPr sz="1000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observes?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holidays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celebrate?</a:t>
            </a:r>
            <a:endParaRPr sz="1000">
              <a:latin typeface="Arial"/>
              <a:cs typeface="Arial"/>
            </a:endParaRPr>
          </a:p>
          <a:p>
            <a:pPr marL="250825" indent="-231775">
              <a:lnSpc>
                <a:spcPct val="100000"/>
              </a:lnSpc>
              <a:buFont typeface="Symbol"/>
              <a:buChar char=""/>
              <a:tabLst>
                <a:tab pos="250825" algn="l"/>
                <a:tab pos="25146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foods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you?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clothing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significant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religious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role for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you?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belong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 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club or</a:t>
            </a:r>
            <a:r>
              <a:rPr sz="1000" spc="1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organization?</a:t>
            </a:r>
            <a:endParaRPr sz="100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600"/>
              </a:spcBef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education and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work: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much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importance do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you place 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educational expectations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children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family?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changed (e.g.,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responsibility, prestige,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power)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since</a:t>
            </a:r>
            <a:r>
              <a:rPr sz="1000" spc="204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migration?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8285" algn="l"/>
                <a:tab pos="248920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Do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does anyone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your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work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several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jobs?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90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Comas-Diaz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2012;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Congress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1994, 2004;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Singer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2007.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99173" y="7602728"/>
            <a:ext cx="288861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cautioned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proceed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carefully.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abusing substances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experiencing withdrawal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thinking patterns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sistent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a period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abstinence,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symptoms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mimic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disappear.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Moreover,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struments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imperfect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measurements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5043" y="7602728"/>
            <a:ext cx="290004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equally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imperfect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constructs 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patterns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thus better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them;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absolute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answers. 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science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evolve,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illness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(Benuto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2012).</a:t>
            </a:r>
            <a:endParaRPr sz="1200">
              <a:latin typeface="Times New Roman"/>
              <a:cs typeface="Times New Roman"/>
            </a:endParaRPr>
          </a:p>
          <a:p>
            <a:pPr marL="15240" marR="67945" indent="127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tools are generally 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particular populations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inapplicable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30575" y="9430004"/>
            <a:ext cx="1689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82194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(Blume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Suzuki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Ponterotto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 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  summarizes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utility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instruments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screening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occurring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cultural</a:t>
            </a:r>
            <a:r>
              <a:rPr sz="1200" spc="-1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9173" y="1916588"/>
            <a:ext cx="2889885" cy="366204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8415">
              <a:lnSpc>
                <a:spcPct val="100000"/>
              </a:lnSpc>
              <a:spcBef>
                <a:spcPts val="225"/>
              </a:spcBef>
            </a:pP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Diagnosis</a:t>
            </a:r>
            <a:endParaRPr sz="1400">
              <a:latin typeface="Arial"/>
              <a:cs typeface="Arial"/>
            </a:endParaRPr>
          </a:p>
          <a:p>
            <a:pPr marL="12700" marR="5080" indent="825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clients’cultural  backgrounds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mental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disorders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(Bhugra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Gupta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2010).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Concerns surrounding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diagnoses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disor-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applicability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those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diagnoses)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appropriateness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test items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diagnostic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oriented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 (Alarcon 2009;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Room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2006).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techniques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 cultural differ-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remains limited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underrepresentative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(Guindon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Sobhany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2001;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Martinez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  <a:p>
            <a:pPr marL="14604" marR="96520" indent="635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DSM-5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accurately diagnose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among immi-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groups?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Caetano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043" y="868171"/>
            <a:ext cx="2853690" cy="4699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5240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(1996)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found 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criteria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seemed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identify alcohol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dependency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sistently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race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ethnicity,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 Latinos,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Whites. 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rch has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shown mixed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results.</a:t>
            </a:r>
            <a:endParaRPr sz="1200">
              <a:latin typeface="Times New Roman"/>
              <a:cs typeface="Times New Roman"/>
            </a:endParaRPr>
          </a:p>
          <a:p>
            <a:pPr marL="17780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1972,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World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Organization</a:t>
            </a:r>
            <a:endParaRPr sz="1200">
              <a:latin typeface="Times New Roman"/>
              <a:cs typeface="Times New Roman"/>
            </a:endParaRPr>
          </a:p>
          <a:p>
            <a:pPr marL="12700" marR="5080" indent="254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WHO)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Institutes</a:t>
            </a:r>
            <a:r>
              <a:rPr sz="1200" spc="-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(NIH)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embarked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joint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study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test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cross-cultural applicability of classification  systems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diagnoses,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disorders.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NIH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fied factors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aspects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instruments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measure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them.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instruments,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Composite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Diagnostic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(CIDI)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Schedules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 Clinical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Neuropsychiatry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(SCAN),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DSM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International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Statistical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Classification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Diseases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Related 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Problems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criteria.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Studies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CIDI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SCAN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were generally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accurate,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investigators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urge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caution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translation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interview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cedures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(Room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2003).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08303" y="5747000"/>
            <a:ext cx="5956300" cy="3377565"/>
            <a:chOff x="908303" y="5747000"/>
            <a:chExt cx="5956300" cy="3377565"/>
          </a:xfrm>
        </p:grpSpPr>
        <p:sp>
          <p:nvSpPr>
            <p:cNvPr id="7" name="object 7"/>
            <p:cNvSpPr/>
            <p:nvPr/>
          </p:nvSpPr>
          <p:spPr>
            <a:xfrm>
              <a:off x="914399" y="5753096"/>
              <a:ext cx="5943600" cy="3365500"/>
            </a:xfrm>
            <a:custGeom>
              <a:avLst/>
              <a:gdLst/>
              <a:ahLst/>
              <a:cxnLst/>
              <a:rect l="l" t="t" r="r" b="b"/>
              <a:pathLst>
                <a:path w="5943600" h="3365500">
                  <a:moveTo>
                    <a:pt x="5850724" y="0"/>
                  </a:moveTo>
                  <a:lnTo>
                    <a:pt x="92875" y="0"/>
                  </a:lnTo>
                  <a:lnTo>
                    <a:pt x="56723" y="7298"/>
                  </a:lnTo>
                  <a:lnTo>
                    <a:pt x="27201" y="27201"/>
                  </a:lnTo>
                  <a:lnTo>
                    <a:pt x="7298" y="56723"/>
                  </a:lnTo>
                  <a:lnTo>
                    <a:pt x="0" y="92875"/>
                  </a:lnTo>
                  <a:lnTo>
                    <a:pt x="0" y="3272129"/>
                  </a:lnTo>
                  <a:lnTo>
                    <a:pt x="7298" y="3308274"/>
                  </a:lnTo>
                  <a:lnTo>
                    <a:pt x="27201" y="3337791"/>
                  </a:lnTo>
                  <a:lnTo>
                    <a:pt x="56723" y="3357693"/>
                  </a:lnTo>
                  <a:lnTo>
                    <a:pt x="92875" y="3364991"/>
                  </a:lnTo>
                  <a:lnTo>
                    <a:pt x="5850724" y="3364991"/>
                  </a:lnTo>
                  <a:lnTo>
                    <a:pt x="5886876" y="3357693"/>
                  </a:lnTo>
                  <a:lnTo>
                    <a:pt x="5916398" y="3337791"/>
                  </a:lnTo>
                  <a:lnTo>
                    <a:pt x="5936301" y="3308274"/>
                  </a:lnTo>
                  <a:lnTo>
                    <a:pt x="5943600" y="3272129"/>
                  </a:lnTo>
                  <a:lnTo>
                    <a:pt x="5943600" y="92875"/>
                  </a:lnTo>
                  <a:lnTo>
                    <a:pt x="5936301" y="56723"/>
                  </a:lnTo>
                  <a:lnTo>
                    <a:pt x="5916398" y="27201"/>
                  </a:lnTo>
                  <a:lnTo>
                    <a:pt x="5886876" y="7298"/>
                  </a:lnTo>
                  <a:lnTo>
                    <a:pt x="5850724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14399" y="5753096"/>
              <a:ext cx="5943600" cy="3365500"/>
            </a:xfrm>
            <a:custGeom>
              <a:avLst/>
              <a:gdLst/>
              <a:ahLst/>
              <a:cxnLst/>
              <a:rect l="l" t="t" r="r" b="b"/>
              <a:pathLst>
                <a:path w="5943600" h="3365500">
                  <a:moveTo>
                    <a:pt x="0" y="92875"/>
                  </a:moveTo>
                  <a:lnTo>
                    <a:pt x="7298" y="56723"/>
                  </a:lnTo>
                  <a:lnTo>
                    <a:pt x="27201" y="27201"/>
                  </a:lnTo>
                  <a:lnTo>
                    <a:pt x="56723" y="7298"/>
                  </a:lnTo>
                  <a:lnTo>
                    <a:pt x="92875" y="0"/>
                  </a:lnTo>
                  <a:lnTo>
                    <a:pt x="5850724" y="0"/>
                  </a:lnTo>
                  <a:lnTo>
                    <a:pt x="5886876" y="7298"/>
                  </a:lnTo>
                  <a:lnTo>
                    <a:pt x="5916398" y="27201"/>
                  </a:lnTo>
                  <a:lnTo>
                    <a:pt x="5936301" y="56723"/>
                  </a:lnTo>
                  <a:lnTo>
                    <a:pt x="5943600" y="92875"/>
                  </a:lnTo>
                  <a:lnTo>
                    <a:pt x="5943600" y="3272129"/>
                  </a:lnTo>
                  <a:lnTo>
                    <a:pt x="5936301" y="3308274"/>
                  </a:lnTo>
                  <a:lnTo>
                    <a:pt x="5916398" y="3337791"/>
                  </a:lnTo>
                  <a:lnTo>
                    <a:pt x="5886876" y="3357693"/>
                  </a:lnTo>
                  <a:lnTo>
                    <a:pt x="5850724" y="3364991"/>
                  </a:lnTo>
                  <a:lnTo>
                    <a:pt x="92875" y="3364991"/>
                  </a:lnTo>
                  <a:lnTo>
                    <a:pt x="56723" y="3357693"/>
                  </a:lnTo>
                  <a:lnTo>
                    <a:pt x="27201" y="3337791"/>
                  </a:lnTo>
                  <a:lnTo>
                    <a:pt x="7298" y="3308274"/>
                  </a:lnTo>
                  <a:lnTo>
                    <a:pt x="0" y="3272129"/>
                  </a:lnTo>
                  <a:lnTo>
                    <a:pt x="0" y="92875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73801" y="5792215"/>
            <a:ext cx="5772150" cy="317246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9685" marR="111760">
              <a:lnSpc>
                <a:spcPts val="1360"/>
              </a:lnSpc>
              <a:spcBef>
                <a:spcPts val="210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25" dirty="0">
                <a:solidFill>
                  <a:srgbClr val="33617B"/>
                </a:solidFill>
                <a:latin typeface="Arial"/>
                <a:cs typeface="Arial"/>
              </a:rPr>
              <a:t>Counselors </a:t>
            </a: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and Clinical </a:t>
            </a:r>
            <a:r>
              <a:rPr sz="1200" b="1" i="1" spc="-35" dirty="0">
                <a:solidFill>
                  <a:srgbClr val="33617B"/>
                </a:solidFill>
                <a:latin typeface="Arial"/>
                <a:cs typeface="Arial"/>
              </a:rPr>
              <a:t>Supervisors: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Responsive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Screening  and</a:t>
            </a:r>
            <a:r>
              <a:rPr sz="1200" b="1" spc="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Assessment</a:t>
            </a:r>
            <a:endParaRPr sz="1200">
              <a:latin typeface="Arial"/>
              <a:cs typeface="Arial"/>
            </a:endParaRPr>
          </a:p>
          <a:p>
            <a:pPr marL="248285" marR="107950" indent="-228600">
              <a:lnSpc>
                <a:spcPct val="100000"/>
              </a:lnSpc>
              <a:spcBef>
                <a:spcPts val="755"/>
              </a:spcBef>
              <a:buFont typeface="Symbol"/>
              <a:buChar char=""/>
              <a:tabLst>
                <a:tab pos="250190" algn="l"/>
                <a:tab pos="250825" algn="l"/>
              </a:tabLst>
            </a:pP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Assess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primary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language proficiency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prior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administration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any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evaluation 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testing</a:t>
            </a:r>
            <a:r>
              <a:rPr sz="1000" spc="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instruments.</a:t>
            </a:r>
            <a:endParaRPr sz="1000">
              <a:latin typeface="Arial"/>
              <a:cs typeface="Arial"/>
            </a:endParaRPr>
          </a:p>
          <a:p>
            <a:pPr marL="248285" marR="5080" indent="-228600">
              <a:lnSpc>
                <a:spcPct val="100000"/>
              </a:lnSpc>
              <a:buFont typeface="Symbol"/>
              <a:buChar char=""/>
              <a:tabLst>
                <a:tab pos="247650" algn="l"/>
                <a:tab pos="24828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Determine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whether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materials were translated using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terms,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idioms that correspond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literacy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language.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Do not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assume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translation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into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exactly matches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specific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Specifically,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translated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match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ways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thinking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speaking</a:t>
            </a:r>
            <a:endParaRPr sz="1000">
              <a:latin typeface="Arial"/>
              <a:cs typeface="Arial"/>
            </a:endParaRPr>
          </a:p>
          <a:p>
            <a:pPr marL="252729" marR="185420" indent="-233679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purpose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application 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Remember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that testing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generate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emotional</a:t>
            </a:r>
            <a:r>
              <a:rPr sz="1000" spc="2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reactions.</a:t>
            </a:r>
            <a:endParaRPr sz="1000">
              <a:latin typeface="Arial"/>
              <a:cs typeface="Arial"/>
            </a:endParaRPr>
          </a:p>
          <a:p>
            <a:pPr marL="245745" marR="116839" indent="-226695" algn="just">
              <a:lnSpc>
                <a:spcPct val="100000"/>
              </a:lnSpc>
              <a:buFont typeface="Symbol"/>
              <a:buChar char=""/>
              <a:tabLst>
                <a:tab pos="246379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test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developed.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normative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data available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served?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Test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results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inflated,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underestimated, 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inaccurate due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differences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within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client’s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population.</a:t>
            </a:r>
            <a:endParaRPr sz="1000">
              <a:latin typeface="Arial"/>
              <a:cs typeface="Arial"/>
            </a:endParaRPr>
          </a:p>
          <a:p>
            <a:pPr marL="248285" marR="96520" indent="-228600" algn="just">
              <a:lnSpc>
                <a:spcPct val="99700"/>
              </a:lnSpc>
              <a:spcBef>
                <a:spcPts val="5"/>
              </a:spcBef>
              <a:buFont typeface="Symbol"/>
              <a:buChar char=""/>
              <a:tabLst>
                <a:tab pos="24828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Consider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role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acculturation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testing,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influence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worldview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responses.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Unfamiliarity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mainstream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United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States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affect interpretation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ques-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tions, 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–evaluator relationship,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behavior,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participation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level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during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evalua-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tion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verbal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responses.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00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Association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Assessment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Counseling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Education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(AACE)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2012;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Saldaña</a:t>
            </a:r>
            <a:r>
              <a:rPr sz="1000" i="1" spc="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2001.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2939" y="94303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68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02711" y="435355"/>
            <a:ext cx="39624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3—Culturally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Evaluation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905125" cy="3317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 indent="698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Overall,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ap-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propriate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easily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inappropriate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Asian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feeling</a:t>
            </a:r>
            <a:r>
              <a:rPr sz="1200" spc="-204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refers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than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emotive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questions  designed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infer emotional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easily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translated.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issues</a:t>
            </a:r>
            <a:endParaRPr sz="1200">
              <a:latin typeface="Times New Roman"/>
              <a:cs typeface="Times New Roman"/>
            </a:endParaRPr>
          </a:p>
          <a:p>
            <a:pPr marL="14604" marR="62230" indent="-25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remedied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culture-specific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measurements,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references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while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adopting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formulation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 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APA’s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formulation outline).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DSM-5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lists several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concepts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E),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yet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little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em-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pirical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or 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APA’s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formula-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addressing cultural concepts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distress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(Martinez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2009; Mezzich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1070" y="4330700"/>
            <a:ext cx="2852420" cy="403352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34925" indent="-635">
              <a:lnSpc>
                <a:spcPct val="99200"/>
              </a:lnSpc>
              <a:spcBef>
                <a:spcPts val="114"/>
              </a:spcBef>
            </a:pP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Step 7: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Determine  </a:t>
            </a: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Readiness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Motivation 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for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Change</a:t>
            </a:r>
            <a:endParaRPr sz="1800">
              <a:latin typeface="Arial"/>
              <a:cs typeface="Arial"/>
            </a:endParaRPr>
          </a:p>
          <a:p>
            <a:pPr marL="17780" marR="5080" indent="10795">
              <a:lnSpc>
                <a:spcPct val="100000"/>
              </a:lnSpc>
              <a:spcBef>
                <a:spcPts val="6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enter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readiness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 who present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voluntarily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 pushed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external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pressures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accept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before reaching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action stage.  These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readiness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require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approaches.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prepare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to change 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keep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viewing,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first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necessary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examine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recovery.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35,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Enhancing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Change 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[CSAT]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1999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b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technique.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3409" y="8469530"/>
            <a:ext cx="2819400" cy="63690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35"/>
              </a:spcBef>
            </a:pP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Stages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</a:t>
            </a:r>
            <a:r>
              <a:rPr sz="1400" b="1" spc="7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Change</a:t>
            </a:r>
            <a:endParaRPr sz="1400">
              <a:latin typeface="Arial"/>
              <a:cs typeface="Arial"/>
            </a:endParaRPr>
          </a:p>
          <a:p>
            <a:pPr marL="23495" marR="5080" indent="635">
              <a:lnSpc>
                <a:spcPct val="100000"/>
              </a:lnSpc>
              <a:spcBef>
                <a:spcPts val="12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Prochaska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DiClemente’s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(1984)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classic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transtheoretical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applicable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9400" y="868171"/>
            <a:ext cx="28200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 This model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stages: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87800" y="1233931"/>
            <a:ext cx="2853055" cy="6974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8760" marR="12065" indent="-226695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239395" algn="l"/>
                <a:tab pos="240029" algn="l"/>
              </a:tabLst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Precontemplation.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change.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per-  son at this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any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denies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blames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circumstances.</a:t>
            </a:r>
            <a:endParaRPr sz="1200">
              <a:latin typeface="Times New Roman"/>
              <a:cs typeface="Times New Roman"/>
            </a:endParaRPr>
          </a:p>
          <a:p>
            <a:pPr marL="238760" marR="5080" indent="-226695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Contemplation.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becomes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problem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ambivalent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course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action.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instance,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 struggling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depression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depression has affected 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life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thinks about getting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remains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ambivalent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he/she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this.</a:t>
            </a:r>
            <a:endParaRPr sz="1200">
              <a:latin typeface="Times New Roman"/>
              <a:cs typeface="Times New Roman"/>
            </a:endParaRPr>
          </a:p>
          <a:p>
            <a:pPr marL="238125" marR="9525" indent="-226060">
              <a:lnSpc>
                <a:spcPct val="100000"/>
              </a:lnSpc>
              <a:buFont typeface="Symbol"/>
              <a:buChar char=""/>
              <a:tabLst>
                <a:tab pos="239395" algn="l"/>
                <a:tab pos="240029" algn="l"/>
              </a:tabLst>
            </a:pP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Preparation.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consequences of 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behavior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great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necessary.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Preparation includes small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steps  toward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changes, such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overweight begins  reading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weight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man-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agement.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still engages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poor  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altering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some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diet.</a:t>
            </a:r>
            <a:endParaRPr sz="1200">
              <a:latin typeface="Times New Roman"/>
              <a:cs typeface="Times New Roman"/>
            </a:endParaRPr>
          </a:p>
          <a:p>
            <a:pPr marL="239395" marR="19685" indent="-227329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Action.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pursue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it. In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rela-  tion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abuse,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make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appointment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alco-  hol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assessment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prior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becoming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absti-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nent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drugs.</a:t>
            </a:r>
            <a:endParaRPr sz="1200">
              <a:latin typeface="Times New Roman"/>
              <a:cs typeface="Times New Roman"/>
            </a:endParaRPr>
          </a:p>
          <a:p>
            <a:pPr marL="238760" marR="7620" indent="-226695">
              <a:lnSpc>
                <a:spcPct val="100000"/>
              </a:lnSpc>
              <a:buFont typeface="Symbol"/>
              <a:buChar char=""/>
              <a:tabLst>
                <a:tab pos="248920" algn="l"/>
                <a:tab pos="249554" algn="l"/>
              </a:tabLst>
            </a:pP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Maintenance.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continues 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decision.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individual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bipolar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disorder follows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daily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relapse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him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as-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warning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signs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manic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episode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reminds him 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help-seeking behaviors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minimize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severity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episode.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89400" y="8285480"/>
            <a:ext cx="284670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stages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nonlinear,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back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forth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among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different rates.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</a:t>
            </a:r>
            <a:endParaRPr sz="1200">
              <a:latin typeface="Times New Roman"/>
              <a:cs typeface="Times New Roman"/>
            </a:endParaRPr>
          </a:p>
          <a:p>
            <a:pPr marL="13970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one-time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process,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930575" y="9430004"/>
            <a:ext cx="1689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69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8263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rather,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series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trials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errors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eventu-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translates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successful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exam-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ple, people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dependent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attempt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abstain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times before  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acquire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long-term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abstinence.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943" y="1916588"/>
            <a:ext cx="2858770" cy="549084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5080" indent="10795">
              <a:lnSpc>
                <a:spcPct val="100699"/>
              </a:lnSpc>
              <a:spcBef>
                <a:spcPts val="210"/>
              </a:spcBef>
            </a:pP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Motivational Interviewing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interventions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person’s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techniques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move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forward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sequence.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Miller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Rollnick (2002)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thera-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style called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interviewing,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characterized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thera-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peutic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expressing empathy,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discrepancy,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avoiding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argument,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rolling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resistance,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supporting</a:t>
            </a:r>
            <a:r>
              <a:rPr sz="1200" spc="-1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self-efficacy.</a:t>
            </a:r>
            <a:endParaRPr sz="1200">
              <a:latin typeface="Times New Roman"/>
              <a:cs typeface="Times New Roman"/>
            </a:endParaRPr>
          </a:p>
          <a:p>
            <a:pPr marL="15240" marR="57785" indent="635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counselor’s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tool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reflective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listen-  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soliciting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talk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(CSAT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).</a:t>
            </a:r>
            <a:endParaRPr sz="1200">
              <a:latin typeface="Times New Roman"/>
              <a:cs typeface="Times New Roman"/>
            </a:endParaRPr>
          </a:p>
          <a:p>
            <a:pPr marL="12700" marR="11430" indent="8890">
              <a:lnSpc>
                <a:spcPct val="100000"/>
              </a:lnSpc>
              <a:spcBef>
                <a:spcPts val="80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nonconfrontational, client-centered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differs significantly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ways,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creating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more welcoming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relationship.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 (CSAT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c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)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assesses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Project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MATCH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trials,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concluding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evidence strongly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motiva-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wide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Miller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Rollnick 2013;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Miller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TIP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35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good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interviewing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application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interview-  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Americans,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Venner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colleagues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(2006).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compliance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among Latinos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depres-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motivational interviewing,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Interian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colleagues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(2010).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1070" y="7550911"/>
            <a:ext cx="2850515" cy="14732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73025" indent="-635">
              <a:lnSpc>
                <a:spcPct val="99200"/>
              </a:lnSpc>
              <a:spcBef>
                <a:spcPts val="114"/>
              </a:spcBef>
            </a:pP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Step 8: Provide </a:t>
            </a: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Culturally  </a:t>
            </a:r>
            <a:r>
              <a:rPr sz="1800" b="1" spc="-35" dirty="0">
                <a:solidFill>
                  <a:srgbClr val="33617B"/>
                </a:solidFill>
                <a:latin typeface="Arial"/>
                <a:cs typeface="Arial"/>
              </a:rPr>
              <a:t>Responsive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Case 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Management</a:t>
            </a:r>
            <a:endParaRPr sz="1800">
              <a:latin typeface="Arial"/>
              <a:cs typeface="Arial"/>
            </a:endParaRPr>
          </a:p>
          <a:p>
            <a:pPr marL="17780" marR="5080" indent="10795">
              <a:lnSpc>
                <a:spcPct val="100000"/>
              </a:lnSpc>
              <a:spcBef>
                <a:spcPts val="63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various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racial,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ethnic,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seeking 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face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obstacles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5043" y="868171"/>
            <a:ext cx="2886075" cy="5614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interfere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ancillary services,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compromise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impede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compliance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recommendations,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produce poorer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Obstacles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immi-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gration status,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lower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SES, 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barriers, 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differences,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lack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 poor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cov-  erage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insurance.</a:t>
            </a:r>
            <a:endParaRPr sz="1200">
              <a:latin typeface="Times New Roman"/>
              <a:cs typeface="Times New Roman"/>
            </a:endParaRPr>
          </a:p>
          <a:p>
            <a:pPr marL="12700" marR="20320" indent="8255">
              <a:lnSpc>
                <a:spcPct val="100000"/>
              </a:lnSpc>
              <a:spcBef>
                <a:spcPts val="8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Case management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profes-  sional contact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which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gain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access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range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and coordinate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essential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client. Case management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immense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English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literacy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focuses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individu-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anticipates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those needs 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affected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proceeds.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manager advocates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(CSAT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; Summers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easing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way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critical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aspects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life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food,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childcare, employment,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housing, legal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prob-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lems).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possess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self-knowledge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basic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cultures, traits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conducive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practical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002023" y="6591301"/>
            <a:ext cx="2862580" cy="2531745"/>
          </a:xfrm>
          <a:custGeom>
            <a:avLst/>
            <a:gdLst/>
            <a:ahLst/>
            <a:cxnLst/>
            <a:rect l="l" t="t" r="r" b="b"/>
            <a:pathLst>
              <a:path w="2862579" h="2531745">
                <a:moveTo>
                  <a:pt x="2724340" y="0"/>
                </a:moveTo>
                <a:lnTo>
                  <a:pt x="137731" y="0"/>
                </a:lnTo>
                <a:lnTo>
                  <a:pt x="94195" y="7021"/>
                </a:lnTo>
                <a:lnTo>
                  <a:pt x="56386" y="26572"/>
                </a:lnTo>
                <a:lnTo>
                  <a:pt x="26572" y="56386"/>
                </a:lnTo>
                <a:lnTo>
                  <a:pt x="7021" y="94195"/>
                </a:lnTo>
                <a:lnTo>
                  <a:pt x="0" y="137731"/>
                </a:lnTo>
                <a:lnTo>
                  <a:pt x="0" y="2393632"/>
                </a:lnTo>
                <a:lnTo>
                  <a:pt x="7021" y="2437163"/>
                </a:lnTo>
                <a:lnTo>
                  <a:pt x="26572" y="2474972"/>
                </a:lnTo>
                <a:lnTo>
                  <a:pt x="56386" y="2504787"/>
                </a:lnTo>
                <a:lnTo>
                  <a:pt x="94195" y="2524341"/>
                </a:lnTo>
                <a:lnTo>
                  <a:pt x="137731" y="2531364"/>
                </a:lnTo>
                <a:lnTo>
                  <a:pt x="2724340" y="2531364"/>
                </a:lnTo>
                <a:lnTo>
                  <a:pt x="2767876" y="2524341"/>
                </a:lnTo>
                <a:lnTo>
                  <a:pt x="2805685" y="2504787"/>
                </a:lnTo>
                <a:lnTo>
                  <a:pt x="2835499" y="2474972"/>
                </a:lnTo>
                <a:lnTo>
                  <a:pt x="2855050" y="2437163"/>
                </a:lnTo>
                <a:lnTo>
                  <a:pt x="2862072" y="2393632"/>
                </a:lnTo>
                <a:lnTo>
                  <a:pt x="2862072" y="137731"/>
                </a:lnTo>
                <a:lnTo>
                  <a:pt x="2855050" y="94195"/>
                </a:lnTo>
                <a:lnTo>
                  <a:pt x="2835499" y="56386"/>
                </a:lnTo>
                <a:lnTo>
                  <a:pt x="2805685" y="26572"/>
                </a:lnTo>
                <a:lnTo>
                  <a:pt x="2767876" y="7021"/>
                </a:lnTo>
                <a:lnTo>
                  <a:pt x="2724340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4095270" y="6648704"/>
            <a:ext cx="2670175" cy="234124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 indent="3175" algn="ctr">
              <a:lnSpc>
                <a:spcPct val="98500"/>
              </a:lnSpc>
              <a:spcBef>
                <a:spcPts val="120"/>
              </a:spcBef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Cultural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competence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begins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with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self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-  knowledge;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counselors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case</a:t>
            </a:r>
            <a:r>
              <a:rPr sz="1100" spc="-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managers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should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be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aware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responsive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 how 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their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culture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shapes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attitudes and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beliefs. 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This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understanding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will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broaden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as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they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gain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knowledge and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direct experience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with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 cultural groups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their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client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popula-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tion, enabling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them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 better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frame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client 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issues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interact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with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clients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culturally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specific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appropriate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ways. TIP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27,  </a:t>
            </a:r>
            <a:r>
              <a:rPr sz="1100" i="1" spc="5" dirty="0">
                <a:solidFill>
                  <a:srgbClr val="FFFFFF"/>
                </a:solidFill>
                <a:latin typeface="Arial"/>
                <a:cs typeface="Arial"/>
              </a:rPr>
              <a:t>Comprehensive </a:t>
            </a:r>
            <a:r>
              <a:rPr sz="1100" i="1" spc="-15" dirty="0">
                <a:solidFill>
                  <a:srgbClr val="FFFFFF"/>
                </a:solidFill>
                <a:latin typeface="Arial"/>
                <a:cs typeface="Arial"/>
              </a:rPr>
              <a:t>Case </a:t>
            </a:r>
            <a:r>
              <a:rPr sz="1100" i="1" spc="10" dirty="0">
                <a:solidFill>
                  <a:srgbClr val="FFFFFF"/>
                </a:solidFill>
                <a:latin typeface="Arial"/>
                <a:cs typeface="Arial"/>
              </a:rPr>
              <a:t>Management for  </a:t>
            </a:r>
            <a:r>
              <a:rPr sz="1100" i="1" dirty="0">
                <a:solidFill>
                  <a:srgbClr val="FFFFFF"/>
                </a:solidFill>
                <a:latin typeface="Arial"/>
                <a:cs typeface="Arial"/>
              </a:rPr>
              <a:t>Substance Abuse Treatment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(CSAT 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1998a),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offers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more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information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on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effec-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tive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case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management.</a:t>
            </a:r>
            <a:endParaRPr sz="11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70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02711" y="435355"/>
            <a:ext cx="39624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3—Culturally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Evaluation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</a:t>
            </a:r>
            <a:r>
              <a:rPr sz="1000" spc="-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77185" cy="6162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25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3-1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discusses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counselors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must know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bring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 or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(CSAT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1998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Case management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finding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 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cates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language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dialect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who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familiar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vocabulary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quired to communicate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sensi-  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subject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matter.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works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interpret-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er,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compensated. Case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managers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list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assorted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immigrant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speak English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legal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language;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undocumented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know  where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assistance.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managers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build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maintain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their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 marL="15240" marR="20320" indent="6350">
              <a:lnSpc>
                <a:spcPct val="1000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Case Management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Society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America’s  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Practice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i="1" spc="-4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i="1" spc="-30" dirty="0">
                <a:solidFill>
                  <a:srgbClr val="00395A"/>
                </a:solidFill>
                <a:latin typeface="Times New Roman"/>
                <a:cs typeface="Times New Roman"/>
              </a:rPr>
              <a:t>Management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(2010)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central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meeting 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throughout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course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understand-  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information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municating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respecting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being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clients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 contexts.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applicable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case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management,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refer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Association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Workers’ 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i="1" spc="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i="1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i="1" spc="-35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i="1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i="1" spc="-4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i="1" spc="-55" dirty="0">
                <a:solidFill>
                  <a:srgbClr val="00395A"/>
                </a:solidFill>
                <a:latin typeface="Times New Roman"/>
                <a:cs typeface="Times New Roman"/>
              </a:rPr>
              <a:t>Work</a:t>
            </a:r>
            <a:r>
              <a:rPr sz="1200" i="1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rgbClr val="00395A"/>
                </a:solidFill>
                <a:latin typeface="Times New Roman"/>
                <a:cs typeface="Times New Roman"/>
              </a:rPr>
              <a:t>Practice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(2001).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1070" y="7176007"/>
            <a:ext cx="2828925" cy="1837689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8415" marR="574675" indent="-6350">
              <a:lnSpc>
                <a:spcPts val="2140"/>
              </a:lnSpc>
              <a:spcBef>
                <a:spcPts val="185"/>
              </a:spcBef>
            </a:pPr>
            <a:r>
              <a:rPr sz="1800" b="1" spc="10" dirty="0">
                <a:solidFill>
                  <a:srgbClr val="33617B"/>
                </a:solidFill>
                <a:latin typeface="Arial"/>
                <a:cs typeface="Arial"/>
              </a:rPr>
              <a:t>Step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9: Incorporate  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Factors</a:t>
            </a:r>
            <a:r>
              <a:rPr sz="1800" b="1" spc="-8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15" dirty="0">
                <a:solidFill>
                  <a:srgbClr val="33617B"/>
                </a:solidFill>
                <a:latin typeface="Arial"/>
                <a:cs typeface="Arial"/>
              </a:rPr>
              <a:t>Into 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Planning</a:t>
            </a:r>
            <a:endParaRPr sz="1800">
              <a:latin typeface="Arial"/>
              <a:cs typeface="Arial"/>
            </a:endParaRPr>
          </a:p>
          <a:p>
            <a:pPr marL="20320" marR="5080" indent="8890">
              <a:lnSpc>
                <a:spcPct val="100000"/>
              </a:lnSpc>
              <a:spcBef>
                <a:spcPts val="56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adaptation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burgeoning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area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interest,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yet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limited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outcome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planning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for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3919728" y="918968"/>
            <a:ext cx="2920365" cy="8265159"/>
            <a:chOff x="3919728" y="918968"/>
            <a:chExt cx="2920365" cy="8265159"/>
          </a:xfrm>
        </p:grpSpPr>
        <p:sp>
          <p:nvSpPr>
            <p:cNvPr id="6" name="object 6"/>
            <p:cNvSpPr/>
            <p:nvPr/>
          </p:nvSpPr>
          <p:spPr>
            <a:xfrm>
              <a:off x="3925824" y="925064"/>
              <a:ext cx="2908300" cy="8252459"/>
            </a:xfrm>
            <a:custGeom>
              <a:avLst/>
              <a:gdLst/>
              <a:ahLst/>
              <a:cxnLst/>
              <a:rect l="l" t="t" r="r" b="b"/>
              <a:pathLst>
                <a:path w="2908300" h="8252459">
                  <a:moveTo>
                    <a:pt x="2827528" y="0"/>
                  </a:moveTo>
                  <a:lnTo>
                    <a:pt x="80264" y="0"/>
                  </a:lnTo>
                  <a:lnTo>
                    <a:pt x="49018" y="6308"/>
                  </a:lnTo>
                  <a:lnTo>
                    <a:pt x="23506" y="23510"/>
                  </a:lnTo>
                  <a:lnTo>
                    <a:pt x="6306" y="49023"/>
                  </a:lnTo>
                  <a:lnTo>
                    <a:pt x="0" y="80264"/>
                  </a:lnTo>
                  <a:lnTo>
                    <a:pt x="0" y="8172208"/>
                  </a:lnTo>
                  <a:lnTo>
                    <a:pt x="6306" y="8203446"/>
                  </a:lnTo>
                  <a:lnTo>
                    <a:pt x="23506" y="8228955"/>
                  </a:lnTo>
                  <a:lnTo>
                    <a:pt x="49018" y="8246153"/>
                  </a:lnTo>
                  <a:lnTo>
                    <a:pt x="80264" y="8252460"/>
                  </a:lnTo>
                  <a:lnTo>
                    <a:pt x="2827528" y="8252460"/>
                  </a:lnTo>
                  <a:lnTo>
                    <a:pt x="2858773" y="8246153"/>
                  </a:lnTo>
                  <a:lnTo>
                    <a:pt x="2884285" y="8228955"/>
                  </a:lnTo>
                  <a:lnTo>
                    <a:pt x="2901485" y="8203446"/>
                  </a:lnTo>
                  <a:lnTo>
                    <a:pt x="2907792" y="8172208"/>
                  </a:lnTo>
                  <a:lnTo>
                    <a:pt x="2907792" y="80264"/>
                  </a:lnTo>
                  <a:lnTo>
                    <a:pt x="2901485" y="49023"/>
                  </a:lnTo>
                  <a:lnTo>
                    <a:pt x="2884285" y="23510"/>
                  </a:lnTo>
                  <a:lnTo>
                    <a:pt x="2858773" y="6308"/>
                  </a:lnTo>
                  <a:lnTo>
                    <a:pt x="282752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925824" y="925064"/>
              <a:ext cx="2908300" cy="8252459"/>
            </a:xfrm>
            <a:custGeom>
              <a:avLst/>
              <a:gdLst/>
              <a:ahLst/>
              <a:cxnLst/>
              <a:rect l="l" t="t" r="r" b="b"/>
              <a:pathLst>
                <a:path w="2908300" h="8252459">
                  <a:moveTo>
                    <a:pt x="0" y="80264"/>
                  </a:moveTo>
                  <a:lnTo>
                    <a:pt x="6306" y="49023"/>
                  </a:lnTo>
                  <a:lnTo>
                    <a:pt x="23506" y="23510"/>
                  </a:lnTo>
                  <a:lnTo>
                    <a:pt x="49018" y="6308"/>
                  </a:lnTo>
                  <a:lnTo>
                    <a:pt x="80264" y="0"/>
                  </a:lnTo>
                  <a:lnTo>
                    <a:pt x="2827528" y="0"/>
                  </a:lnTo>
                  <a:lnTo>
                    <a:pt x="2858773" y="6308"/>
                  </a:lnTo>
                  <a:lnTo>
                    <a:pt x="2884285" y="23510"/>
                  </a:lnTo>
                  <a:lnTo>
                    <a:pt x="2901485" y="49023"/>
                  </a:lnTo>
                  <a:lnTo>
                    <a:pt x="2907792" y="80264"/>
                  </a:lnTo>
                  <a:lnTo>
                    <a:pt x="2907792" y="8172208"/>
                  </a:lnTo>
                  <a:lnTo>
                    <a:pt x="2901485" y="8203446"/>
                  </a:lnTo>
                  <a:lnTo>
                    <a:pt x="2884285" y="8228955"/>
                  </a:lnTo>
                  <a:lnTo>
                    <a:pt x="2858773" y="8246153"/>
                  </a:lnTo>
                  <a:lnTo>
                    <a:pt x="2827528" y="8252460"/>
                  </a:lnTo>
                  <a:lnTo>
                    <a:pt x="80264" y="8252460"/>
                  </a:lnTo>
                  <a:lnTo>
                    <a:pt x="49018" y="8246153"/>
                  </a:lnTo>
                  <a:lnTo>
                    <a:pt x="23506" y="8228955"/>
                  </a:lnTo>
                  <a:lnTo>
                    <a:pt x="6306" y="8203446"/>
                  </a:lnTo>
                  <a:lnTo>
                    <a:pt x="0" y="8172208"/>
                  </a:lnTo>
                  <a:lnTo>
                    <a:pt x="0" y="8026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3984137" y="961135"/>
            <a:ext cx="2772410" cy="8130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Exhibit 3-1: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Client–Counselor</a:t>
            </a:r>
            <a:r>
              <a:rPr sz="1200" b="1" spc="8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0" dirty="0">
                <a:solidFill>
                  <a:srgbClr val="33617B"/>
                </a:solidFill>
                <a:latin typeface="Arial"/>
                <a:cs typeface="Arial"/>
              </a:rPr>
              <a:t>Matching</a:t>
            </a:r>
            <a:endParaRPr sz="1200">
              <a:latin typeface="Arial"/>
              <a:cs typeface="Arial"/>
            </a:endParaRPr>
          </a:p>
          <a:p>
            <a:pPr marL="13970" marR="50800" indent="1270">
              <a:lnSpc>
                <a:spcPct val="99900"/>
              </a:lnSpc>
              <a:spcBef>
                <a:spcPts val="790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literature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inconclusive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client–counselor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matching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based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ethnicity,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(Imel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2011; Larrison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2011;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Suarez-Morales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2010).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Sue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(1991)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found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people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whose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primary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English, counselor–client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matching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ethnicity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predicted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longer time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treatment (more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sessions)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better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outcomes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groups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studied: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Asian Americans,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African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Mexican  Americans,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White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Americans.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81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matches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better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Latinos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treatment;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gender congruence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seems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ethnicity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client–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matching,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particularly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female  clients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(Sue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Sue 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2013</a:t>
            </a:r>
            <a:r>
              <a:rPr sz="1000" i="1" spc="-40" dirty="0">
                <a:solidFill>
                  <a:srgbClr val="00395A"/>
                </a:solidFill>
                <a:latin typeface="Arial"/>
                <a:cs typeface="Arial"/>
              </a:rPr>
              <a:t>a</a:t>
            </a:r>
            <a:r>
              <a:rPr sz="1000" spc="-40" dirty="0">
                <a:solidFill>
                  <a:srgbClr val="00395A"/>
                </a:solidFill>
                <a:latin typeface="Arial"/>
                <a:cs typeface="Arial"/>
              </a:rPr>
              <a:t>).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Asian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Americans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Pacific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Islanders,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different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subgroups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make a cultural match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difficult.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multicultural communities,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racial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ethnic  matching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alliance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between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therapist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consumer (Chao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2012).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relevant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variables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both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therapist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age,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marital status,  training,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parental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status. The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extent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a cultural match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necessary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therapy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depends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preferences,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charac-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teristics,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presenting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problems, 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example, gender matching could be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race/ethnicity matching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female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sexual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abuse survivors,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who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may have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difficulty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discussing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trauma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male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counselors.</a:t>
            </a:r>
            <a:endParaRPr sz="1000">
              <a:latin typeface="Arial"/>
              <a:cs typeface="Arial"/>
            </a:endParaRPr>
          </a:p>
          <a:p>
            <a:pPr marL="14604" marR="37465" indent="6350">
              <a:lnSpc>
                <a:spcPct val="100000"/>
              </a:lnSpc>
              <a:spcBef>
                <a:spcPts val="80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want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know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their counselor s  understands 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worldview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do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share them. Counselors’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understanding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clients’ cultures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improves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out-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(Suarez-Morales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2010).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Fiorentine 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Hillhouse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(1999)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found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empathy,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regardless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ethnicity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counselor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client,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was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most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important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predic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favorable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outcomes.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Sue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al.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(1991)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found 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using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outpatient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tal  health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readily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attended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stayed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longer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 responsive. 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process,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matching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providers according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(and subcultural,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when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warranted)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backgrounds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help provide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responsive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personal, cultural,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clinical  needs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(Fontes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2008).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930389" y="9431035"/>
            <a:ext cx="16891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71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95100" y="1363472"/>
            <a:ext cx="5105400" cy="87376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9050" marR="5080" indent="-6985">
              <a:lnSpc>
                <a:spcPts val="3320"/>
              </a:lnSpc>
              <a:spcBef>
                <a:spcPts val="240"/>
              </a:spcBef>
            </a:pPr>
            <a:r>
              <a:rPr spc="-30" dirty="0"/>
              <a:t>KAP </a:t>
            </a:r>
            <a:r>
              <a:rPr spc="15" dirty="0"/>
              <a:t>Expert </a:t>
            </a:r>
            <a:r>
              <a:rPr spc="-30" dirty="0"/>
              <a:t>Panel </a:t>
            </a:r>
            <a:r>
              <a:rPr spc="-50" dirty="0"/>
              <a:t>and </a:t>
            </a:r>
            <a:r>
              <a:rPr dirty="0"/>
              <a:t>Federal  </a:t>
            </a:r>
            <a:r>
              <a:rPr spc="-10" dirty="0"/>
              <a:t>Government</a:t>
            </a:r>
            <a:r>
              <a:rPr spc="-30" dirty="0"/>
              <a:t> </a:t>
            </a:r>
            <a:r>
              <a:rPr spc="-25" dirty="0"/>
              <a:t>Participants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9197" y="3111500"/>
            <a:ext cx="5696585" cy="39306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7620">
              <a:lnSpc>
                <a:spcPct val="100800"/>
              </a:lnSpc>
              <a:spcBef>
                <a:spcPts val="8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Note: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Information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indicates each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participant’s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during 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panel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was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convened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longer 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individual’s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affiliation.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7344" y="3617467"/>
            <a:ext cx="2755265" cy="547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1275715" indent="-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Barry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S.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Brown,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Adjunct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</a:t>
            </a:r>
            <a:endParaRPr sz="1200">
              <a:latin typeface="Times New Roman"/>
              <a:cs typeface="Times New Roman"/>
            </a:endParaRPr>
          </a:p>
          <a:p>
            <a:pPr marL="22860" marR="5080" indent="-444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North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Carolina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Wilmington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Carolina Beach,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NC</a:t>
            </a:r>
            <a:endParaRPr sz="1200">
              <a:latin typeface="Times New Roman"/>
              <a:cs typeface="Times New Roman"/>
            </a:endParaRPr>
          </a:p>
          <a:p>
            <a:pPr marL="141605" marR="58419" indent="-129539">
              <a:lnSpc>
                <a:spcPct val="100000"/>
              </a:lnSpc>
              <a:spcBef>
                <a:spcPts val="8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Jacqueline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Butler,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M.S.W.,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LISW,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LPCC,  </a:t>
            </a:r>
            <a:r>
              <a:rPr sz="1200" spc="150" dirty="0">
                <a:solidFill>
                  <a:srgbClr val="00395A"/>
                </a:solidFill>
                <a:latin typeface="Times New Roman"/>
                <a:cs typeface="Times New Roman"/>
              </a:rPr>
              <a:t>CCDC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III,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CJS</a:t>
            </a:r>
            <a:endParaRPr sz="1200">
              <a:latin typeface="Times New Roman"/>
              <a:cs typeface="Times New Roman"/>
            </a:endParaRPr>
          </a:p>
          <a:p>
            <a:pPr marL="18415" marR="798830" indent="190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Professor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Psychiatry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College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Medicine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University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Cincinnati  Cincinnati,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OH</a:t>
            </a:r>
            <a:endParaRPr sz="1200">
              <a:latin typeface="Times New Roman"/>
              <a:cs typeface="Times New Roman"/>
            </a:endParaRPr>
          </a:p>
          <a:p>
            <a:pPr marL="22860" marR="1574165" indent="635">
              <a:lnSpc>
                <a:spcPct val="100000"/>
              </a:lnSpc>
              <a:spcBef>
                <a:spcPts val="790"/>
              </a:spcBef>
            </a:pP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Deion Cash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37160" marR="367030" indent="-11430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Correction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Center,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</a:t>
            </a:r>
            <a:endParaRPr sz="120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Canton,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OH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Debra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A. Claymore,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M.Ed.Adm.</a:t>
            </a:r>
            <a:endParaRPr sz="1200">
              <a:latin typeface="Times New Roman"/>
              <a:cs typeface="Times New Roman"/>
            </a:endParaRPr>
          </a:p>
          <a:p>
            <a:pPr marL="20320" marR="800100" indent="254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Claymore &amp;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Inc.  Loveland,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</a:t>
            </a:r>
            <a:endParaRPr sz="1200">
              <a:latin typeface="Times New Roman"/>
              <a:cs typeface="Times New Roman"/>
            </a:endParaRPr>
          </a:p>
          <a:p>
            <a:pPr marL="22860" marR="875030">
              <a:lnSpc>
                <a:spcPct val="100000"/>
              </a:lnSpc>
              <a:spcBef>
                <a:spcPts val="805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Carlo </a:t>
            </a:r>
            <a:r>
              <a:rPr sz="1200" spc="85" dirty="0">
                <a:solidFill>
                  <a:srgbClr val="00395A"/>
                </a:solidFill>
                <a:latin typeface="Times New Roman"/>
                <a:cs typeface="Times New Roman"/>
              </a:rPr>
              <a:t>C. </a:t>
            </a: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DiClemente,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Chair</a:t>
            </a:r>
            <a:endParaRPr sz="1200">
              <a:latin typeface="Times New Roman"/>
              <a:cs typeface="Times New Roman"/>
            </a:endParaRPr>
          </a:p>
          <a:p>
            <a:pPr marL="23495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Psychology</a:t>
            </a:r>
            <a:endParaRPr sz="1200">
              <a:latin typeface="Times New Roman"/>
              <a:cs typeface="Times New Roman"/>
            </a:endParaRPr>
          </a:p>
          <a:p>
            <a:pPr marL="16510" marR="151765" indent="127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Maryland Baltimore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County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Baltimore,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6510" marR="1045844" indent="5715">
              <a:lnSpc>
                <a:spcPct val="100000"/>
              </a:lnSpc>
              <a:spcBef>
                <a:spcPts val="790"/>
              </a:spcBef>
            </a:pPr>
            <a:r>
              <a:rPr sz="1200" spc="55" dirty="0">
                <a:solidFill>
                  <a:srgbClr val="00395A"/>
                </a:solidFill>
                <a:latin typeface="Times New Roman"/>
                <a:cs typeface="Times New Roman"/>
              </a:rPr>
              <a:t>Catherine 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E.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Dube, 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Ed.D.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Independent Consultant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Brown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University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Providence,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3444" y="3617467"/>
            <a:ext cx="2681605" cy="5004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860" marR="197485" indent="-1079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Jerry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Flanzer,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D.S.W., </a:t>
            </a:r>
            <a:r>
              <a:rPr sz="1200" spc="80" dirty="0">
                <a:solidFill>
                  <a:srgbClr val="00395A"/>
                </a:solidFill>
                <a:latin typeface="Times New Roman"/>
                <a:cs typeface="Times New Roman"/>
              </a:rPr>
              <a:t>LCSW, </a:t>
            </a:r>
            <a:r>
              <a:rPr sz="1200" spc="-130" dirty="0">
                <a:solidFill>
                  <a:srgbClr val="00395A"/>
                </a:solidFill>
                <a:latin typeface="Times New Roman"/>
                <a:cs typeface="Times New Roman"/>
              </a:rPr>
              <a:t>CAC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Chief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  <a:p>
            <a:pPr marL="22225" marR="40005" indent="127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Division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Research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Abuse</a:t>
            </a:r>
            <a:endParaRPr sz="1200">
              <a:latin typeface="Times New Roman"/>
              <a:cs typeface="Times New Roman"/>
            </a:endParaRPr>
          </a:p>
          <a:p>
            <a:pPr marL="16510" marR="909319" indent="508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Institutes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Bethesda,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MD</a:t>
            </a:r>
            <a:endParaRPr sz="1200">
              <a:latin typeface="Times New Roman"/>
              <a:cs typeface="Times New Roman"/>
            </a:endParaRPr>
          </a:p>
          <a:p>
            <a:pPr marL="19685" marR="1176020" indent="3810" algn="just">
              <a:lnSpc>
                <a:spcPct val="100000"/>
              </a:lnSpc>
              <a:spcBef>
                <a:spcPts val="805"/>
              </a:spcBef>
            </a:pP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Michael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Galer,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D.B.A.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Independent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Consultant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Westminster,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23495" marR="1139190" indent="-5080">
              <a:lnSpc>
                <a:spcPct val="100000"/>
              </a:lnSpc>
              <a:spcBef>
                <a:spcPts val="790"/>
              </a:spcBef>
            </a:pP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Renata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J.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Henry,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M.Ed.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42875" marR="140970" indent="-119380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Alcoholism,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Drug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</a:t>
            </a:r>
            <a:r>
              <a:rPr sz="1200" spc="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135890" marR="5080" indent="-112395">
              <a:lnSpc>
                <a:spcPct val="100000"/>
              </a:lnSpc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Delaware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Social  Services</a:t>
            </a:r>
            <a:endParaRPr sz="1200">
              <a:latin typeface="Times New Roman"/>
              <a:cs typeface="Times New Roman"/>
            </a:endParaRPr>
          </a:p>
          <a:p>
            <a:pPr marL="22225" algn="just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Castle,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DE</a:t>
            </a:r>
            <a:endParaRPr sz="1200">
              <a:latin typeface="Times New Roman"/>
              <a:cs typeface="Times New Roman"/>
            </a:endParaRPr>
          </a:p>
          <a:p>
            <a:pPr marL="20320" marR="1297305" indent="-8255">
              <a:lnSpc>
                <a:spcPct val="100000"/>
              </a:lnSpc>
              <a:spcBef>
                <a:spcPts val="8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Joel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Hochberg,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M.A.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President</a:t>
            </a:r>
            <a:endParaRPr sz="1200">
              <a:latin typeface="Times New Roman"/>
              <a:cs typeface="Times New Roman"/>
            </a:endParaRPr>
          </a:p>
          <a:p>
            <a:pPr marL="20320" marR="1590675" indent="-254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Partners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Los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Angeles,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CA</a:t>
            </a:r>
            <a:endParaRPr sz="1200">
              <a:latin typeface="Times New Roman"/>
              <a:cs typeface="Times New Roman"/>
            </a:endParaRPr>
          </a:p>
          <a:p>
            <a:pPr marL="18415" marR="1485900" indent="-6350">
              <a:lnSpc>
                <a:spcPct val="100000"/>
              </a:lnSpc>
              <a:spcBef>
                <a:spcPts val="805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Jack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Hollis, 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Ph.D.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Associate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  <a:p>
            <a:pPr marL="16510" marR="968375" indent="571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Kaiser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Permanente  Portland,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979387" y="9430004"/>
            <a:ext cx="11938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ix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868171"/>
            <a:ext cx="288988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2705" indent="6350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respond 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process?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adaptive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goals?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Bernal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Domenech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Rodriguez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2012.)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Typically,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grams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holistically,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objectives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physical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spiritual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 (Howard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2003).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Newer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stress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strength-based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fortify cultural  heritage,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identity,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resiliency.</a:t>
            </a:r>
            <a:endParaRPr sz="1200">
              <a:latin typeface="Times New Roman"/>
              <a:cs typeface="Times New Roman"/>
            </a:endParaRPr>
          </a:p>
          <a:p>
            <a:pPr marL="15240" marR="26670" indent="8890">
              <a:lnSpc>
                <a:spcPct val="100000"/>
              </a:lnSpc>
              <a:spcBef>
                <a:spcPts val="800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dynamic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evolves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clients’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most,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mindful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client’s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 requirements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availa-  bility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interpreters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detail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inter-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preters,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4). Counselors should be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flexible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designing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meet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and, when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appropriate,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draw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upon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institutions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of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clients’cultural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communities.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achieved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active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listening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should consider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values, beliefs,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expectations.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treatment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preferences (e.g.,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purification ceremonies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Native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American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clients)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 incorporated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addressing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presenting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problems.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people</a:t>
            </a:r>
            <a:r>
              <a:rPr sz="1200" spc="-1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seek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psychological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concerns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alternative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sources (e.g.,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clergy,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elders,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social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supports).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prefer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programs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principles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approaches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their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cultures. Counselors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can sug-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gest appropriate traditional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resources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supplement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treatment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activities.</a:t>
            </a:r>
            <a:endParaRPr sz="1200">
              <a:latin typeface="Times New Roman"/>
              <a:cs typeface="Times New Roman"/>
            </a:endParaRPr>
          </a:p>
          <a:p>
            <a:pPr marL="15240" marR="5080" indent="5080">
              <a:lnSpc>
                <a:spcPct val="100000"/>
              </a:lnSpc>
              <a:spcBef>
                <a:spcPts val="79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sum,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clinicians need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culture-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objectives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open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client–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 dialog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get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feedback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posed 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plan’s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relevance.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Doing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improve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521700"/>
            <a:ext cx="28333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 indent="-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treatment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pliance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recom-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mendations,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</a:t>
            </a:r>
            <a:r>
              <a:rPr sz="1200" spc="-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outcomes.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3983735" y="908309"/>
            <a:ext cx="2921635" cy="7565390"/>
            <a:chOff x="3983735" y="908309"/>
            <a:chExt cx="2921635" cy="7565390"/>
          </a:xfrm>
        </p:grpSpPr>
        <p:sp>
          <p:nvSpPr>
            <p:cNvPr id="6" name="object 6"/>
            <p:cNvSpPr/>
            <p:nvPr/>
          </p:nvSpPr>
          <p:spPr>
            <a:xfrm>
              <a:off x="3989831" y="914405"/>
              <a:ext cx="2909570" cy="7553325"/>
            </a:xfrm>
            <a:custGeom>
              <a:avLst/>
              <a:gdLst/>
              <a:ahLst/>
              <a:cxnLst/>
              <a:rect l="l" t="t" r="r" b="b"/>
              <a:pathLst>
                <a:path w="2909570" h="7553325">
                  <a:moveTo>
                    <a:pt x="2829013" y="0"/>
                  </a:moveTo>
                  <a:lnTo>
                    <a:pt x="80289" y="0"/>
                  </a:lnTo>
                  <a:lnTo>
                    <a:pt x="49040" y="6308"/>
                  </a:lnTo>
                  <a:lnTo>
                    <a:pt x="23518" y="23514"/>
                  </a:lnTo>
                  <a:lnTo>
                    <a:pt x="6310" y="49034"/>
                  </a:lnTo>
                  <a:lnTo>
                    <a:pt x="0" y="80289"/>
                  </a:lnTo>
                  <a:lnTo>
                    <a:pt x="0" y="7472641"/>
                  </a:lnTo>
                  <a:lnTo>
                    <a:pt x="6310" y="7503898"/>
                  </a:lnTo>
                  <a:lnTo>
                    <a:pt x="23518" y="7529423"/>
                  </a:lnTo>
                  <a:lnTo>
                    <a:pt x="49040" y="7546633"/>
                  </a:lnTo>
                  <a:lnTo>
                    <a:pt x="80289" y="7552944"/>
                  </a:lnTo>
                  <a:lnTo>
                    <a:pt x="2829013" y="7552944"/>
                  </a:lnTo>
                  <a:lnTo>
                    <a:pt x="2860270" y="7546633"/>
                  </a:lnTo>
                  <a:lnTo>
                    <a:pt x="2885795" y="7529423"/>
                  </a:lnTo>
                  <a:lnTo>
                    <a:pt x="2903005" y="7503898"/>
                  </a:lnTo>
                  <a:lnTo>
                    <a:pt x="2909316" y="7472641"/>
                  </a:lnTo>
                  <a:lnTo>
                    <a:pt x="2909316" y="80289"/>
                  </a:lnTo>
                  <a:lnTo>
                    <a:pt x="2903005" y="49034"/>
                  </a:lnTo>
                  <a:lnTo>
                    <a:pt x="2885795" y="23514"/>
                  </a:lnTo>
                  <a:lnTo>
                    <a:pt x="2860270" y="6308"/>
                  </a:lnTo>
                  <a:lnTo>
                    <a:pt x="2829013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989831" y="914405"/>
              <a:ext cx="2909570" cy="7553325"/>
            </a:xfrm>
            <a:custGeom>
              <a:avLst/>
              <a:gdLst/>
              <a:ahLst/>
              <a:cxnLst/>
              <a:rect l="l" t="t" r="r" b="b"/>
              <a:pathLst>
                <a:path w="2909570" h="7553325">
                  <a:moveTo>
                    <a:pt x="0" y="80289"/>
                  </a:moveTo>
                  <a:lnTo>
                    <a:pt x="6310" y="49034"/>
                  </a:lnTo>
                  <a:lnTo>
                    <a:pt x="23518" y="23514"/>
                  </a:lnTo>
                  <a:lnTo>
                    <a:pt x="49040" y="6308"/>
                  </a:lnTo>
                  <a:lnTo>
                    <a:pt x="80289" y="0"/>
                  </a:lnTo>
                  <a:lnTo>
                    <a:pt x="2829013" y="0"/>
                  </a:lnTo>
                  <a:lnTo>
                    <a:pt x="2860270" y="6308"/>
                  </a:lnTo>
                  <a:lnTo>
                    <a:pt x="2885795" y="23514"/>
                  </a:lnTo>
                  <a:lnTo>
                    <a:pt x="2903005" y="49034"/>
                  </a:lnTo>
                  <a:lnTo>
                    <a:pt x="2909316" y="80289"/>
                  </a:lnTo>
                  <a:lnTo>
                    <a:pt x="2909316" y="7472641"/>
                  </a:lnTo>
                  <a:lnTo>
                    <a:pt x="2903005" y="7503898"/>
                  </a:lnTo>
                  <a:lnTo>
                    <a:pt x="2885795" y="7529423"/>
                  </a:lnTo>
                  <a:lnTo>
                    <a:pt x="2860270" y="7546633"/>
                  </a:lnTo>
                  <a:lnTo>
                    <a:pt x="2829013" y="7552944"/>
                  </a:lnTo>
                  <a:lnTo>
                    <a:pt x="80289" y="7552944"/>
                  </a:lnTo>
                  <a:lnTo>
                    <a:pt x="49040" y="7546633"/>
                  </a:lnTo>
                  <a:lnTo>
                    <a:pt x="23518" y="7529423"/>
                  </a:lnTo>
                  <a:lnTo>
                    <a:pt x="6310" y="7503898"/>
                  </a:lnTo>
                  <a:lnTo>
                    <a:pt x="0" y="7472641"/>
                  </a:lnTo>
                  <a:lnTo>
                    <a:pt x="0" y="80289"/>
                  </a:lnTo>
                  <a:close/>
                </a:path>
              </a:pathLst>
            </a:custGeom>
            <a:ln w="12191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4048525" y="1026668"/>
            <a:ext cx="2768600" cy="5514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Group Clinical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Supervision </a:t>
            </a:r>
            <a:r>
              <a:rPr sz="1200" b="1" spc="-55" dirty="0">
                <a:solidFill>
                  <a:srgbClr val="33617B"/>
                </a:solidFill>
                <a:latin typeface="Arial"/>
                <a:cs typeface="Arial"/>
              </a:rPr>
              <a:t>Case</a:t>
            </a:r>
            <a:r>
              <a:rPr sz="1200" b="1" spc="-16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Study</a:t>
            </a:r>
            <a:endParaRPr sz="1200">
              <a:latin typeface="Arial"/>
              <a:cs typeface="Arial"/>
            </a:endParaRPr>
          </a:p>
          <a:p>
            <a:pPr marL="12700" marR="5080" indent="1905">
              <a:lnSpc>
                <a:spcPct val="100000"/>
              </a:lnSpc>
              <a:spcBef>
                <a:spcPts val="78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Beverly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34-year-old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White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American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who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feels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responsible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tension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issension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family. Beverly works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lab of an  obstetrics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gynecology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practice.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Since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early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childhood,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younger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brother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prob-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lems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diagnosed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differently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various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medical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profession-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als.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takes several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medications,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including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attention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deficit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disorder.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Beverly ’s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father 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been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several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months. 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is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seeing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psychiatrist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depression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an  antidepressant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medication.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Beverly’s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mother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feels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burdened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ineffec-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dealing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them. Beverly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has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always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parents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problems,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but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now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feels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bad 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cannot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their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situation.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believes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if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were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work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harder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be more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astute,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lessen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family’s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distress.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She has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trouble sleeping.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past, she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secretly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drank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evenings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relieve her tension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anxiety.</a:t>
            </a:r>
            <a:endParaRPr sz="1000">
              <a:latin typeface="Arial"/>
              <a:cs typeface="Arial"/>
            </a:endParaRPr>
          </a:p>
          <a:p>
            <a:pPr marL="12700" marR="14604" indent="8890">
              <a:lnSpc>
                <a:spcPct val="100000"/>
              </a:lnSpc>
              <a:spcBef>
                <a:spcPts val="80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Most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counselors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agree 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Beverly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too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sub-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missive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think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assertiveness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will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help  her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put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needs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first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move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family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home. However,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female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Asian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American  counselor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sees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Beverly’s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priorities differently,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saying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“a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morally responsible daughter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duty-bound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care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parents.”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She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thinks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that the family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needs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Beverly’s help,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so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would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selfish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leave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them.</a:t>
            </a:r>
            <a:endParaRPr sz="10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600"/>
              </a:spcBef>
            </a:pP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Discuss:</a:t>
            </a:r>
            <a:endParaRPr sz="1000">
              <a:latin typeface="Arial"/>
              <a:cs typeface="Arial"/>
            </a:endParaRPr>
          </a:p>
          <a:p>
            <a:pPr marL="248920" marR="31750" indent="-232410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does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counselor’s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worldview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affect  prioritizing 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client’ 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presenting</a:t>
            </a:r>
            <a:r>
              <a:rPr sz="1000" spc="-1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problems?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53078" y="6516795"/>
            <a:ext cx="2716530" cy="1092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0665" marR="4699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does the counselor ’s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individualistic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collectivistic culture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affect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plan-  ning?</a:t>
            </a:r>
            <a:endParaRPr sz="1000">
              <a:latin typeface="Arial"/>
              <a:cs typeface="Arial"/>
            </a:endParaRPr>
          </a:p>
          <a:p>
            <a:pPr marL="238760" marR="5080" indent="-226695" algn="just">
              <a:lnSpc>
                <a:spcPct val="100000"/>
              </a:lnSpc>
              <a:buFont typeface="Symbol"/>
              <a:buChar char=""/>
              <a:tabLst>
                <a:tab pos="24130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How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might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counselor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approach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initial  interview and evaluation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minimize 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fluence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his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worldview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evalu-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process?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45806" y="7736178"/>
            <a:ext cx="2729865" cy="633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5080" indent="-2540">
              <a:lnSpc>
                <a:spcPct val="99700"/>
              </a:lnSpc>
              <a:spcBef>
                <a:spcPts val="100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The Office of Nursing Practice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Professional 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Services,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Centre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Addiction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&amp; Faculty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Work,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Univer- 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sity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Toronto 2008; Zhang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1994</a:t>
            </a:r>
            <a:r>
              <a:rPr sz="1000" i="1" spc="-1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2580" y="9430918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72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915160" marR="5080" indent="-3810">
              <a:lnSpc>
                <a:spcPts val="3320"/>
              </a:lnSpc>
              <a:spcBef>
                <a:spcPts val="240"/>
              </a:spcBef>
            </a:pPr>
            <a:r>
              <a:rPr spc="-65" dirty="0"/>
              <a:t>Pursuing </a:t>
            </a:r>
            <a:r>
              <a:rPr spc="-20" dirty="0"/>
              <a:t>Organizational  </a:t>
            </a:r>
            <a:r>
              <a:rPr spc="-15" dirty="0"/>
              <a:t>Cultural</a:t>
            </a:r>
            <a:r>
              <a:rPr spc="-45" dirty="0"/>
              <a:t> </a:t>
            </a:r>
            <a:r>
              <a:rPr spc="-5" dirty="0"/>
              <a:t>Competence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727973" y="3237992"/>
            <a:ext cx="4143375" cy="571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4145" indent="8255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Cavin, a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42-year-old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man,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arrived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well-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known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private substance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center confused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unable 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history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intake.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Referred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 center 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employee assistance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program,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accom-  panied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spouse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14-year-old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son.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Cavin’s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wife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provided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medical history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recounted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husband’s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2-year decline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promising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career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journalist,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social</a:t>
            </a:r>
            <a:endParaRPr sz="1200">
              <a:latin typeface="Times New Roman"/>
              <a:cs typeface="Times New Roman"/>
            </a:endParaRPr>
          </a:p>
          <a:p>
            <a:pPr marL="14604" marR="82550" indent="-25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commentator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bitter,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paranoid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man who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abused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cocaine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alcohol. Cavin,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explained,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had become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increasingly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predictable.</a:t>
            </a:r>
            <a:endParaRPr sz="1200">
              <a:latin typeface="Times New Roman"/>
              <a:cs typeface="Times New Roman"/>
            </a:endParaRPr>
          </a:p>
          <a:p>
            <a:pPr marL="12700" marR="5080" indent="3810">
              <a:lnSpc>
                <a:spcPct val="100000"/>
              </a:lnSpc>
              <a:spcBef>
                <a:spcPts val="800"/>
              </a:spcBef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Upon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admission,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Cavin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initially cooperative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grateful 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spouse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efforts,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withdrawal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continued,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became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increasingly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agitated, insisting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detoxify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own.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resisted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intervention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perceived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critical or patronizing.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fourth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day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treatment,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Cavin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began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note the 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center’s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“White”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environment.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There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were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almost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African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employees—none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level.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noted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decor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White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American  culture. Driven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substance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use disorder,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look-  ing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reasons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leave.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evening,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 checked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 out.</a:t>
            </a:r>
            <a:endParaRPr sz="1200">
              <a:latin typeface="Times New Roman"/>
              <a:cs typeface="Times New Roman"/>
            </a:endParaRPr>
          </a:p>
          <a:p>
            <a:pPr marL="12700" marR="43180" indent="8255">
              <a:lnSpc>
                <a:spcPct val="100000"/>
              </a:lnSpc>
              <a:spcBef>
                <a:spcPts val="79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Cavin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unable to relate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found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which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identify 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connect.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Therefore,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started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searching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reasons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leave—behavior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typical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persons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who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abuse substances.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often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leave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treatment 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conscious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hope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managing their substance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abuse themselves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un-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conscious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drive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relive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experiences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with sub-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use;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meanwhile,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easily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forget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pain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imposed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substances.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Cavin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re-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mained in 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if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had 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culturally respon-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sive.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programs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benefit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86740" y="3267450"/>
            <a:ext cx="1965960" cy="2715895"/>
          </a:xfrm>
          <a:custGeom>
            <a:avLst/>
            <a:gdLst/>
            <a:ahLst/>
            <a:cxnLst/>
            <a:rect l="l" t="t" r="r" b="b"/>
            <a:pathLst>
              <a:path w="1965960" h="2715895">
                <a:moveTo>
                  <a:pt x="1858987" y="0"/>
                </a:moveTo>
                <a:lnTo>
                  <a:pt x="106972" y="0"/>
                </a:lnTo>
                <a:lnTo>
                  <a:pt x="65333" y="8406"/>
                </a:lnTo>
                <a:lnTo>
                  <a:pt x="31330" y="31330"/>
                </a:lnTo>
                <a:lnTo>
                  <a:pt x="8406" y="65333"/>
                </a:lnTo>
                <a:lnTo>
                  <a:pt x="0" y="106972"/>
                </a:lnTo>
                <a:lnTo>
                  <a:pt x="0" y="2608808"/>
                </a:lnTo>
                <a:lnTo>
                  <a:pt x="8406" y="2650440"/>
                </a:lnTo>
                <a:lnTo>
                  <a:pt x="31330" y="2684438"/>
                </a:lnTo>
                <a:lnTo>
                  <a:pt x="65333" y="2707361"/>
                </a:lnTo>
                <a:lnTo>
                  <a:pt x="106972" y="2715768"/>
                </a:lnTo>
                <a:lnTo>
                  <a:pt x="1858987" y="2715768"/>
                </a:lnTo>
                <a:lnTo>
                  <a:pt x="1900626" y="2707361"/>
                </a:lnTo>
                <a:lnTo>
                  <a:pt x="1934629" y="2684438"/>
                </a:lnTo>
                <a:lnTo>
                  <a:pt x="1957553" y="2650440"/>
                </a:lnTo>
                <a:lnTo>
                  <a:pt x="1965960" y="2608808"/>
                </a:lnTo>
                <a:lnTo>
                  <a:pt x="1965960" y="106972"/>
                </a:lnTo>
                <a:lnTo>
                  <a:pt x="1957553" y="65333"/>
                </a:lnTo>
                <a:lnTo>
                  <a:pt x="1934629" y="31330"/>
                </a:lnTo>
                <a:lnTo>
                  <a:pt x="1900626" y="8406"/>
                </a:lnTo>
                <a:lnTo>
                  <a:pt x="1858987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33476" y="3323335"/>
            <a:ext cx="1522730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u="sng" spc="1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IN </a:t>
            </a:r>
            <a:r>
              <a:rPr sz="1400" u="sng" spc="-2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THIS</a:t>
            </a:r>
            <a:r>
              <a:rPr sz="1400" u="sng" spc="-7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 </a:t>
            </a:r>
            <a:r>
              <a:rPr sz="1400" u="sng" spc="-3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CHAPTER</a:t>
            </a:r>
            <a:endParaRPr sz="14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56336" y="3617467"/>
            <a:ext cx="1722755" cy="227774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91135" marR="5080" indent="-179070">
              <a:lnSpc>
                <a:spcPts val="1300"/>
              </a:lnSpc>
              <a:spcBef>
                <a:spcPts val="165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Cultural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Competence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at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Organizational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Level</a:t>
            </a:r>
            <a:endParaRPr sz="1100">
              <a:latin typeface="Arial"/>
              <a:cs typeface="Arial"/>
            </a:endParaRPr>
          </a:p>
          <a:p>
            <a:pPr marL="188595" indent="-176530">
              <a:lnSpc>
                <a:spcPct val="100000"/>
              </a:lnSpc>
              <a:spcBef>
                <a:spcPts val="240"/>
              </a:spcBef>
              <a:buFont typeface="Symbol"/>
              <a:buChar char=""/>
              <a:tabLst>
                <a:tab pos="189230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Organizational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Values</a:t>
            </a:r>
            <a:endParaRPr sz="1100">
              <a:latin typeface="Arial"/>
              <a:cs typeface="Arial"/>
            </a:endParaRPr>
          </a:p>
          <a:p>
            <a:pPr marL="184785" indent="-17272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185420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Governance</a:t>
            </a:r>
            <a:endParaRPr sz="1100">
              <a:latin typeface="Arial"/>
              <a:cs typeface="Arial"/>
            </a:endParaRPr>
          </a:p>
          <a:p>
            <a:pPr marL="179705" indent="-167640">
              <a:lnSpc>
                <a:spcPct val="100000"/>
              </a:lnSpc>
              <a:spcBef>
                <a:spcPts val="275"/>
              </a:spcBef>
              <a:buFont typeface="Symbol"/>
              <a:buChar char=""/>
              <a:tabLst>
                <a:tab pos="180340" algn="l"/>
              </a:tabLst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Planning</a:t>
            </a:r>
            <a:endParaRPr sz="1100">
              <a:latin typeface="Arial"/>
              <a:cs typeface="Arial"/>
            </a:endParaRPr>
          </a:p>
          <a:p>
            <a:pPr marL="191770" marR="603250" indent="-179070">
              <a:lnSpc>
                <a:spcPts val="1300"/>
              </a:lnSpc>
              <a:spcBef>
                <a:spcPts val="350"/>
              </a:spcBef>
              <a:buFont typeface="Symbol"/>
              <a:buChar char=""/>
              <a:tabLst>
                <a:tab pos="180340" algn="l"/>
              </a:tabLst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Evaluation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Monitoring</a:t>
            </a:r>
            <a:endParaRPr sz="1100">
              <a:latin typeface="Arial"/>
              <a:cs typeface="Arial"/>
            </a:endParaRPr>
          </a:p>
          <a:p>
            <a:pPr marL="181610" indent="-169545">
              <a:lnSpc>
                <a:spcPct val="100000"/>
              </a:lnSpc>
              <a:spcBef>
                <a:spcPts val="229"/>
              </a:spcBef>
              <a:buFont typeface="Symbol"/>
              <a:buChar char=""/>
              <a:tabLst>
                <a:tab pos="182245" algn="l"/>
              </a:tabLst>
            </a:pP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Language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Services</a:t>
            </a:r>
            <a:endParaRPr sz="1100">
              <a:latin typeface="Arial"/>
              <a:cs typeface="Arial"/>
            </a:endParaRPr>
          </a:p>
          <a:p>
            <a:pPr marL="186690" marR="288290" indent="-173990">
              <a:lnSpc>
                <a:spcPts val="1300"/>
              </a:lnSpc>
              <a:spcBef>
                <a:spcPts val="350"/>
              </a:spcBef>
              <a:buFont typeface="Symbol"/>
              <a:buChar char=""/>
              <a:tabLst>
                <a:tab pos="186055" algn="l"/>
              </a:tabLst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Workforce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1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Staff  Development</a:t>
            </a:r>
            <a:endParaRPr sz="1100">
              <a:latin typeface="Arial"/>
              <a:cs typeface="Arial"/>
            </a:endParaRPr>
          </a:p>
          <a:p>
            <a:pPr marL="187325" marR="624840" indent="-173990">
              <a:lnSpc>
                <a:spcPts val="1310"/>
              </a:lnSpc>
              <a:spcBef>
                <a:spcPts val="285"/>
              </a:spcBef>
              <a:buFont typeface="Symbol"/>
              <a:buChar char=""/>
              <a:tabLst>
                <a:tab pos="189865" algn="l"/>
              </a:tabLst>
            </a:pPr>
            <a:r>
              <a:rPr sz="1100" spc="3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z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 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Infrastructure</a:t>
            </a:r>
            <a:endParaRPr sz="11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066354" y="1395476"/>
            <a:ext cx="414020" cy="863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5500" b="1" spc="-5" dirty="0">
                <a:solidFill>
                  <a:srgbClr val="00395A"/>
                </a:solidFill>
                <a:latin typeface="Arial"/>
                <a:cs typeface="Arial"/>
              </a:rPr>
              <a:t>4</a:t>
            </a:r>
            <a:endParaRPr sz="55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73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6045200"/>
            <a:ext cx="287337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responsive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treatment—if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</a:t>
            </a:r>
            <a:r>
              <a:rPr sz="1200" spc="-1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no such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commitment,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underused, unwelcome,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ineffective.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7451" y="6947407"/>
            <a:ext cx="2773680" cy="193357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2860" marR="124460" indent="-10795">
              <a:lnSpc>
                <a:spcPts val="2150"/>
              </a:lnSpc>
              <a:spcBef>
                <a:spcPts val="180"/>
              </a:spcBef>
            </a:pP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Cultural </a:t>
            </a:r>
            <a:r>
              <a:rPr sz="1800" b="1" spc="-10" dirty="0">
                <a:solidFill>
                  <a:srgbClr val="33617B"/>
                </a:solidFill>
                <a:latin typeface="Arial"/>
                <a:cs typeface="Arial"/>
              </a:rPr>
              <a:t>Competence </a:t>
            </a:r>
            <a:r>
              <a:rPr sz="1800" b="1" spc="15" dirty="0">
                <a:solidFill>
                  <a:srgbClr val="33617B"/>
                </a:solidFill>
                <a:latin typeface="Arial"/>
                <a:cs typeface="Arial"/>
              </a:rPr>
              <a:t>at  </a:t>
            </a:r>
            <a:r>
              <a:rPr sz="1800" b="1" spc="-25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Organizational</a:t>
            </a:r>
            <a:r>
              <a:rPr sz="18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5" dirty="0">
                <a:solidFill>
                  <a:srgbClr val="33617B"/>
                </a:solidFill>
                <a:latin typeface="Arial"/>
                <a:cs typeface="Arial"/>
              </a:rPr>
              <a:t>Level</a:t>
            </a:r>
            <a:endParaRPr sz="1800">
              <a:latin typeface="Arial"/>
              <a:cs typeface="Arial"/>
            </a:endParaRPr>
          </a:p>
          <a:p>
            <a:pPr marL="13970" marR="5080" indent="3810">
              <a:lnSpc>
                <a:spcPct val="100000"/>
              </a:lnSpc>
              <a:spcBef>
                <a:spcPts val="565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refers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con-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gruent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attitudes,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system,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agency,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profes-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sionals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 environments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(Cross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1989). Organiza-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dynamic,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6045200"/>
            <a:ext cx="2876550" cy="276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process;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something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achieved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complete. Organiza-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structures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components change.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 change.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Employees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job descriptions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Consequently,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involve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i="1" spc="-15" dirty="0">
                <a:solidFill>
                  <a:srgbClr val="00395A"/>
                </a:solidFill>
                <a:latin typeface="Times New Roman"/>
                <a:cs typeface="Times New Roman"/>
              </a:rPr>
              <a:t>maintain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periodic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reassessments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adjustments.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Cross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(1989)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definition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organization, Goode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identi-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three principal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components (Exhibit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4-1)</a:t>
            </a:r>
            <a:endParaRPr sz="1200">
              <a:latin typeface="Times New Roman"/>
              <a:cs typeface="Times New Roman"/>
            </a:endParaRPr>
          </a:p>
          <a:p>
            <a:pPr marL="12700" marR="151130" indent="5080" algn="just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coincide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Sue’s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(2001)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multidimen-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sional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model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98905" y="908047"/>
            <a:ext cx="5956300" cy="5083175"/>
            <a:chOff x="898905" y="908047"/>
            <a:chExt cx="5956300" cy="5083175"/>
          </a:xfrm>
        </p:grpSpPr>
        <p:sp>
          <p:nvSpPr>
            <p:cNvPr id="7" name="object 7"/>
            <p:cNvSpPr/>
            <p:nvPr/>
          </p:nvSpPr>
          <p:spPr>
            <a:xfrm>
              <a:off x="905255" y="914397"/>
              <a:ext cx="5943600" cy="5070475"/>
            </a:xfrm>
            <a:custGeom>
              <a:avLst/>
              <a:gdLst/>
              <a:ahLst/>
              <a:cxnLst/>
              <a:rect l="l" t="t" r="r" b="b"/>
              <a:pathLst>
                <a:path w="5943600" h="5070475">
                  <a:moveTo>
                    <a:pt x="5803658" y="0"/>
                  </a:moveTo>
                  <a:lnTo>
                    <a:pt x="139941" y="0"/>
                  </a:lnTo>
                  <a:lnTo>
                    <a:pt x="95707" y="7133"/>
                  </a:lnTo>
                  <a:lnTo>
                    <a:pt x="57291" y="26999"/>
                  </a:lnTo>
                  <a:lnTo>
                    <a:pt x="26999" y="57291"/>
                  </a:lnTo>
                  <a:lnTo>
                    <a:pt x="7133" y="95707"/>
                  </a:lnTo>
                  <a:lnTo>
                    <a:pt x="0" y="139941"/>
                  </a:lnTo>
                  <a:lnTo>
                    <a:pt x="0" y="4930406"/>
                  </a:lnTo>
                  <a:lnTo>
                    <a:pt x="7133" y="4974640"/>
                  </a:lnTo>
                  <a:lnTo>
                    <a:pt x="26999" y="5013056"/>
                  </a:lnTo>
                  <a:lnTo>
                    <a:pt x="57291" y="5043348"/>
                  </a:lnTo>
                  <a:lnTo>
                    <a:pt x="95707" y="5063214"/>
                  </a:lnTo>
                  <a:lnTo>
                    <a:pt x="139941" y="5070348"/>
                  </a:lnTo>
                  <a:lnTo>
                    <a:pt x="5803658" y="5070348"/>
                  </a:lnTo>
                  <a:lnTo>
                    <a:pt x="5847892" y="5063214"/>
                  </a:lnTo>
                  <a:lnTo>
                    <a:pt x="5886308" y="5043348"/>
                  </a:lnTo>
                  <a:lnTo>
                    <a:pt x="5916600" y="5013056"/>
                  </a:lnTo>
                  <a:lnTo>
                    <a:pt x="5936466" y="4974640"/>
                  </a:lnTo>
                  <a:lnTo>
                    <a:pt x="5943600" y="4930406"/>
                  </a:lnTo>
                  <a:lnTo>
                    <a:pt x="5943600" y="139941"/>
                  </a:lnTo>
                  <a:lnTo>
                    <a:pt x="5936466" y="95707"/>
                  </a:lnTo>
                  <a:lnTo>
                    <a:pt x="5916600" y="57291"/>
                  </a:lnTo>
                  <a:lnTo>
                    <a:pt x="5886308" y="26999"/>
                  </a:lnTo>
                  <a:lnTo>
                    <a:pt x="5847892" y="7133"/>
                  </a:lnTo>
                  <a:lnTo>
                    <a:pt x="580365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05255" y="914397"/>
              <a:ext cx="5943600" cy="5070475"/>
            </a:xfrm>
            <a:custGeom>
              <a:avLst/>
              <a:gdLst/>
              <a:ahLst/>
              <a:cxnLst/>
              <a:rect l="l" t="t" r="r" b="b"/>
              <a:pathLst>
                <a:path w="5943600" h="5070475">
                  <a:moveTo>
                    <a:pt x="0" y="139941"/>
                  </a:moveTo>
                  <a:lnTo>
                    <a:pt x="7133" y="95707"/>
                  </a:lnTo>
                  <a:lnTo>
                    <a:pt x="26999" y="57291"/>
                  </a:lnTo>
                  <a:lnTo>
                    <a:pt x="57291" y="26999"/>
                  </a:lnTo>
                  <a:lnTo>
                    <a:pt x="95707" y="7133"/>
                  </a:lnTo>
                  <a:lnTo>
                    <a:pt x="139941" y="0"/>
                  </a:lnTo>
                  <a:lnTo>
                    <a:pt x="5803658" y="0"/>
                  </a:lnTo>
                  <a:lnTo>
                    <a:pt x="5847892" y="7133"/>
                  </a:lnTo>
                  <a:lnTo>
                    <a:pt x="5886308" y="26999"/>
                  </a:lnTo>
                  <a:lnTo>
                    <a:pt x="5916600" y="57291"/>
                  </a:lnTo>
                  <a:lnTo>
                    <a:pt x="5936466" y="95707"/>
                  </a:lnTo>
                  <a:lnTo>
                    <a:pt x="5943600" y="139941"/>
                  </a:lnTo>
                  <a:lnTo>
                    <a:pt x="5943600" y="4930406"/>
                  </a:lnTo>
                  <a:lnTo>
                    <a:pt x="5936466" y="4974640"/>
                  </a:lnTo>
                  <a:lnTo>
                    <a:pt x="5916600" y="5013056"/>
                  </a:lnTo>
                  <a:lnTo>
                    <a:pt x="5886308" y="5043348"/>
                  </a:lnTo>
                  <a:lnTo>
                    <a:pt x="5847892" y="5063214"/>
                  </a:lnTo>
                  <a:lnTo>
                    <a:pt x="5803658" y="5070348"/>
                  </a:lnTo>
                  <a:lnTo>
                    <a:pt x="139941" y="5070348"/>
                  </a:lnTo>
                  <a:lnTo>
                    <a:pt x="95707" y="5063214"/>
                  </a:lnTo>
                  <a:lnTo>
                    <a:pt x="57291" y="5043348"/>
                  </a:lnTo>
                  <a:lnTo>
                    <a:pt x="26999" y="5013056"/>
                  </a:lnTo>
                  <a:lnTo>
                    <a:pt x="7133" y="4974640"/>
                  </a:lnTo>
                  <a:lnTo>
                    <a:pt x="0" y="4930406"/>
                  </a:lnTo>
                  <a:lnTo>
                    <a:pt x="0" y="139941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85519" y="967231"/>
            <a:ext cx="5608320" cy="38100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5080" indent="6985">
              <a:lnSpc>
                <a:spcPts val="1360"/>
              </a:lnSpc>
              <a:spcBef>
                <a:spcPts val="210"/>
              </a:spcBef>
            </a:pP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Multidimensional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Model for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Developing Cultural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Competence: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Organizational/ 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Administrative</a:t>
            </a:r>
            <a:r>
              <a:rPr sz="1200" b="1" spc="-13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Level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214627" y="1536191"/>
            <a:ext cx="5356860" cy="4206240"/>
            <a:chOff x="1214627" y="1536191"/>
            <a:chExt cx="5356860" cy="4206240"/>
          </a:xfrm>
        </p:grpSpPr>
        <p:sp>
          <p:nvSpPr>
            <p:cNvPr id="11" name="object 11"/>
            <p:cNvSpPr/>
            <p:nvPr/>
          </p:nvSpPr>
          <p:spPr>
            <a:xfrm>
              <a:off x="1223771" y="1545335"/>
              <a:ext cx="5338572" cy="4187952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219199" y="1540763"/>
              <a:ext cx="5347970" cy="4197350"/>
            </a:xfrm>
            <a:custGeom>
              <a:avLst/>
              <a:gdLst/>
              <a:ahLst/>
              <a:cxnLst/>
              <a:rect l="l" t="t" r="r" b="b"/>
              <a:pathLst>
                <a:path w="5347970" h="4197350">
                  <a:moveTo>
                    <a:pt x="0" y="0"/>
                  </a:moveTo>
                  <a:lnTo>
                    <a:pt x="5347715" y="0"/>
                  </a:lnTo>
                  <a:lnTo>
                    <a:pt x="5347715" y="4197096"/>
                  </a:lnTo>
                  <a:lnTo>
                    <a:pt x="0" y="4197096"/>
                  </a:lnTo>
                  <a:lnTo>
                    <a:pt x="0" y="0"/>
                  </a:lnTo>
                  <a:close/>
                </a:path>
              </a:pathLst>
            </a:custGeom>
            <a:ln w="9143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74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6594" y="4121911"/>
            <a:ext cx="2896870" cy="48825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143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broad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 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institutional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delivery,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develop-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administra-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practices. Built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U.S.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Services’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(HHS’s)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Office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Minority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45" dirty="0">
                <a:solidFill>
                  <a:srgbClr val="00395A"/>
                </a:solidFill>
                <a:latin typeface="Times New Roman"/>
                <a:cs typeface="Times New Roman"/>
              </a:rPr>
              <a:t>(OMH)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Enhanced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Standards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Linguistically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Care </a:t>
            </a:r>
            <a:r>
              <a:rPr sz="1200" spc="60" dirty="0">
                <a:solidFill>
                  <a:srgbClr val="00395A"/>
                </a:solidFill>
                <a:latin typeface="Times New Roman"/>
                <a:cs typeface="Times New Roman"/>
              </a:rPr>
              <a:t>(OMH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2013;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review,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Appendix C), this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chapter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organized around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Services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Administration’s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(HRSA’s)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domains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zational 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competence: organizational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governance,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monitoring,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communication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(language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vices),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workforce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development,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infrastructure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(Linkins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2700" marR="191135" indent="508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2002).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(Another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domain,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ventions,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covered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Chapter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3.)</a:t>
            </a:r>
            <a:endParaRPr sz="1200">
              <a:latin typeface="Times New Roman"/>
              <a:cs typeface="Times New Roman"/>
            </a:endParaRPr>
          </a:p>
          <a:p>
            <a:pPr marL="17780" marR="92075" indent="7620">
              <a:lnSpc>
                <a:spcPct val="100000"/>
              </a:lnSpc>
              <a:spcBef>
                <a:spcPts val="805"/>
              </a:spcBef>
            </a:pP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domain,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tasks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are suggested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aid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program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ad-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ministrative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developing a culturally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clinical,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work,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environment (Exhibit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4-2);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these domains</a:t>
            </a:r>
            <a:r>
              <a:rPr sz="1200" spc="-1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908303" y="908305"/>
            <a:ext cx="2865120" cy="3159760"/>
            <a:chOff x="908303" y="908305"/>
            <a:chExt cx="2865120" cy="3159760"/>
          </a:xfrm>
        </p:grpSpPr>
        <p:sp>
          <p:nvSpPr>
            <p:cNvPr id="5" name="object 5"/>
            <p:cNvSpPr/>
            <p:nvPr/>
          </p:nvSpPr>
          <p:spPr>
            <a:xfrm>
              <a:off x="914399" y="914401"/>
              <a:ext cx="2853055" cy="3147060"/>
            </a:xfrm>
            <a:custGeom>
              <a:avLst/>
              <a:gdLst/>
              <a:ahLst/>
              <a:cxnLst/>
              <a:rect l="l" t="t" r="r" b="b"/>
              <a:pathLst>
                <a:path w="2853054" h="3147060">
                  <a:moveTo>
                    <a:pt x="2774188" y="0"/>
                  </a:moveTo>
                  <a:lnTo>
                    <a:pt x="78740" y="0"/>
                  </a:lnTo>
                  <a:lnTo>
                    <a:pt x="48091" y="6188"/>
                  </a:lnTo>
                  <a:lnTo>
                    <a:pt x="23063" y="23063"/>
                  </a:lnTo>
                  <a:lnTo>
                    <a:pt x="6188" y="48091"/>
                  </a:lnTo>
                  <a:lnTo>
                    <a:pt x="0" y="78740"/>
                  </a:lnTo>
                  <a:lnTo>
                    <a:pt x="0" y="3068320"/>
                  </a:lnTo>
                  <a:lnTo>
                    <a:pt x="6188" y="3098968"/>
                  </a:lnTo>
                  <a:lnTo>
                    <a:pt x="23063" y="3123996"/>
                  </a:lnTo>
                  <a:lnTo>
                    <a:pt x="48091" y="3140871"/>
                  </a:lnTo>
                  <a:lnTo>
                    <a:pt x="78740" y="3147060"/>
                  </a:lnTo>
                  <a:lnTo>
                    <a:pt x="2774188" y="3147060"/>
                  </a:lnTo>
                  <a:lnTo>
                    <a:pt x="2804836" y="3140871"/>
                  </a:lnTo>
                  <a:lnTo>
                    <a:pt x="2829864" y="3123996"/>
                  </a:lnTo>
                  <a:lnTo>
                    <a:pt x="2846739" y="3098968"/>
                  </a:lnTo>
                  <a:lnTo>
                    <a:pt x="2852928" y="3068320"/>
                  </a:lnTo>
                  <a:lnTo>
                    <a:pt x="2852928" y="78740"/>
                  </a:lnTo>
                  <a:lnTo>
                    <a:pt x="2846739" y="48091"/>
                  </a:lnTo>
                  <a:lnTo>
                    <a:pt x="2829864" y="23063"/>
                  </a:lnTo>
                  <a:lnTo>
                    <a:pt x="2804836" y="6188"/>
                  </a:lnTo>
                  <a:lnTo>
                    <a:pt x="277418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14399" y="914401"/>
              <a:ext cx="2853055" cy="3147060"/>
            </a:xfrm>
            <a:custGeom>
              <a:avLst/>
              <a:gdLst/>
              <a:ahLst/>
              <a:cxnLst/>
              <a:rect l="l" t="t" r="r" b="b"/>
              <a:pathLst>
                <a:path w="2853054" h="3147060">
                  <a:moveTo>
                    <a:pt x="0" y="78740"/>
                  </a:moveTo>
                  <a:lnTo>
                    <a:pt x="6188" y="48091"/>
                  </a:lnTo>
                  <a:lnTo>
                    <a:pt x="23063" y="23063"/>
                  </a:lnTo>
                  <a:lnTo>
                    <a:pt x="48091" y="6188"/>
                  </a:lnTo>
                  <a:lnTo>
                    <a:pt x="78740" y="0"/>
                  </a:lnTo>
                  <a:lnTo>
                    <a:pt x="2774188" y="0"/>
                  </a:lnTo>
                  <a:lnTo>
                    <a:pt x="2804836" y="6188"/>
                  </a:lnTo>
                  <a:lnTo>
                    <a:pt x="2829864" y="23063"/>
                  </a:lnTo>
                  <a:lnTo>
                    <a:pt x="2846739" y="48091"/>
                  </a:lnTo>
                  <a:lnTo>
                    <a:pt x="2852928" y="78740"/>
                  </a:lnTo>
                  <a:lnTo>
                    <a:pt x="2852928" y="3068320"/>
                  </a:lnTo>
                  <a:lnTo>
                    <a:pt x="2846739" y="3098968"/>
                  </a:lnTo>
                  <a:lnTo>
                    <a:pt x="2829864" y="3123996"/>
                  </a:lnTo>
                  <a:lnTo>
                    <a:pt x="2804836" y="3140871"/>
                  </a:lnTo>
                  <a:lnTo>
                    <a:pt x="2774188" y="3147060"/>
                  </a:lnTo>
                  <a:lnTo>
                    <a:pt x="78740" y="3147060"/>
                  </a:lnTo>
                  <a:lnTo>
                    <a:pt x="48091" y="3140871"/>
                  </a:lnTo>
                  <a:lnTo>
                    <a:pt x="23063" y="3123996"/>
                  </a:lnTo>
                  <a:lnTo>
                    <a:pt x="6188" y="3098968"/>
                  </a:lnTo>
                  <a:lnTo>
                    <a:pt x="0" y="3068320"/>
                  </a:lnTo>
                  <a:lnTo>
                    <a:pt x="0" y="78740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972109" y="948943"/>
            <a:ext cx="2649220" cy="38100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20955" marR="5080" indent="-8890">
              <a:lnSpc>
                <a:spcPts val="1360"/>
              </a:lnSpc>
              <a:spcBef>
                <a:spcPts val="21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4-1: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Requirements </a:t>
            </a:r>
            <a:r>
              <a:rPr sz="1200" b="1" dirty="0">
                <a:solidFill>
                  <a:srgbClr val="33617B"/>
                </a:solidFill>
                <a:latin typeface="Arial"/>
                <a:cs typeface="Arial"/>
              </a:rPr>
              <a:t>for 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Organizational Cultural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Competence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76375" y="1404619"/>
            <a:ext cx="2711450" cy="23114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6220" marR="5080" indent="-224154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organization needs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defined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set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principles,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along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demon-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strated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behaviors,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attitudes,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policies,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structures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enable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effective work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across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cultures.</a:t>
            </a:r>
            <a:endParaRPr sz="1000">
              <a:latin typeface="Arial"/>
              <a:cs typeface="Arial"/>
            </a:endParaRPr>
          </a:p>
          <a:p>
            <a:pPr marL="240665" marR="100330" indent="-228600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organization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must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value diversity,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conduct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self-assessment,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manage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dy-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namics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difference, acquire and institu-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tionalize 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adapt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diversity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contexts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it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serves.</a:t>
            </a:r>
            <a:endParaRPr sz="1000">
              <a:latin typeface="Arial"/>
              <a:cs typeface="Arial"/>
            </a:endParaRPr>
          </a:p>
          <a:p>
            <a:pPr marL="238760" marR="20320" indent="-226695">
              <a:lnSpc>
                <a:spcPct val="100000"/>
              </a:lnSpc>
              <a:buFont typeface="Symbol"/>
              <a:buChar char=""/>
              <a:tabLst>
                <a:tab pos="238760" algn="l"/>
                <a:tab pos="2393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organization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must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incorporate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above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all aspects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policymaking,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ministration,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service delivery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sys-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tematically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consumers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families.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69229" y="3767111"/>
            <a:ext cx="124460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Goode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2001</a:t>
            </a:r>
            <a:r>
              <a:rPr sz="1000" i="1" spc="-2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.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3899915" y="908310"/>
            <a:ext cx="2944495" cy="8465820"/>
            <a:chOff x="3899915" y="908310"/>
            <a:chExt cx="2944495" cy="8465820"/>
          </a:xfrm>
        </p:grpSpPr>
        <p:sp>
          <p:nvSpPr>
            <p:cNvPr id="11" name="object 11"/>
            <p:cNvSpPr/>
            <p:nvPr/>
          </p:nvSpPr>
          <p:spPr>
            <a:xfrm>
              <a:off x="3906011" y="914406"/>
              <a:ext cx="2932430" cy="8453755"/>
            </a:xfrm>
            <a:custGeom>
              <a:avLst/>
              <a:gdLst/>
              <a:ahLst/>
              <a:cxnLst/>
              <a:rect l="l" t="t" r="r" b="b"/>
              <a:pathLst>
                <a:path w="2932429" h="8453755">
                  <a:moveTo>
                    <a:pt x="2851251" y="0"/>
                  </a:moveTo>
                  <a:lnTo>
                    <a:pt x="80924" y="0"/>
                  </a:lnTo>
                  <a:lnTo>
                    <a:pt x="49425" y="6359"/>
                  </a:lnTo>
                  <a:lnTo>
                    <a:pt x="23702" y="23702"/>
                  </a:lnTo>
                  <a:lnTo>
                    <a:pt x="6359" y="49425"/>
                  </a:lnTo>
                  <a:lnTo>
                    <a:pt x="0" y="80924"/>
                  </a:lnTo>
                  <a:lnTo>
                    <a:pt x="0" y="8372690"/>
                  </a:lnTo>
                  <a:lnTo>
                    <a:pt x="6359" y="8404191"/>
                  </a:lnTo>
                  <a:lnTo>
                    <a:pt x="23702" y="8429918"/>
                  </a:lnTo>
                  <a:lnTo>
                    <a:pt x="49425" y="8447266"/>
                  </a:lnTo>
                  <a:lnTo>
                    <a:pt x="80924" y="8453628"/>
                  </a:lnTo>
                  <a:lnTo>
                    <a:pt x="2851251" y="8453628"/>
                  </a:lnTo>
                  <a:lnTo>
                    <a:pt x="2882750" y="8447266"/>
                  </a:lnTo>
                  <a:lnTo>
                    <a:pt x="2908473" y="8429918"/>
                  </a:lnTo>
                  <a:lnTo>
                    <a:pt x="2925816" y="8404191"/>
                  </a:lnTo>
                  <a:lnTo>
                    <a:pt x="2932176" y="8372690"/>
                  </a:lnTo>
                  <a:lnTo>
                    <a:pt x="2932176" y="80924"/>
                  </a:lnTo>
                  <a:lnTo>
                    <a:pt x="2925816" y="49425"/>
                  </a:lnTo>
                  <a:lnTo>
                    <a:pt x="2908473" y="23702"/>
                  </a:lnTo>
                  <a:lnTo>
                    <a:pt x="2882750" y="6359"/>
                  </a:lnTo>
                  <a:lnTo>
                    <a:pt x="2851251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906011" y="914406"/>
              <a:ext cx="2932430" cy="8453755"/>
            </a:xfrm>
            <a:custGeom>
              <a:avLst/>
              <a:gdLst/>
              <a:ahLst/>
              <a:cxnLst/>
              <a:rect l="l" t="t" r="r" b="b"/>
              <a:pathLst>
                <a:path w="2932429" h="8453755">
                  <a:moveTo>
                    <a:pt x="0" y="80924"/>
                  </a:moveTo>
                  <a:lnTo>
                    <a:pt x="6359" y="49425"/>
                  </a:lnTo>
                  <a:lnTo>
                    <a:pt x="23702" y="23702"/>
                  </a:lnTo>
                  <a:lnTo>
                    <a:pt x="49425" y="6359"/>
                  </a:lnTo>
                  <a:lnTo>
                    <a:pt x="80924" y="0"/>
                  </a:lnTo>
                  <a:lnTo>
                    <a:pt x="2851251" y="0"/>
                  </a:lnTo>
                  <a:lnTo>
                    <a:pt x="2882750" y="6359"/>
                  </a:lnTo>
                  <a:lnTo>
                    <a:pt x="2908473" y="23702"/>
                  </a:lnTo>
                  <a:lnTo>
                    <a:pt x="2925816" y="49425"/>
                  </a:lnTo>
                  <a:lnTo>
                    <a:pt x="2932176" y="80924"/>
                  </a:lnTo>
                  <a:lnTo>
                    <a:pt x="2932176" y="8372690"/>
                  </a:lnTo>
                  <a:lnTo>
                    <a:pt x="2925816" y="8404191"/>
                  </a:lnTo>
                  <a:lnTo>
                    <a:pt x="2908473" y="8429918"/>
                  </a:lnTo>
                  <a:lnTo>
                    <a:pt x="2882750" y="8447266"/>
                  </a:lnTo>
                  <a:lnTo>
                    <a:pt x="2851251" y="8453628"/>
                  </a:lnTo>
                  <a:lnTo>
                    <a:pt x="80924" y="8453628"/>
                  </a:lnTo>
                  <a:lnTo>
                    <a:pt x="49425" y="8447266"/>
                  </a:lnTo>
                  <a:lnTo>
                    <a:pt x="23702" y="8429918"/>
                  </a:lnTo>
                  <a:lnTo>
                    <a:pt x="6359" y="8404191"/>
                  </a:lnTo>
                  <a:lnTo>
                    <a:pt x="0" y="8372690"/>
                  </a:lnTo>
                  <a:lnTo>
                    <a:pt x="0" y="8092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3960964" y="950468"/>
            <a:ext cx="2646680" cy="78422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5080" indent="2540">
              <a:lnSpc>
                <a:spcPts val="1340"/>
              </a:lnSpc>
              <a:spcBef>
                <a:spcPts val="225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4-2: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Creating Culturally 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Responsive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Treatment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Environments</a:t>
            </a:r>
            <a:endParaRPr sz="1200">
              <a:latin typeface="Arial"/>
              <a:cs typeface="Arial"/>
            </a:endParaRPr>
          </a:p>
          <a:p>
            <a:pPr marL="22860">
              <a:lnSpc>
                <a:spcPct val="100000"/>
              </a:lnSpc>
              <a:spcBef>
                <a:spcPts val="76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values</a:t>
            </a:r>
            <a:r>
              <a:rPr sz="1000" spc="4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tasks:</a:t>
            </a:r>
            <a:endParaRPr sz="1000">
              <a:latin typeface="Arial"/>
              <a:cs typeface="Arial"/>
            </a:endParaRPr>
          </a:p>
          <a:p>
            <a:pPr marL="248285" indent="-229235">
              <a:lnSpc>
                <a:spcPct val="100000"/>
              </a:lnSpc>
              <a:buFont typeface="Symbol"/>
              <a:buChar char=""/>
              <a:tabLst>
                <a:tab pos="247650" algn="l"/>
                <a:tab pos="248920" algn="l"/>
              </a:tabLst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Commit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967861" y="1709465"/>
            <a:ext cx="2559050" cy="63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0665" marR="80645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update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vision,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mission,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value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statements.</a:t>
            </a:r>
            <a:endParaRPr sz="1000">
              <a:latin typeface="Arial"/>
              <a:cs typeface="Arial"/>
            </a:endParaRPr>
          </a:p>
          <a:p>
            <a:pPr marL="244475" marR="5080" indent="-232410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Address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strategic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processes.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67861" y="2395305"/>
            <a:ext cx="2759075" cy="7874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Governance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tasks:</a:t>
            </a:r>
            <a:endParaRPr sz="1000">
              <a:latin typeface="Arial"/>
              <a:cs typeface="Arial"/>
            </a:endParaRPr>
          </a:p>
          <a:p>
            <a:pPr marL="236220" marR="60960" indent="-224154">
              <a:lnSpc>
                <a:spcPct val="100000"/>
              </a:lnSpc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Assign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senior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manager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oversee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organizational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sponsive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practices and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241300" indent="-229235">
              <a:lnSpc>
                <a:spcPct val="100000"/>
              </a:lnSpc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culturally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competent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governing</a:t>
            </a:r>
            <a:r>
              <a:rPr sz="1000" spc="-5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67988" y="3157419"/>
            <a:ext cx="2593340" cy="33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876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advisory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boards.</a:t>
            </a:r>
            <a:endParaRPr sz="1000">
              <a:latin typeface="Arial"/>
              <a:cs typeface="Arial"/>
            </a:endParaRPr>
          </a:p>
          <a:p>
            <a:pPr marL="240665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Create a 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committee.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63308" y="3538413"/>
            <a:ext cx="2754630" cy="63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</a:t>
            </a:r>
            <a:r>
              <a:rPr sz="1000" spc="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tasks:</a:t>
            </a:r>
            <a:endParaRPr sz="1000">
              <a:latin typeface="Arial"/>
              <a:cs typeface="Arial"/>
            </a:endParaRPr>
          </a:p>
          <a:p>
            <a:pPr marL="248285" marR="5080" indent="-23114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development,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implementation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responsive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67734" y="4148104"/>
            <a:ext cx="2781300" cy="63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 indent="-229235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plan.</a:t>
            </a:r>
            <a:endParaRPr sz="1000">
              <a:latin typeface="Arial"/>
              <a:cs typeface="Arial"/>
            </a:endParaRPr>
          </a:p>
          <a:p>
            <a:pPr marL="245745" marR="5080" indent="-233679">
              <a:lnSpc>
                <a:spcPct val="100000"/>
              </a:lnSpc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Review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policies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procedures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ensure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responsive organiza-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tional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62928" y="4833944"/>
            <a:ext cx="2734945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Evaluation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monitoring</a:t>
            </a:r>
            <a:r>
              <a:rPr sz="1000" spc="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tasks:</a:t>
            </a:r>
            <a:endParaRPr sz="1000">
              <a:latin typeface="Arial"/>
              <a:cs typeface="Arial"/>
            </a:endParaRPr>
          </a:p>
          <a:p>
            <a:pPr marL="245745" marR="5080" indent="-228600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Create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demographic profiles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commu-  nity, clientele,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board.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67608" y="5291213"/>
            <a:ext cx="2677795" cy="33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3204" marR="5080" indent="-23114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Conduct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organizational self</a:t>
            </a:r>
            <a:r>
              <a:rPr sz="1000" spc="-1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-assessment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64057" y="5672207"/>
            <a:ext cx="2428875" cy="33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45" dirty="0">
                <a:solidFill>
                  <a:srgbClr val="00395A"/>
                </a:solidFill>
                <a:latin typeface="Arial"/>
                <a:cs typeface="Arial"/>
              </a:rPr>
              <a:t>tasks:</a:t>
            </a:r>
            <a:endParaRPr sz="1000">
              <a:latin typeface="Arial"/>
              <a:cs typeface="Arial"/>
            </a:endParaRPr>
          </a:p>
          <a:p>
            <a:pPr marL="240029" indent="-224790">
              <a:lnSpc>
                <a:spcPct val="100000"/>
              </a:lnSpc>
              <a:buFont typeface="Symbol"/>
              <a:buChar char=""/>
              <a:tabLst>
                <a:tab pos="240029" algn="l"/>
                <a:tab pos="240665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language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proactively.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967608" y="5977052"/>
            <a:ext cx="2755265" cy="3302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5745" marR="5080" indent="-233679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Establish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practice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guidelines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for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provision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language</a:t>
            </a:r>
            <a:r>
              <a:rPr sz="1000" spc="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67481" y="6358046"/>
            <a:ext cx="2753360" cy="63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Workforce 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development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tasks</a:t>
            </a:r>
            <a:r>
              <a:rPr sz="1000" spc="-10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:</a:t>
            </a:r>
            <a:endParaRPr sz="1000">
              <a:latin typeface="Arial"/>
              <a:cs typeface="Arial"/>
            </a:endParaRPr>
          </a:p>
          <a:p>
            <a:pPr marL="244475" marR="5080" indent="-23241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staff recruitment, retention, and  promotion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strategies 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reflect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popula- 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tion(s)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served.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967481" y="6967738"/>
            <a:ext cx="2729230" cy="939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8760" marR="287020" indent="-226695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Create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training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plans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curricula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address cultural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competence.</a:t>
            </a:r>
            <a:endParaRPr sz="1000">
              <a:latin typeface="Arial"/>
              <a:cs typeface="Arial"/>
            </a:endParaRPr>
          </a:p>
          <a:p>
            <a:pPr marL="240665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Give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congruent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clinical</a:t>
            </a:r>
            <a:r>
              <a:rPr sz="1000" spc="-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supervision.</a:t>
            </a:r>
            <a:endParaRPr sz="1000">
              <a:latin typeface="Arial"/>
              <a:cs typeface="Arial"/>
            </a:endParaRPr>
          </a:p>
          <a:p>
            <a:pPr marL="240665" marR="182245" indent="-228600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Evaluate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performance 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culturally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congruent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complementary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attitudes,  knowledge, and</a:t>
            </a:r>
            <a:r>
              <a:rPr sz="1000" spc="-7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967481" y="7958423"/>
            <a:ext cx="2641600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 infrastructure:</a:t>
            </a:r>
            <a:endParaRPr sz="1000">
              <a:latin typeface="Arial"/>
              <a:cs typeface="Arial"/>
            </a:endParaRPr>
          </a:p>
          <a:p>
            <a:pPr marL="240665" marR="5080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Invest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long-range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fiscal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planning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pro-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mote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967355" y="8415691"/>
            <a:ext cx="2509520" cy="633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4475" marR="40005" indent="-23241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Create 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environment that reflects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populations</a:t>
            </a:r>
            <a:r>
              <a:rPr sz="1000" spc="-8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served.</a:t>
            </a:r>
            <a:endParaRPr sz="1000">
              <a:latin typeface="Arial"/>
              <a:cs typeface="Arial"/>
            </a:endParaRPr>
          </a:p>
          <a:p>
            <a:pPr marL="238760" marR="5080" indent="-226695">
              <a:lnSpc>
                <a:spcPts val="1190"/>
              </a:lnSpc>
              <a:spcBef>
                <a:spcPts val="5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outreach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strategies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improve 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access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care.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960968" y="9125204"/>
            <a:ext cx="15443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Linkins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et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al.</a:t>
            </a:r>
            <a:r>
              <a:rPr sz="1000" i="1" spc="-6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2002.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75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97" y="868171"/>
            <a:ext cx="2856230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tasks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adapted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services. 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Task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overlap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domains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require work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several tasks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once.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HRSA’s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assessment profile 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avail-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online (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  <a:hlinkClick r:id="rId2"/>
              </a:rPr>
              <a:t>http://www.hrsa.gov/cultural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competence/healthdlvr.pdf; Linkins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endParaRPr sz="12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7344" y="2197861"/>
            <a:ext cx="2891790" cy="6748780"/>
          </a:xfrm>
          <a:prstGeom prst="rect">
            <a:avLst/>
          </a:prstGeom>
        </p:spPr>
        <p:txBody>
          <a:bodyPr vert="horz" wrap="square" lIns="0" tIns="133985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1055"/>
              </a:spcBef>
            </a:pPr>
            <a:r>
              <a:rPr sz="1800" b="1" spc="-15" dirty="0">
                <a:solidFill>
                  <a:srgbClr val="33617B"/>
                </a:solidFill>
                <a:latin typeface="Arial"/>
                <a:cs typeface="Arial"/>
              </a:rPr>
              <a:t>Organizational</a:t>
            </a:r>
            <a:r>
              <a:rPr sz="1800" b="1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800" b="1" spc="-50" dirty="0">
                <a:solidFill>
                  <a:srgbClr val="33617B"/>
                </a:solidFill>
                <a:latin typeface="Arial"/>
                <a:cs typeface="Arial"/>
              </a:rPr>
              <a:t>Values</a:t>
            </a:r>
            <a:endParaRPr sz="1800">
              <a:latin typeface="Arial"/>
              <a:cs typeface="Arial"/>
            </a:endParaRPr>
          </a:p>
          <a:p>
            <a:pPr marL="15240" marR="5080" indent="-3175">
              <a:lnSpc>
                <a:spcPct val="100000"/>
              </a:lnSpc>
              <a:spcBef>
                <a:spcPts val="63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Journey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Center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JMHC)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, 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outpatient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substance  abuse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Wisconsin,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accessible,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community-focused, 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JMHC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offers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commentary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clear,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zational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JMHC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2013,</a:t>
            </a:r>
            <a:r>
              <a:rPr sz="1200" spc="-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paragraphs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1-3):</a:t>
            </a:r>
            <a:endParaRPr sz="1200">
              <a:latin typeface="Times New Roman"/>
              <a:cs typeface="Times New Roman"/>
            </a:endParaRPr>
          </a:p>
          <a:p>
            <a:pPr marL="184785" marR="327025" indent="3810" algn="just">
              <a:lnSpc>
                <a:spcPct val="100000"/>
              </a:lnSpc>
              <a:spcBef>
                <a:spcPts val="825"/>
              </a:spcBef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…cultural competence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fundamental to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quality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promote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indi-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vidual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strengths,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dignity,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self-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reliance.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broadens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enriches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of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mental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alcohol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other drug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abuse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(AODA)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a more holistic,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relevant  view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the world and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not stand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apart 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from,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intrinsic to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good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practice.  Its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threads are woven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tapestry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ef-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fective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assessment,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planning,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inter-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vention,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advocacy,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support.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addition,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intrinsic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effective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business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</a:t>
            </a:r>
            <a:endParaRPr sz="1000">
              <a:latin typeface="Times New Roman"/>
              <a:cs typeface="Times New Roman"/>
            </a:endParaRPr>
          </a:p>
          <a:p>
            <a:pPr marL="186690" marR="326390" indent="6985">
              <a:lnSpc>
                <a:spcPct val="100000"/>
              </a:lnSpc>
              <a:spcBef>
                <a:spcPts val="600"/>
              </a:spcBef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competence promotes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relationships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based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upon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understanding and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 how </a:t>
            </a:r>
            <a:r>
              <a:rPr sz="1000" spc="-45" dirty="0">
                <a:solidFill>
                  <a:srgbClr val="00395A"/>
                </a:solidFill>
                <a:latin typeface="Times New Roman"/>
                <a:cs typeface="Times New Roman"/>
              </a:rPr>
              <a:t>one’s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own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beliefs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fluence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information, per-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ceptions,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feelings, experiences,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coping  strategies.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identify,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from,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incorporate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the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helping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process. </a:t>
            </a:r>
            <a:r>
              <a:rPr sz="1000" spc="10" dirty="0">
                <a:solidFill>
                  <a:srgbClr val="00395A"/>
                </a:solidFill>
                <a:latin typeface="Times New Roman"/>
                <a:cs typeface="Times New Roman"/>
              </a:rPr>
              <a:t>When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an integral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personal competence, there 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maximum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opportunity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increase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amount and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quality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information and the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speed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which that information can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shared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processed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form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healthy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al-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liances.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157986" y="871774"/>
            <a:ext cx="2376170" cy="1397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6985" algn="just">
              <a:lnSpc>
                <a:spcPct val="100000"/>
              </a:lnSpc>
              <a:spcBef>
                <a:spcPts val="95"/>
              </a:spcBef>
            </a:pP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competence demands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ongoing 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openness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learning,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taking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taking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risks,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sitting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with uncertainty  and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discomfort,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having quick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solu-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tions or </a:t>
            </a:r>
            <a:r>
              <a:rPr sz="1000" spc="-25" dirty="0">
                <a:solidFill>
                  <a:srgbClr val="00395A"/>
                </a:solidFill>
                <a:latin typeface="Times New Roman"/>
                <a:cs typeface="Times New Roman"/>
              </a:rPr>
              <a:t>easy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answers.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building 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trust, mentoring, and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Times New Roman"/>
                <a:cs typeface="Times New Roman"/>
              </a:rPr>
              <a:t>nurtur- 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ing a </a:t>
            </a:r>
            <a:r>
              <a:rPr sz="1000" spc="15" dirty="0">
                <a:solidFill>
                  <a:srgbClr val="00395A"/>
                </a:solidFill>
                <a:latin typeface="Times New Roman"/>
                <a:cs typeface="Times New Roman"/>
              </a:rPr>
              <a:t>frame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reference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considers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alli- 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ances </a:t>
            </a:r>
            <a:r>
              <a:rPr sz="10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000" dirty="0">
                <a:solidFill>
                  <a:srgbClr val="00395A"/>
                </a:solidFill>
                <a:latin typeface="Times New Roman"/>
                <a:cs typeface="Times New Roman"/>
              </a:rPr>
              <a:t>enriching rather than  threatening </a:t>
            </a:r>
            <a:r>
              <a:rPr sz="1000" spc="-5" dirty="0">
                <a:solidFill>
                  <a:srgbClr val="00395A"/>
                </a:solidFill>
                <a:latin typeface="Times New Roman"/>
                <a:cs typeface="Times New Roman"/>
              </a:rPr>
              <a:t>shared</a:t>
            </a:r>
            <a:r>
              <a:rPr sz="10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4486" y="2389123"/>
            <a:ext cx="2879090" cy="660019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773430">
              <a:lnSpc>
                <a:spcPts val="1660"/>
              </a:lnSpc>
              <a:spcBef>
                <a:spcPts val="17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Commit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  Competence</a:t>
            </a:r>
            <a:endParaRPr sz="1400">
              <a:latin typeface="Arial"/>
              <a:cs typeface="Arial"/>
            </a:endParaRPr>
          </a:p>
          <a:p>
            <a:pPr marL="13335" marR="5080" indent="8255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typically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part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larger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sive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historically fallen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individ-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ual practitioners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rather than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organizations.  Most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literature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ad-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dresses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awareness,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knowledge,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skills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practitioner,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until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recently,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failed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apply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concepts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agencies.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competence among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coun-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selors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effective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agencies’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support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cultural com-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through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including—but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limited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to—policies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programming,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munity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involvement.</a:t>
            </a:r>
            <a:endParaRPr sz="1200">
              <a:latin typeface="Times New Roman"/>
              <a:cs typeface="Times New Roman"/>
            </a:endParaRPr>
          </a:p>
          <a:p>
            <a:pPr marL="15875" marR="12700" indent="5715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affect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same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degree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agency’s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overall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can. Hence,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cannot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sustained</a:t>
            </a:r>
            <a:endParaRPr sz="1200">
              <a:latin typeface="Times New Roman"/>
              <a:cs typeface="Times New Roman"/>
            </a:endParaRPr>
          </a:p>
          <a:p>
            <a:pPr marL="13335" marR="6985" indent="-635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agency’s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fact,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itself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prevent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receiving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opportunities. Organiza-  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unaware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fail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recognize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difficulty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accessing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treatment.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Also,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attempt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practices—such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family 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(as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defined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client)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traditional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healers—can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encounter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insur-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mountable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hurdles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their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agencies’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3100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76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2765552"/>
            <a:ext cx="2884170" cy="6263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these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actually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impede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efforts made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counselors invested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 competence.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Thus,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top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initial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systemic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changes.</a:t>
            </a:r>
            <a:endParaRPr sz="1200">
              <a:latin typeface="Times New Roman"/>
              <a:cs typeface="Times New Roman"/>
            </a:endParaRPr>
          </a:p>
          <a:p>
            <a:pPr marL="12700" marR="34925" indent="8255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occur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dent.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maximize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</a:t>
            </a:r>
            <a:r>
              <a:rPr sz="1200" spc="-2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working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diverse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 first view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diversity 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asset. 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importantly,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must 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 of 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genuine, full,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lasting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organ- 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ization’s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leadership.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chief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 officer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(CEO),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management,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directors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play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critical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roles.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strong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mandate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CEO,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coupled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resources,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good  motivator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committees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under-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major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change. Support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made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clear</a:t>
            </a:r>
            <a:endParaRPr sz="1200">
              <a:latin typeface="Times New Roman"/>
              <a:cs typeface="Times New Roman"/>
            </a:endParaRPr>
          </a:p>
          <a:p>
            <a:pPr marL="15240" marR="138430" indent="2540">
              <a:lnSpc>
                <a:spcPct val="100000"/>
              </a:lnSpc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meaningful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ways,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actions.</a:t>
            </a:r>
            <a:endParaRPr sz="1200">
              <a:latin typeface="Times New Roman"/>
              <a:cs typeface="Times New Roman"/>
            </a:endParaRPr>
          </a:p>
          <a:p>
            <a:pPr marL="15240" marR="17145" indent="3810">
              <a:lnSpc>
                <a:spcPct val="100000"/>
              </a:lnSpc>
              <a:spcBef>
                <a:spcPts val="805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Leadership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make 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difference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creating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climate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encourages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includes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willingness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discuss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approaches, tolerate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uncertain-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accompanies transitional periods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dur-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297" y="868171"/>
            <a:ext cx="2828290" cy="2402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04" marR="92710">
              <a:lnSpc>
                <a:spcPct val="100000"/>
              </a:lnSpc>
              <a:spcBef>
                <a:spcPts val="100"/>
              </a:spcBef>
            </a:pP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evolving,</a:t>
            </a:r>
            <a:r>
              <a:rPr sz="1200" spc="-2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respond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unforeseen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barriers,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revise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innovations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intended.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leadership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genuinely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committed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effort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  <a:p>
            <a:pPr marL="12700" marR="5080" indent="508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their support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tangibly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apparent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allocation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relevant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strong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improving organizational  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include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obli-  gation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monitor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after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been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implemented, maintain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reevaluate  new practices,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opportunities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ongoing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training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supervision.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2694" y="3394963"/>
            <a:ext cx="2889885" cy="568579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5240" marR="109220" indent="-1270">
              <a:lnSpc>
                <a:spcPct val="101099"/>
              </a:lnSpc>
              <a:spcBef>
                <a:spcPts val="8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Review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Update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Vision, 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Mission,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Value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Statements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mission, vision,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vitally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creating 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conceptual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framework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promotes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 marL="12700" marR="72390" indent="6350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Agencies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examine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state-  ments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developed.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stakeholders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in- 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process?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what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ways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its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reflect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serves?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Does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organiza-  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task 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singular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planned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periodic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review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continued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as needs,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envi-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ronments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change?</a:t>
            </a:r>
            <a:endParaRPr sz="1200">
              <a:latin typeface="Times New Roman"/>
              <a:cs typeface="Times New Roman"/>
            </a:endParaRPr>
          </a:p>
          <a:p>
            <a:pPr marL="14604" marR="46990" indent="5080">
              <a:lnSpc>
                <a:spcPct val="100000"/>
              </a:lnSpc>
              <a:spcBef>
                <a:spcPts val="790"/>
              </a:spcBef>
            </a:pP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Initially,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sup-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port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achievement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vision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statements.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organiza-  tional statements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tangible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framework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unless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 referral,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 assessment;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an implementation</a:t>
            </a:r>
            <a:r>
              <a:rPr sz="1200" spc="-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plan.</a:t>
            </a:r>
            <a:endParaRPr sz="1200">
              <a:latin typeface="Times New Roman"/>
              <a:cs typeface="Times New Roman"/>
            </a:endParaRPr>
          </a:p>
          <a:p>
            <a:pPr marL="14604" marR="5080" indent="9525">
              <a:lnSpc>
                <a:spcPct val="100000"/>
              </a:lnSpc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vision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operationalized through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identified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well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measurable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indicators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track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progress.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Hands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Corporation</a:t>
            </a:r>
            <a:r>
              <a:rPr sz="1200" spc="16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03732" y="909829"/>
            <a:ext cx="2860675" cy="1803400"/>
          </a:xfrm>
          <a:custGeom>
            <a:avLst/>
            <a:gdLst/>
            <a:ahLst/>
            <a:cxnLst/>
            <a:rect l="l" t="t" r="r" b="b"/>
            <a:pathLst>
              <a:path w="2860675" h="1803400">
                <a:moveTo>
                  <a:pt x="2762453" y="0"/>
                </a:moveTo>
                <a:lnTo>
                  <a:pt x="98094" y="0"/>
                </a:lnTo>
                <a:lnTo>
                  <a:pt x="59911" y="7708"/>
                </a:lnTo>
                <a:lnTo>
                  <a:pt x="28730" y="28730"/>
                </a:lnTo>
                <a:lnTo>
                  <a:pt x="7708" y="59911"/>
                </a:lnTo>
                <a:lnTo>
                  <a:pt x="0" y="98094"/>
                </a:lnTo>
                <a:lnTo>
                  <a:pt x="0" y="1704797"/>
                </a:lnTo>
                <a:lnTo>
                  <a:pt x="7708" y="1742980"/>
                </a:lnTo>
                <a:lnTo>
                  <a:pt x="28730" y="1774161"/>
                </a:lnTo>
                <a:lnTo>
                  <a:pt x="59911" y="1795183"/>
                </a:lnTo>
                <a:lnTo>
                  <a:pt x="98094" y="1802892"/>
                </a:lnTo>
                <a:lnTo>
                  <a:pt x="2762453" y="1802892"/>
                </a:lnTo>
                <a:lnTo>
                  <a:pt x="2800636" y="1795183"/>
                </a:lnTo>
                <a:lnTo>
                  <a:pt x="2831817" y="1774161"/>
                </a:lnTo>
                <a:lnTo>
                  <a:pt x="2852839" y="1742980"/>
                </a:lnTo>
                <a:lnTo>
                  <a:pt x="2860548" y="1704797"/>
                </a:lnTo>
                <a:lnTo>
                  <a:pt x="2860548" y="98094"/>
                </a:lnTo>
                <a:lnTo>
                  <a:pt x="2852839" y="59911"/>
                </a:lnTo>
                <a:lnTo>
                  <a:pt x="2831817" y="28730"/>
                </a:lnTo>
                <a:lnTo>
                  <a:pt x="2800636" y="7708"/>
                </a:lnTo>
                <a:lnTo>
                  <a:pt x="2762453" y="0"/>
                </a:lnTo>
                <a:close/>
              </a:path>
            </a:pathLst>
          </a:custGeom>
          <a:solidFill>
            <a:srgbClr val="00395A">
              <a:alpha val="7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74347" y="956563"/>
            <a:ext cx="2722245" cy="16795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065" marR="5080" indent="-25400" algn="ctr">
              <a:lnSpc>
                <a:spcPct val="98500"/>
              </a:lnSpc>
              <a:spcBef>
                <a:spcPts val="120"/>
              </a:spcBef>
            </a:pP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Organizations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that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fail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endorse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make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commitment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cultural compe-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tence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will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more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than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likely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displace the  responsibility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cultural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competence </a:t>
            </a:r>
            <a:r>
              <a:rPr sz="1100" spc="20" dirty="0">
                <a:solidFill>
                  <a:srgbClr val="FFFFFF"/>
                </a:solidFill>
                <a:latin typeface="Arial"/>
                <a:cs typeface="Arial"/>
              </a:rPr>
              <a:t>onto 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counselors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or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clients.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If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responsibility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is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on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clients,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it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likely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that the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clients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will 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have </a:t>
            </a:r>
            <a:r>
              <a:rPr sz="1100" spc="2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“fit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” or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change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match the  treatment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or program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rather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than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treat-  ment </a:t>
            </a:r>
            <a:r>
              <a:rPr sz="1100" spc="-15" dirty="0">
                <a:solidFill>
                  <a:srgbClr val="FFFFFF"/>
                </a:solidFill>
                <a:latin typeface="Arial"/>
                <a:cs typeface="Arial"/>
              </a:rPr>
              <a:t>services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being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adapted </a:t>
            </a:r>
            <a:r>
              <a:rPr sz="1100" spc="5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fit </a:t>
            </a:r>
            <a:r>
              <a:rPr sz="1100" spc="-5" dirty="0">
                <a:solidFill>
                  <a:srgbClr val="FFFFFF"/>
                </a:solidFill>
                <a:latin typeface="Arial"/>
                <a:cs typeface="Arial"/>
              </a:rPr>
              <a:t>the 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needs </a:t>
            </a:r>
            <a:r>
              <a:rPr sz="1100" spc="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clients.</a:t>
            </a:r>
            <a:endParaRPr sz="11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77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435355"/>
            <a:ext cx="1834514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9173" y="868171"/>
            <a:ext cx="2776855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44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northern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Mexico,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which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Native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peoples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pueblos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(American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Indians),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Española,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Pojoaque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Valley,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surrounding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communities (predominantly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Latino),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addresses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importance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context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philosophy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statements (</a:t>
            </a:r>
            <a:r>
              <a:rPr sz="1200" spc="-2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4-3).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6708" y="2297684"/>
            <a:ext cx="2881630" cy="286956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5080" indent="1270">
              <a:lnSpc>
                <a:spcPct val="98900"/>
              </a:lnSpc>
              <a:spcBef>
                <a:spcPts val="120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Address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Cultural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Competence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Strategic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Planning  </a:t>
            </a:r>
            <a:r>
              <a:rPr sz="1400" b="1" spc="-40" dirty="0">
                <a:solidFill>
                  <a:srgbClr val="33617B"/>
                </a:solidFill>
                <a:latin typeface="Arial"/>
                <a:cs typeface="Arial"/>
              </a:rPr>
              <a:t>Processes</a:t>
            </a:r>
            <a:endParaRPr sz="1400">
              <a:latin typeface="Arial"/>
              <a:cs typeface="Arial"/>
            </a:endParaRPr>
          </a:p>
          <a:p>
            <a:pPr marL="14604" marR="27940" indent="8890">
              <a:lnSpc>
                <a:spcPct val="100000"/>
              </a:lnSpc>
              <a:spcBef>
                <a:spcPts val="105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provides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opportunity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reevaluate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agency’s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values,  mission,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vision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regarding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tence.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comprehensive process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uating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internal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external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environments prior to holding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meet-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ings;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involves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conducting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 client,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assessments. From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assessing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current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needs to evaluating global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factors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direction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deliv-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of services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funding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sources,treat-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mandates,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health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insurance),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73" y="868171"/>
            <a:ext cx="2887980" cy="3865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2069" indent="1905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gain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insight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into 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demands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challenges 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 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Moreover,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stra-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tegic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opportunity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explore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short-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long-term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incorporating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delivery systems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while addressing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issues of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sustainability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(i.e., how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resources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support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implementation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time).</a:t>
            </a:r>
            <a:endParaRPr sz="1200">
              <a:latin typeface="Times New Roman"/>
              <a:cs typeface="Times New Roman"/>
            </a:endParaRPr>
          </a:p>
          <a:p>
            <a:pPr marL="14604" marR="5080" indent="127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meeting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 held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determine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goals, objectives,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tasks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ensure quality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improvement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timelines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methods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 progress,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obstacles,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directions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 are equally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 plan prior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strategic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meeting,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forum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steps needed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formal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4486" y="4879340"/>
            <a:ext cx="2845435" cy="421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>
              <a:lnSpc>
                <a:spcPct val="100000"/>
              </a:lnSpc>
              <a:spcBef>
                <a:spcPts val="100"/>
              </a:spcBef>
            </a:pPr>
            <a:r>
              <a:rPr sz="1800" b="1" spc="-20" dirty="0">
                <a:solidFill>
                  <a:srgbClr val="33617B"/>
                </a:solidFill>
                <a:latin typeface="Arial"/>
                <a:cs typeface="Arial"/>
              </a:rPr>
              <a:t>Governance</a:t>
            </a:r>
            <a:endParaRPr sz="1800">
              <a:latin typeface="Arial"/>
              <a:cs typeface="Arial"/>
            </a:endParaRPr>
          </a:p>
          <a:p>
            <a:pPr marL="12700" marR="45720">
              <a:lnSpc>
                <a:spcPct val="99000"/>
              </a:lnSpc>
              <a:spcBef>
                <a:spcPts val="102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Assign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Senior Manager </a:t>
            </a:r>
            <a:r>
              <a:rPr sz="1400" b="1" spc="-295" dirty="0">
                <a:solidFill>
                  <a:srgbClr val="33617B"/>
                </a:solidFill>
                <a:latin typeface="Arial"/>
                <a:cs typeface="Arial"/>
              </a:rPr>
              <a:t>To 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Oversee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Development of 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Responsive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Practices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Services</a:t>
            </a:r>
            <a:endParaRPr sz="1400">
              <a:latin typeface="Arial"/>
              <a:cs typeface="Arial"/>
            </a:endParaRPr>
          </a:p>
          <a:p>
            <a:pPr marL="13335" marR="5080" indent="5080">
              <a:lnSpc>
                <a:spcPct val="100000"/>
              </a:lnSpc>
              <a:spcBef>
                <a:spcPts val="12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outset,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senior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the authority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implement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change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assigned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developmental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process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evaluating,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clini-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services. Key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responsibilities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include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 ongoing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committees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boards,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management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evaluative processes,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facilitation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plan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its implementation,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oversight 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among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staff.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Cultural 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cannot  come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fruition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one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voice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being  heard,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assigning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</a:t>
            </a:r>
            <a:r>
              <a:rPr sz="1200" spc="-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oversee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885444" y="5425440"/>
            <a:ext cx="2874645" cy="3735704"/>
            <a:chOff x="885444" y="5425440"/>
            <a:chExt cx="2874645" cy="3735704"/>
          </a:xfrm>
        </p:grpSpPr>
        <p:sp>
          <p:nvSpPr>
            <p:cNvPr id="8" name="object 8"/>
            <p:cNvSpPr/>
            <p:nvPr/>
          </p:nvSpPr>
          <p:spPr>
            <a:xfrm>
              <a:off x="891540" y="5431536"/>
              <a:ext cx="2862580" cy="3723640"/>
            </a:xfrm>
            <a:custGeom>
              <a:avLst/>
              <a:gdLst/>
              <a:ahLst/>
              <a:cxnLst/>
              <a:rect l="l" t="t" r="r" b="b"/>
              <a:pathLst>
                <a:path w="2862579" h="3723640">
                  <a:moveTo>
                    <a:pt x="2783078" y="0"/>
                  </a:moveTo>
                  <a:lnTo>
                    <a:pt x="78994" y="0"/>
                  </a:lnTo>
                  <a:lnTo>
                    <a:pt x="48247" y="6208"/>
                  </a:lnTo>
                  <a:lnTo>
                    <a:pt x="23137" y="23137"/>
                  </a:lnTo>
                  <a:lnTo>
                    <a:pt x="6208" y="48247"/>
                  </a:lnTo>
                  <a:lnTo>
                    <a:pt x="0" y="78994"/>
                  </a:lnTo>
                  <a:lnTo>
                    <a:pt x="0" y="3644138"/>
                  </a:lnTo>
                  <a:lnTo>
                    <a:pt x="6208" y="3674884"/>
                  </a:lnTo>
                  <a:lnTo>
                    <a:pt x="23137" y="3699994"/>
                  </a:lnTo>
                  <a:lnTo>
                    <a:pt x="48247" y="3716923"/>
                  </a:lnTo>
                  <a:lnTo>
                    <a:pt x="78994" y="3723132"/>
                  </a:lnTo>
                  <a:lnTo>
                    <a:pt x="2783078" y="3723132"/>
                  </a:lnTo>
                  <a:lnTo>
                    <a:pt x="2813824" y="3716923"/>
                  </a:lnTo>
                  <a:lnTo>
                    <a:pt x="2838934" y="3699994"/>
                  </a:lnTo>
                  <a:lnTo>
                    <a:pt x="2855863" y="3674884"/>
                  </a:lnTo>
                  <a:lnTo>
                    <a:pt x="2862072" y="3644138"/>
                  </a:lnTo>
                  <a:lnTo>
                    <a:pt x="2862072" y="78994"/>
                  </a:lnTo>
                  <a:lnTo>
                    <a:pt x="2855863" y="48247"/>
                  </a:lnTo>
                  <a:lnTo>
                    <a:pt x="2838934" y="23137"/>
                  </a:lnTo>
                  <a:lnTo>
                    <a:pt x="2813824" y="6208"/>
                  </a:lnTo>
                  <a:lnTo>
                    <a:pt x="2783078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91540" y="5431536"/>
              <a:ext cx="2862580" cy="3723640"/>
            </a:xfrm>
            <a:custGeom>
              <a:avLst/>
              <a:gdLst/>
              <a:ahLst/>
              <a:cxnLst/>
              <a:rect l="l" t="t" r="r" b="b"/>
              <a:pathLst>
                <a:path w="2862579" h="3723640">
                  <a:moveTo>
                    <a:pt x="0" y="78994"/>
                  </a:moveTo>
                  <a:lnTo>
                    <a:pt x="6208" y="48247"/>
                  </a:lnTo>
                  <a:lnTo>
                    <a:pt x="23137" y="23137"/>
                  </a:lnTo>
                  <a:lnTo>
                    <a:pt x="48247" y="6208"/>
                  </a:lnTo>
                  <a:lnTo>
                    <a:pt x="78994" y="0"/>
                  </a:lnTo>
                  <a:lnTo>
                    <a:pt x="2783078" y="0"/>
                  </a:lnTo>
                  <a:lnTo>
                    <a:pt x="2813824" y="6208"/>
                  </a:lnTo>
                  <a:lnTo>
                    <a:pt x="2838934" y="23137"/>
                  </a:lnTo>
                  <a:lnTo>
                    <a:pt x="2855863" y="48247"/>
                  </a:lnTo>
                  <a:lnTo>
                    <a:pt x="2862072" y="78994"/>
                  </a:lnTo>
                  <a:lnTo>
                    <a:pt x="2862072" y="3644138"/>
                  </a:lnTo>
                  <a:lnTo>
                    <a:pt x="2855863" y="3674884"/>
                  </a:lnTo>
                  <a:lnTo>
                    <a:pt x="2838934" y="3699994"/>
                  </a:lnTo>
                  <a:lnTo>
                    <a:pt x="2813824" y="3716923"/>
                  </a:lnTo>
                  <a:lnTo>
                    <a:pt x="2783078" y="3723132"/>
                  </a:lnTo>
                  <a:lnTo>
                    <a:pt x="78994" y="3723132"/>
                  </a:lnTo>
                  <a:lnTo>
                    <a:pt x="48247" y="3716923"/>
                  </a:lnTo>
                  <a:lnTo>
                    <a:pt x="23137" y="3699994"/>
                  </a:lnTo>
                  <a:lnTo>
                    <a:pt x="6208" y="3674884"/>
                  </a:lnTo>
                  <a:lnTo>
                    <a:pt x="0" y="3644138"/>
                  </a:lnTo>
                  <a:lnTo>
                    <a:pt x="0" y="78994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948146" y="5466079"/>
            <a:ext cx="2685415" cy="3605529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26670" marR="181610" indent="-11430">
              <a:lnSpc>
                <a:spcPts val="1360"/>
              </a:lnSpc>
              <a:spcBef>
                <a:spcPts val="21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4-3: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Hands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Across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Cultures 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Mission</a:t>
            </a:r>
            <a:r>
              <a:rPr sz="1200" b="1" spc="-6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Statement</a:t>
            </a:r>
            <a:endParaRPr sz="1200">
              <a:latin typeface="Arial"/>
              <a:cs typeface="Arial"/>
            </a:endParaRPr>
          </a:p>
          <a:p>
            <a:pPr marL="25400">
              <a:lnSpc>
                <a:spcPct val="100000"/>
              </a:lnSpc>
              <a:spcBef>
                <a:spcPts val="750"/>
              </a:spcBef>
            </a:pPr>
            <a:r>
              <a:rPr sz="1000" b="1" spc="-25" dirty="0">
                <a:solidFill>
                  <a:srgbClr val="00395A"/>
                </a:solidFill>
                <a:latin typeface="Arial"/>
                <a:cs typeface="Arial"/>
              </a:rPr>
              <a:t>Mission</a:t>
            </a:r>
            <a:endParaRPr sz="1000">
              <a:latin typeface="Arial"/>
              <a:cs typeface="Arial"/>
            </a:endParaRPr>
          </a:p>
          <a:p>
            <a:pPr marL="19050" marR="124460" indent="-2540">
              <a:lnSpc>
                <a:spcPct val="99800"/>
              </a:lnSpc>
              <a:spcBef>
                <a:spcPts val="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improve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education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well  being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people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Northern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New Mexico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through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family-centered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approaches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deeply 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rooted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 multicultural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traditions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their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communities.</a:t>
            </a:r>
            <a:endParaRPr sz="100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  <a:spcBef>
                <a:spcPts val="815"/>
              </a:spcBef>
            </a:pP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Philosophy</a:t>
            </a:r>
            <a:endParaRPr sz="1000">
              <a:latin typeface="Arial"/>
              <a:cs typeface="Arial"/>
            </a:endParaRPr>
          </a:p>
          <a:p>
            <a:pPr marL="19050" marR="5080" indent="-2540">
              <a:lnSpc>
                <a:spcPct val="99800"/>
              </a:lnSpc>
              <a:spcBef>
                <a:spcPts val="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believe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culture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foundation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human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growth;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spirituality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as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strength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people;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each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person’ 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need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love 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loved;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preservation;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individual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responsi-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bility; and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pursuit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human</a:t>
            </a:r>
            <a:r>
              <a:rPr sz="1000" spc="14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potential.</a:t>
            </a:r>
            <a:endParaRPr sz="1000">
              <a:latin typeface="Arial"/>
              <a:cs typeface="Arial"/>
            </a:endParaRPr>
          </a:p>
          <a:p>
            <a:pPr marL="14604" marR="228600" indent="4445">
              <a:lnSpc>
                <a:spcPct val="100000"/>
              </a:lnSpc>
              <a:spcBef>
                <a:spcPts val="805"/>
              </a:spcBef>
            </a:pP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firm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commitment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beliefs,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Hands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Cultures’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Board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Directors,  staff, 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collaborators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hold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that:</a:t>
            </a:r>
            <a:endParaRPr sz="1000">
              <a:latin typeface="Arial"/>
              <a:cs typeface="Arial"/>
            </a:endParaRPr>
          </a:p>
          <a:p>
            <a:pPr marL="909955" marR="737235" indent="-97790">
              <a:lnSpc>
                <a:spcPts val="1190"/>
              </a:lnSpc>
              <a:spcBef>
                <a:spcPts val="645"/>
              </a:spcBef>
            </a:pP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Culture </a:t>
            </a:r>
            <a:r>
              <a:rPr sz="1000" b="1" spc="-35" dirty="0">
                <a:solidFill>
                  <a:srgbClr val="00395A"/>
                </a:solidFill>
                <a:latin typeface="Arial"/>
                <a:cs typeface="Arial"/>
              </a:rPr>
              <a:t>Is </a:t>
            </a:r>
            <a:r>
              <a:rPr sz="1000" b="1" spc="-2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b="1" spc="-15" dirty="0">
                <a:solidFill>
                  <a:srgbClr val="00395A"/>
                </a:solidFill>
                <a:latin typeface="Arial"/>
                <a:cs typeface="Arial"/>
              </a:rPr>
              <a:t>Cure  </a:t>
            </a:r>
            <a:r>
              <a:rPr sz="1000" b="1" spc="-5" dirty="0">
                <a:solidFill>
                  <a:srgbClr val="00395A"/>
                </a:solidFill>
                <a:latin typeface="Arial"/>
                <a:cs typeface="Arial"/>
              </a:rPr>
              <a:t>La Cultura</a:t>
            </a:r>
            <a:r>
              <a:rPr sz="1000" b="1" spc="-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b="1" spc="-10" dirty="0">
                <a:solidFill>
                  <a:srgbClr val="00395A"/>
                </a:solidFill>
                <a:latin typeface="Arial"/>
                <a:cs typeface="Arial"/>
              </a:rPr>
              <a:t>Cura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7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Hands </a:t>
            </a: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Across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Cultures</a:t>
            </a:r>
            <a:r>
              <a:rPr sz="1000" i="1" spc="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2014.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3342" y="943026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78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68171"/>
            <a:ext cx="27705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keep</a:t>
            </a:r>
            <a:r>
              <a:rPr sz="1200" spc="-2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top-priority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objectives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</a:t>
            </a:r>
            <a:r>
              <a:rPr sz="1200" spc="-4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view.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8386" y="1383284"/>
            <a:ext cx="2894965" cy="772668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marR="629920">
              <a:lnSpc>
                <a:spcPct val="98900"/>
              </a:lnSpc>
              <a:spcBef>
                <a:spcPts val="120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Develop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Culturally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Competent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Governing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Advisory</a:t>
            </a:r>
            <a:r>
              <a:rPr sz="1400" b="1" spc="-3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Boards</a:t>
            </a:r>
            <a:endParaRPr sz="1400">
              <a:latin typeface="Arial"/>
              <a:cs typeface="Arial"/>
            </a:endParaRPr>
          </a:p>
          <a:p>
            <a:pPr marL="12700" marR="5080" indent="2540">
              <a:lnSpc>
                <a:spcPct val="100000"/>
              </a:lnSpc>
              <a:spcBef>
                <a:spcPts val="105"/>
              </a:spcBef>
            </a:pP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Beyond having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foresight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for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vital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members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governing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committees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educated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mis-  sion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board’s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hu-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invested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reinforcing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recruitment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hiring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if 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involved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strate-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educated about 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mission,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values,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vision.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same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seek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direction.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Given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sharing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infor-  mation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agency’s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others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outside </a:t>
            </a:r>
            <a:r>
              <a:rPr sz="1200" spc="4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create  some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hesitancy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potential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barrier,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executive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frame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planning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opportunity 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positive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powerful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resource.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establish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advisory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includes  stakeholders,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specialists,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and/or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multicultural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health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along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key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administrators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staff. This adviso-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board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consist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of local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 members from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whom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can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solicit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valuable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advice,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input, 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  support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 responsive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treatment (Minnesota Department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Human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2004).</a:t>
            </a:r>
            <a:endParaRPr sz="1200">
              <a:latin typeface="Times New Roman"/>
              <a:cs typeface="Times New Roman"/>
            </a:endParaRPr>
          </a:p>
          <a:p>
            <a:pPr marL="13335" marR="60325" indent="444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Representation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include clients,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alumni,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community-based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institutions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(e.g.,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commu-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centers,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faith communities,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social service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inclusive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advi-  sory board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members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en-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hance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extend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referral</a:t>
            </a:r>
            <a:r>
              <a:rPr sz="1200" spc="-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5297" y="868171"/>
            <a:ext cx="281051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agencies.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Moreover,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 board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identify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leaders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population 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supplement treatment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activities,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such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as traditional healing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(Castro et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1999</a:t>
            </a:r>
            <a:r>
              <a:rPr sz="1200" i="1" spc="-10" dirty="0">
                <a:solidFill>
                  <a:srgbClr val="00395A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).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box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reviewsstrategies for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engaging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84486" y="2663444"/>
            <a:ext cx="2896235" cy="641731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765810">
              <a:lnSpc>
                <a:spcPts val="1660"/>
              </a:lnSpc>
              <a:spcBef>
                <a:spcPts val="17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Establish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  Competence</a:t>
            </a:r>
            <a:r>
              <a:rPr sz="1400" b="1" spc="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Committee</a:t>
            </a:r>
            <a:endParaRPr sz="1400">
              <a:latin typeface="Arial"/>
              <a:cs typeface="Arial"/>
            </a:endParaRPr>
          </a:p>
          <a:p>
            <a:pPr marL="13335" marR="39370" indent="1905">
              <a:lnSpc>
                <a:spcPct val="100000"/>
              </a:lnSpc>
              <a:spcBef>
                <a:spcPts val="60"/>
              </a:spcBef>
            </a:pP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creating 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within 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organiza-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tion 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guide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becoming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cultur-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competent 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core group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oversight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direction. This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tee should be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inclusive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not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only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racial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ethnic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composition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popu-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terms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drawing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from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all levels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(Whaley  and Longoria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2008).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Representatives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advisory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included.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Pro-  gram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administrators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direction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committee.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person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assigned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take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chair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committee,</a:t>
            </a:r>
            <a:r>
              <a:rPr sz="1200" spc="-17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35" dirty="0">
                <a:solidFill>
                  <a:srgbClr val="00395A"/>
                </a:solidFill>
                <a:latin typeface="Times New Roman"/>
                <a:cs typeface="Times New Roman"/>
              </a:rPr>
              <a:t>CEO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noticeably</a:t>
            </a:r>
            <a:r>
              <a:rPr sz="1200" spc="-5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involved.</a:t>
            </a:r>
            <a:endParaRPr sz="1200">
              <a:latin typeface="Times New Roman"/>
              <a:cs typeface="Times New Roman"/>
            </a:endParaRPr>
          </a:p>
          <a:p>
            <a:pPr marL="13970" marR="5080" indent="8255">
              <a:lnSpc>
                <a:spcPct val="100000"/>
              </a:lnSpc>
              <a:spcBef>
                <a:spcPts val="790"/>
              </a:spcBef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oversee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 process while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creating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demographic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profile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devel-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oping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formu-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lating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monitoring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evaluate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implementation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effectiveness 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tee should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plans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continually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updated. </a:t>
            </a: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succeed,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this team  must be empowered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influence,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formulate,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implement,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enforce initiatives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levels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throughout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every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department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(Constantine and Sue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2005;</a:t>
            </a:r>
            <a:endParaRPr sz="1200">
              <a:latin typeface="Times New Roman"/>
              <a:cs typeface="Times New Roman"/>
            </a:endParaRPr>
          </a:p>
          <a:p>
            <a:pPr marL="19050">
              <a:lnSpc>
                <a:spcPct val="100000"/>
              </a:lnSpc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Fung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et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al.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2012),</a:t>
            </a:r>
            <a:r>
              <a:rPr sz="1200" spc="-10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including,</a:t>
            </a:r>
            <a:r>
              <a:rPr sz="1200" spc="-11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 example,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79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98943" y="5208523"/>
            <a:ext cx="283083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presenting data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subsequent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recommenda-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boards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based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employee feedback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about their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experiences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newly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adopted,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Exhibit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4-4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highlights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key issues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behavioral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health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treatment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must be addressed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 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</a:t>
            </a:r>
            <a:r>
              <a:rPr sz="1200" spc="-6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3482" y="6842252"/>
            <a:ext cx="2710815" cy="2232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</a:pPr>
            <a:r>
              <a:rPr sz="1800" b="1" spc="-30" dirty="0">
                <a:solidFill>
                  <a:srgbClr val="33617B"/>
                </a:solidFill>
                <a:latin typeface="Arial"/>
                <a:cs typeface="Arial"/>
              </a:rPr>
              <a:t>Planning</a:t>
            </a:r>
            <a:endParaRPr sz="1800">
              <a:latin typeface="Arial"/>
              <a:cs typeface="Arial"/>
            </a:endParaRPr>
          </a:p>
          <a:p>
            <a:pPr marL="12700" marR="46355" indent="4445">
              <a:lnSpc>
                <a:spcPct val="98900"/>
              </a:lnSpc>
              <a:spcBef>
                <a:spcPts val="1030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Engage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Clients,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Staff,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and  the Community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the Planning, 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Development, </a:t>
            </a:r>
            <a:r>
              <a:rPr sz="1400" b="1" spc="-15" dirty="0">
                <a:solidFill>
                  <a:srgbClr val="33617B"/>
                </a:solidFill>
                <a:latin typeface="Arial"/>
                <a:cs typeface="Arial"/>
              </a:rPr>
              <a:t>and 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Implementation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of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Culturally  </a:t>
            </a:r>
            <a:r>
              <a:rPr sz="1400" b="1" spc="-25" dirty="0">
                <a:solidFill>
                  <a:srgbClr val="33617B"/>
                </a:solidFill>
                <a:latin typeface="Arial"/>
                <a:cs typeface="Arial"/>
              </a:rPr>
              <a:t>Responsive</a:t>
            </a:r>
            <a:r>
              <a:rPr sz="1400" b="1" spc="-4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30" dirty="0">
                <a:solidFill>
                  <a:srgbClr val="33617B"/>
                </a:solidFill>
                <a:latin typeface="Arial"/>
                <a:cs typeface="Arial"/>
              </a:rPr>
              <a:t>Services</a:t>
            </a:r>
            <a:endParaRPr sz="1400">
              <a:latin typeface="Arial"/>
              <a:cs typeface="Arial"/>
            </a:endParaRPr>
          </a:p>
          <a:p>
            <a:pPr marL="15240" marR="5080" indent="12065">
              <a:lnSpc>
                <a:spcPct val="100000"/>
              </a:lnSpc>
              <a:spcBef>
                <a:spcPts val="114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sometimes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 intentions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creating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 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miss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mark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operating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vacuum.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Initially,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vacuum approach</a:t>
            </a:r>
            <a:r>
              <a:rPr sz="1200" spc="-18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5043" y="5208523"/>
            <a:ext cx="288099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appear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less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time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consuming,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complex,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expensive,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also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represent</a:t>
            </a:r>
            <a:r>
              <a:rPr sz="1200" spc="-1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paternalism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whereby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administrators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assume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inherently know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best  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Instead,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</a:t>
            </a:r>
            <a:r>
              <a:rPr sz="1200" spc="-9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3974591" y="6448047"/>
            <a:ext cx="2874645" cy="2676525"/>
            <a:chOff x="3974591" y="6448047"/>
            <a:chExt cx="2874645" cy="2676525"/>
          </a:xfrm>
        </p:grpSpPr>
        <p:sp>
          <p:nvSpPr>
            <p:cNvPr id="6" name="object 6"/>
            <p:cNvSpPr/>
            <p:nvPr/>
          </p:nvSpPr>
          <p:spPr>
            <a:xfrm>
              <a:off x="3980687" y="6454143"/>
              <a:ext cx="2862580" cy="2664460"/>
            </a:xfrm>
            <a:custGeom>
              <a:avLst/>
              <a:gdLst/>
              <a:ahLst/>
              <a:cxnLst/>
              <a:rect l="l" t="t" r="r" b="b"/>
              <a:pathLst>
                <a:path w="2862579" h="2664459">
                  <a:moveTo>
                    <a:pt x="2788551" y="0"/>
                  </a:moveTo>
                  <a:lnTo>
                    <a:pt x="73520" y="0"/>
                  </a:lnTo>
                  <a:lnTo>
                    <a:pt x="44903" y="5777"/>
                  </a:lnTo>
                  <a:lnTo>
                    <a:pt x="21534" y="21534"/>
                  </a:lnTo>
                  <a:lnTo>
                    <a:pt x="5777" y="44903"/>
                  </a:lnTo>
                  <a:lnTo>
                    <a:pt x="0" y="73520"/>
                  </a:lnTo>
                  <a:lnTo>
                    <a:pt x="0" y="2590419"/>
                  </a:lnTo>
                  <a:lnTo>
                    <a:pt x="5777" y="2619042"/>
                  </a:lnTo>
                  <a:lnTo>
                    <a:pt x="21534" y="2642415"/>
                  </a:lnTo>
                  <a:lnTo>
                    <a:pt x="44903" y="2658173"/>
                  </a:lnTo>
                  <a:lnTo>
                    <a:pt x="73520" y="2663952"/>
                  </a:lnTo>
                  <a:lnTo>
                    <a:pt x="2788551" y="2663952"/>
                  </a:lnTo>
                  <a:lnTo>
                    <a:pt x="2817168" y="2658173"/>
                  </a:lnTo>
                  <a:lnTo>
                    <a:pt x="2840537" y="2642415"/>
                  </a:lnTo>
                  <a:lnTo>
                    <a:pt x="2856294" y="2619042"/>
                  </a:lnTo>
                  <a:lnTo>
                    <a:pt x="2862072" y="2590419"/>
                  </a:lnTo>
                  <a:lnTo>
                    <a:pt x="2862072" y="73520"/>
                  </a:lnTo>
                  <a:lnTo>
                    <a:pt x="2856294" y="44903"/>
                  </a:lnTo>
                  <a:lnTo>
                    <a:pt x="2840537" y="21534"/>
                  </a:lnTo>
                  <a:lnTo>
                    <a:pt x="2817168" y="5777"/>
                  </a:lnTo>
                  <a:lnTo>
                    <a:pt x="2788551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980687" y="6454143"/>
              <a:ext cx="2862580" cy="2664460"/>
            </a:xfrm>
            <a:custGeom>
              <a:avLst/>
              <a:gdLst/>
              <a:ahLst/>
              <a:cxnLst/>
              <a:rect l="l" t="t" r="r" b="b"/>
              <a:pathLst>
                <a:path w="2862579" h="2664459">
                  <a:moveTo>
                    <a:pt x="0" y="73520"/>
                  </a:moveTo>
                  <a:lnTo>
                    <a:pt x="5777" y="44903"/>
                  </a:lnTo>
                  <a:lnTo>
                    <a:pt x="21534" y="21534"/>
                  </a:lnTo>
                  <a:lnTo>
                    <a:pt x="44903" y="5777"/>
                  </a:lnTo>
                  <a:lnTo>
                    <a:pt x="73520" y="0"/>
                  </a:lnTo>
                  <a:lnTo>
                    <a:pt x="2788551" y="0"/>
                  </a:lnTo>
                  <a:lnTo>
                    <a:pt x="2817168" y="5777"/>
                  </a:lnTo>
                  <a:lnTo>
                    <a:pt x="2840537" y="21534"/>
                  </a:lnTo>
                  <a:lnTo>
                    <a:pt x="2856294" y="44903"/>
                  </a:lnTo>
                  <a:lnTo>
                    <a:pt x="2862072" y="73520"/>
                  </a:lnTo>
                  <a:lnTo>
                    <a:pt x="2862072" y="2590419"/>
                  </a:lnTo>
                  <a:lnTo>
                    <a:pt x="2856294" y="2619042"/>
                  </a:lnTo>
                  <a:lnTo>
                    <a:pt x="2840537" y="2642415"/>
                  </a:lnTo>
                  <a:lnTo>
                    <a:pt x="2817168" y="2658173"/>
                  </a:lnTo>
                  <a:lnTo>
                    <a:pt x="2788551" y="2663952"/>
                  </a:lnTo>
                  <a:lnTo>
                    <a:pt x="73520" y="2663952"/>
                  </a:lnTo>
                  <a:lnTo>
                    <a:pt x="44903" y="2658173"/>
                  </a:lnTo>
                  <a:lnTo>
                    <a:pt x="21534" y="2642415"/>
                  </a:lnTo>
                  <a:lnTo>
                    <a:pt x="5777" y="2619042"/>
                  </a:lnTo>
                  <a:lnTo>
                    <a:pt x="0" y="2590419"/>
                  </a:lnTo>
                  <a:lnTo>
                    <a:pt x="0" y="73520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4034116" y="6487159"/>
            <a:ext cx="2648585" cy="55118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2540">
              <a:lnSpc>
                <a:spcPct val="93800"/>
              </a:lnSpc>
              <a:spcBef>
                <a:spcPts val="190"/>
              </a:spcBef>
            </a:pP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Exhibit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4-4: Critical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Treatment </a:t>
            </a:r>
            <a:r>
              <a:rPr sz="1200" b="1" spc="-50" dirty="0">
                <a:solidFill>
                  <a:srgbClr val="33617B"/>
                </a:solidFill>
                <a:latin typeface="Arial"/>
                <a:cs typeface="Arial"/>
              </a:rPr>
              <a:t>Issues  </a:t>
            </a:r>
            <a:r>
              <a:rPr sz="1200" b="1" spc="-70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Consider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in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Providing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Culturally  </a:t>
            </a:r>
            <a:r>
              <a:rPr sz="1200" b="1" spc="-35" dirty="0">
                <a:solidFill>
                  <a:srgbClr val="33617B"/>
                </a:solidFill>
                <a:latin typeface="Arial"/>
                <a:cs typeface="Arial"/>
              </a:rPr>
              <a:t>Responsive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Services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41013" y="7115047"/>
            <a:ext cx="2732405" cy="1397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38760" marR="5080" indent="-226695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3204" algn="l"/>
                <a:tab pos="243840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Access: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Degree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which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are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quickly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and readily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 available.</a:t>
            </a:r>
            <a:endParaRPr sz="1000">
              <a:latin typeface="Arial"/>
              <a:cs typeface="Arial"/>
            </a:endParaRPr>
          </a:p>
          <a:p>
            <a:pPr marL="236220" marR="46990" indent="-224154">
              <a:lnSpc>
                <a:spcPct val="100000"/>
              </a:lnSpc>
              <a:buFont typeface="Symbol"/>
              <a:buChar char=""/>
              <a:tabLst>
                <a:tab pos="236220" algn="l"/>
                <a:tab pos="236854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Engagement: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Having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appropriate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environment that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have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positive per-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impact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quality 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clients’ 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commitment </a:t>
            </a:r>
            <a:r>
              <a:rPr sz="1000" spc="20" dirty="0">
                <a:solidFill>
                  <a:srgbClr val="00395A"/>
                </a:solidFill>
                <a:latin typeface="Arial"/>
                <a:cs typeface="Arial"/>
              </a:rPr>
              <a:t>to</a:t>
            </a:r>
            <a:r>
              <a:rPr sz="1000" spc="10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treatment.</a:t>
            </a:r>
            <a:endParaRPr sz="1000">
              <a:latin typeface="Arial"/>
              <a:cs typeface="Arial"/>
            </a:endParaRPr>
          </a:p>
          <a:p>
            <a:pPr marL="240665" marR="81915" indent="-228600">
              <a:lnSpc>
                <a:spcPct val="100000"/>
              </a:lnSpc>
              <a:buFont typeface="Symbol"/>
              <a:buChar char=""/>
              <a:tabLst>
                <a:tab pos="233679" algn="l"/>
                <a:tab pos="23431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Retention: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result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quality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maintain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clients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continued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commitment.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33993" y="8563002"/>
            <a:ext cx="2578735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590" marR="5080" indent="-9525">
              <a:lnSpc>
                <a:spcPct val="100000"/>
              </a:lnSpc>
              <a:spcBef>
                <a:spcPts val="95"/>
              </a:spcBef>
            </a:pP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Source: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Connecticut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Department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Chil- 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dren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Families,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Office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Multicultural 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Affairs</a:t>
            </a:r>
            <a:r>
              <a:rPr sz="1000" i="1" spc="-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2002.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908303" y="908301"/>
            <a:ext cx="5956300" cy="4246245"/>
            <a:chOff x="908303" y="908301"/>
            <a:chExt cx="5956300" cy="4246245"/>
          </a:xfrm>
        </p:grpSpPr>
        <p:sp>
          <p:nvSpPr>
            <p:cNvPr id="12" name="object 12"/>
            <p:cNvSpPr/>
            <p:nvPr/>
          </p:nvSpPr>
          <p:spPr>
            <a:xfrm>
              <a:off x="914399" y="914397"/>
              <a:ext cx="5943600" cy="4234180"/>
            </a:xfrm>
            <a:custGeom>
              <a:avLst/>
              <a:gdLst/>
              <a:ahLst/>
              <a:cxnLst/>
              <a:rect l="l" t="t" r="r" b="b"/>
              <a:pathLst>
                <a:path w="5943600" h="4234180">
                  <a:moveTo>
                    <a:pt x="5826747" y="0"/>
                  </a:moveTo>
                  <a:lnTo>
                    <a:pt x="116852" y="0"/>
                  </a:lnTo>
                  <a:lnTo>
                    <a:pt x="71366" y="9183"/>
                  </a:lnTo>
                  <a:lnTo>
                    <a:pt x="34223" y="34228"/>
                  </a:lnTo>
                  <a:lnTo>
                    <a:pt x="9182" y="71371"/>
                  </a:lnTo>
                  <a:lnTo>
                    <a:pt x="0" y="116852"/>
                  </a:lnTo>
                  <a:lnTo>
                    <a:pt x="0" y="4116819"/>
                  </a:lnTo>
                  <a:lnTo>
                    <a:pt x="9182" y="4162305"/>
                  </a:lnTo>
                  <a:lnTo>
                    <a:pt x="34223" y="4199448"/>
                  </a:lnTo>
                  <a:lnTo>
                    <a:pt x="71366" y="4224489"/>
                  </a:lnTo>
                  <a:lnTo>
                    <a:pt x="116852" y="4233672"/>
                  </a:lnTo>
                  <a:lnTo>
                    <a:pt x="5826747" y="4233672"/>
                  </a:lnTo>
                  <a:lnTo>
                    <a:pt x="5872233" y="4224489"/>
                  </a:lnTo>
                  <a:lnTo>
                    <a:pt x="5909376" y="4199448"/>
                  </a:lnTo>
                  <a:lnTo>
                    <a:pt x="5934417" y="4162305"/>
                  </a:lnTo>
                  <a:lnTo>
                    <a:pt x="5943600" y="4116819"/>
                  </a:lnTo>
                  <a:lnTo>
                    <a:pt x="5943600" y="116852"/>
                  </a:lnTo>
                  <a:lnTo>
                    <a:pt x="5934417" y="71371"/>
                  </a:lnTo>
                  <a:lnTo>
                    <a:pt x="5909376" y="34228"/>
                  </a:lnTo>
                  <a:lnTo>
                    <a:pt x="5872233" y="9183"/>
                  </a:lnTo>
                  <a:lnTo>
                    <a:pt x="5826747" y="0"/>
                  </a:lnTo>
                  <a:close/>
                </a:path>
              </a:pathLst>
            </a:custGeom>
            <a:solidFill>
              <a:srgbClr val="00395A">
                <a:alpha val="10194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14399" y="914397"/>
              <a:ext cx="5943600" cy="4234180"/>
            </a:xfrm>
            <a:custGeom>
              <a:avLst/>
              <a:gdLst/>
              <a:ahLst/>
              <a:cxnLst/>
              <a:rect l="l" t="t" r="r" b="b"/>
              <a:pathLst>
                <a:path w="5943600" h="4234180">
                  <a:moveTo>
                    <a:pt x="0" y="116852"/>
                  </a:moveTo>
                  <a:lnTo>
                    <a:pt x="9182" y="71371"/>
                  </a:lnTo>
                  <a:lnTo>
                    <a:pt x="34223" y="34228"/>
                  </a:lnTo>
                  <a:lnTo>
                    <a:pt x="71366" y="9183"/>
                  </a:lnTo>
                  <a:lnTo>
                    <a:pt x="116852" y="0"/>
                  </a:lnTo>
                  <a:lnTo>
                    <a:pt x="5826747" y="0"/>
                  </a:lnTo>
                  <a:lnTo>
                    <a:pt x="5872233" y="9183"/>
                  </a:lnTo>
                  <a:lnTo>
                    <a:pt x="5909376" y="34228"/>
                  </a:lnTo>
                  <a:lnTo>
                    <a:pt x="5934417" y="71371"/>
                  </a:lnTo>
                  <a:lnTo>
                    <a:pt x="5943600" y="116852"/>
                  </a:lnTo>
                  <a:lnTo>
                    <a:pt x="5943600" y="4116819"/>
                  </a:lnTo>
                  <a:lnTo>
                    <a:pt x="5934417" y="4162305"/>
                  </a:lnTo>
                  <a:lnTo>
                    <a:pt x="5909376" y="4199448"/>
                  </a:lnTo>
                  <a:lnTo>
                    <a:pt x="5872233" y="4224489"/>
                  </a:lnTo>
                  <a:lnTo>
                    <a:pt x="5826747" y="4233672"/>
                  </a:lnTo>
                  <a:lnTo>
                    <a:pt x="116852" y="4233672"/>
                  </a:lnTo>
                  <a:lnTo>
                    <a:pt x="71366" y="4224489"/>
                  </a:lnTo>
                  <a:lnTo>
                    <a:pt x="34223" y="4199448"/>
                  </a:lnTo>
                  <a:lnTo>
                    <a:pt x="9182" y="4162305"/>
                  </a:lnTo>
                  <a:lnTo>
                    <a:pt x="0" y="4116819"/>
                  </a:lnTo>
                  <a:lnTo>
                    <a:pt x="0" y="116852"/>
                  </a:lnTo>
                  <a:close/>
                </a:path>
              </a:pathLst>
            </a:custGeom>
            <a:ln w="12192">
              <a:solidFill>
                <a:srgbClr val="0039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901700" y="435355"/>
            <a:ext cx="5805805" cy="4611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Improving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550">
              <a:latin typeface="Arial"/>
              <a:cs typeface="Arial"/>
            </a:endParaRPr>
          </a:p>
          <a:p>
            <a:pPr marL="96520" marR="265430" indent="2540">
              <a:lnSpc>
                <a:spcPts val="1360"/>
              </a:lnSpc>
              <a:spcBef>
                <a:spcPts val="5"/>
              </a:spcBef>
            </a:pPr>
            <a:r>
              <a:rPr sz="1200" b="1" i="1" spc="-15" dirty="0">
                <a:solidFill>
                  <a:srgbClr val="33617B"/>
                </a:solidFill>
                <a:latin typeface="Arial"/>
                <a:cs typeface="Arial"/>
              </a:rPr>
              <a:t>Advice </a:t>
            </a:r>
            <a:r>
              <a:rPr sz="1200" b="1" i="1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i="1" spc="-10" dirty="0">
                <a:solidFill>
                  <a:srgbClr val="33617B"/>
                </a:solidFill>
                <a:latin typeface="Arial"/>
                <a:cs typeface="Arial"/>
              </a:rPr>
              <a:t>Administrators: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Strategies </a:t>
            </a:r>
            <a:r>
              <a:rPr sz="1200" b="1" spc="-45" dirty="0">
                <a:solidFill>
                  <a:srgbClr val="33617B"/>
                </a:solidFill>
                <a:latin typeface="Arial"/>
                <a:cs typeface="Arial"/>
              </a:rPr>
              <a:t>To </a:t>
            </a:r>
            <a:r>
              <a:rPr sz="1200" b="1" spc="-5" dirty="0">
                <a:solidFill>
                  <a:srgbClr val="33617B"/>
                </a:solidFill>
                <a:latin typeface="Arial"/>
                <a:cs typeface="Arial"/>
              </a:rPr>
              <a:t>Engage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Communities </a:t>
            </a:r>
            <a:r>
              <a:rPr sz="1200" b="1" spc="-10" dirty="0">
                <a:solidFill>
                  <a:srgbClr val="33617B"/>
                </a:solidFill>
                <a:latin typeface="Arial"/>
                <a:cs typeface="Arial"/>
              </a:rPr>
              <a:t>in Developing  </a:t>
            </a:r>
            <a:r>
              <a:rPr sz="1200" b="1" spc="-15" dirty="0">
                <a:solidFill>
                  <a:srgbClr val="33617B"/>
                </a:solidFill>
                <a:latin typeface="Arial"/>
                <a:cs typeface="Arial"/>
              </a:rPr>
              <a:t>Culturally </a:t>
            </a:r>
            <a:r>
              <a:rPr sz="1200" b="1" spc="-40" dirty="0">
                <a:solidFill>
                  <a:srgbClr val="33617B"/>
                </a:solidFill>
                <a:latin typeface="Arial"/>
                <a:cs typeface="Arial"/>
              </a:rPr>
              <a:t>Responsive </a:t>
            </a:r>
            <a:r>
              <a:rPr sz="1200" b="1" spc="-20" dirty="0">
                <a:solidFill>
                  <a:srgbClr val="33617B"/>
                </a:solidFill>
                <a:latin typeface="Arial"/>
                <a:cs typeface="Arial"/>
              </a:rPr>
              <a:t>Treatment</a:t>
            </a:r>
            <a:r>
              <a:rPr sz="1200" b="1" spc="15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200" b="1" spc="-25" dirty="0">
                <a:solidFill>
                  <a:srgbClr val="33617B"/>
                </a:solidFill>
                <a:latin typeface="Arial"/>
                <a:cs typeface="Arial"/>
              </a:rPr>
              <a:t>Services</a:t>
            </a:r>
            <a:endParaRPr sz="1200">
              <a:latin typeface="Arial"/>
              <a:cs typeface="Arial"/>
            </a:endParaRPr>
          </a:p>
          <a:p>
            <a:pPr marL="330200" indent="-231775">
              <a:lnSpc>
                <a:spcPct val="100000"/>
              </a:lnSpc>
              <a:spcBef>
                <a:spcPts val="750"/>
              </a:spcBef>
              <a:buFont typeface="Symbol"/>
              <a:buChar char=""/>
              <a:tabLst>
                <a:tab pos="330200" algn="l"/>
                <a:tab pos="330835" algn="l"/>
              </a:tabLst>
            </a:pP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Ask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board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members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recruit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key members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local</a:t>
            </a:r>
            <a:r>
              <a:rPr sz="1000" spc="1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community.</a:t>
            </a:r>
            <a:endParaRPr sz="1000">
              <a:latin typeface="Arial"/>
              <a:cs typeface="Arial"/>
            </a:endParaRPr>
          </a:p>
          <a:p>
            <a:pPr marL="327660" marR="350520" indent="-228600">
              <a:lnSpc>
                <a:spcPct val="100000"/>
              </a:lnSpc>
              <a:buFont typeface="Symbol"/>
              <a:buChar char=""/>
              <a:tabLst>
                <a:tab pos="327660" algn="l"/>
                <a:tab pos="328295" algn="l"/>
              </a:tabLst>
            </a:pP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Create 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advisory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group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complement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the governing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boards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assessing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recommending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responsive policies, procedures,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9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practices.</a:t>
            </a:r>
            <a:endParaRPr sz="1000">
              <a:latin typeface="Arial"/>
              <a:cs typeface="Arial"/>
            </a:endParaRPr>
          </a:p>
          <a:p>
            <a:pPr marL="327660" marR="5080" indent="-228600">
              <a:lnSpc>
                <a:spcPct val="100000"/>
              </a:lnSpc>
              <a:buFont typeface="Symbol"/>
              <a:buChar char=""/>
              <a:tabLst>
                <a:tab pos="327660" algn="l"/>
                <a:tab pos="32829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local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groups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discuss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key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needs,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health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beliefs,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atti- 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tudes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behaviors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related 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mental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illness,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help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-seeking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could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un-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known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others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outside 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and 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</a:t>
            </a:r>
            <a:r>
              <a:rPr sz="1000" spc="19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organization.</a:t>
            </a:r>
            <a:endParaRPr sz="1000">
              <a:latin typeface="Arial"/>
              <a:cs typeface="Arial"/>
            </a:endParaRPr>
          </a:p>
          <a:p>
            <a:pPr marL="332105" marR="234950" indent="-233679">
              <a:lnSpc>
                <a:spcPct val="100000"/>
              </a:lnSpc>
              <a:buFont typeface="Symbol"/>
              <a:buChar char=""/>
              <a:tabLst>
                <a:tab pos="327660" algn="l"/>
                <a:tab pos="32829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policy that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culturally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congruent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communication modalities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technologies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sharing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information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communities.</a:t>
            </a:r>
            <a:endParaRPr sz="1000">
              <a:latin typeface="Arial"/>
              <a:cs typeface="Arial"/>
            </a:endParaRPr>
          </a:p>
          <a:p>
            <a:pPr marL="323850" marR="147320" indent="-225425" algn="just">
              <a:lnSpc>
                <a:spcPct val="100000"/>
              </a:lnSpc>
              <a:buFont typeface="Symbol"/>
              <a:buChar char=""/>
              <a:tabLst>
                <a:tab pos="323215" algn="l"/>
              </a:tabLst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inservice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training,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continuing education,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other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professional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development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activities  (e.g.,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networking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events)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that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focus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strengthening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skills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for collaboration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culturally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 linguistically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communities.</a:t>
            </a:r>
            <a:endParaRPr sz="1000">
              <a:latin typeface="Arial"/>
              <a:cs typeface="Arial"/>
            </a:endParaRPr>
          </a:p>
          <a:p>
            <a:pPr marL="323850" marR="212090" indent="-225425" algn="just">
              <a:lnSpc>
                <a:spcPct val="100000"/>
              </a:lnSpc>
              <a:buFont typeface="Symbol"/>
              <a:buChar char=""/>
              <a:tabLst>
                <a:tab pos="32829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policies and procedures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involveme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nt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setting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incorporating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peer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support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programs, having a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presence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housing events, 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partnerships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with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traditional</a:t>
            </a:r>
            <a:r>
              <a:rPr sz="1000" spc="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healers).</a:t>
            </a:r>
            <a:endParaRPr sz="1000">
              <a:latin typeface="Arial"/>
              <a:cs typeface="Arial"/>
            </a:endParaRPr>
          </a:p>
          <a:p>
            <a:pPr marL="327660" marR="116839" indent="-228600" algn="just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32829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local outreach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educational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programs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multiple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languages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(e.g.,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provide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family 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education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on substance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patterns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and community </a:t>
            </a:r>
            <a:r>
              <a:rPr sz="1000" spc="-25" dirty="0">
                <a:solidFill>
                  <a:srgbClr val="00395A"/>
                </a:solidFill>
                <a:latin typeface="Arial"/>
                <a:cs typeface="Arial"/>
              </a:rPr>
              <a:t>issues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in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Spanish </a:t>
            </a:r>
            <a:r>
              <a:rPr sz="1000" spc="15" dirty="0">
                <a:solidFill>
                  <a:srgbClr val="00395A"/>
                </a:solidFill>
                <a:latin typeface="Arial"/>
                <a:cs typeface="Arial"/>
              </a:rPr>
              <a:t>at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</a:t>
            </a:r>
            <a:r>
              <a:rPr sz="1000" spc="-3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center).</a:t>
            </a:r>
            <a:endParaRPr sz="1000">
              <a:latin typeface="Arial"/>
              <a:cs typeface="Arial"/>
            </a:endParaRPr>
          </a:p>
          <a:p>
            <a:pPr marL="332105" marR="129539" indent="-233679" algn="just">
              <a:lnSpc>
                <a:spcPct val="100000"/>
              </a:lnSpc>
              <a:buFont typeface="Symbol"/>
              <a:buChar char=""/>
              <a:tabLst>
                <a:tab pos="32321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Participate in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events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raise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awareness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services,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develop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trust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build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rela-  tionships,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to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gain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further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of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local cultural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gro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ups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community</a:t>
            </a:r>
            <a:r>
              <a:rPr sz="1000" spc="8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practices.</a:t>
            </a:r>
            <a:endParaRPr sz="1000">
              <a:latin typeface="Arial"/>
              <a:cs typeface="Arial"/>
            </a:endParaRPr>
          </a:p>
          <a:p>
            <a:pPr marL="330200" marR="190500" indent="-231140" algn="just">
              <a:lnSpc>
                <a:spcPct val="100000"/>
              </a:lnSpc>
              <a:buFont typeface="Symbol"/>
              <a:buChar char=""/>
              <a:tabLst>
                <a:tab pos="32321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Periodically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analyze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community demographic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trends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populations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served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by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treatment 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organization;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ensure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representation of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these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diverse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populations on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the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advisory</a:t>
            </a:r>
            <a:r>
              <a:rPr sz="1000" spc="26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board.</a:t>
            </a:r>
            <a:endParaRPr sz="1000">
              <a:latin typeface="Arial"/>
              <a:cs typeface="Arial"/>
            </a:endParaRPr>
          </a:p>
          <a:p>
            <a:pPr marL="325120" indent="-226695" algn="just">
              <a:lnSpc>
                <a:spcPts val="1190"/>
              </a:lnSpc>
              <a:buFont typeface="Symbol"/>
              <a:buChar char=""/>
              <a:tabLst>
                <a:tab pos="325755" algn="l"/>
              </a:tabLst>
            </a:pP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Become </a:t>
            </a: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knowledgeable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about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 </a:t>
            </a:r>
            <a:r>
              <a:rPr sz="1000" spc="-15" dirty="0">
                <a:solidFill>
                  <a:srgbClr val="00395A"/>
                </a:solidFill>
                <a:latin typeface="Arial"/>
                <a:cs typeface="Arial"/>
              </a:rPr>
              <a:t>use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available </a:t>
            </a:r>
            <a:r>
              <a:rPr sz="1000" spc="10" dirty="0">
                <a:solidFill>
                  <a:srgbClr val="00395A"/>
                </a:solidFill>
                <a:latin typeface="Arial"/>
                <a:cs typeface="Arial"/>
              </a:rPr>
              <a:t>lo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cal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goods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and</a:t>
            </a:r>
            <a:r>
              <a:rPr sz="1000" spc="-155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00395A"/>
                </a:solidFill>
                <a:latin typeface="Arial"/>
                <a:cs typeface="Arial"/>
              </a:rPr>
              <a:t>services.</a:t>
            </a:r>
            <a:endParaRPr sz="1000">
              <a:latin typeface="Arial"/>
              <a:cs typeface="Arial"/>
            </a:endParaRPr>
          </a:p>
          <a:p>
            <a:pPr marL="102235" marR="395605" indent="-10795">
              <a:lnSpc>
                <a:spcPts val="1190"/>
              </a:lnSpc>
              <a:spcBef>
                <a:spcPts val="850"/>
              </a:spcBef>
            </a:pPr>
            <a:r>
              <a:rPr sz="1000" i="1" spc="-20" dirty="0">
                <a:solidFill>
                  <a:srgbClr val="00395A"/>
                </a:solidFill>
                <a:latin typeface="Arial"/>
                <a:cs typeface="Arial"/>
              </a:rPr>
              <a:t>Sources: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Goode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2001;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National Center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for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Cultural </a:t>
            </a:r>
            <a:r>
              <a:rPr sz="1000" i="1" spc="5" dirty="0">
                <a:solidFill>
                  <a:srgbClr val="00395A"/>
                </a:solidFill>
                <a:latin typeface="Arial"/>
                <a:cs typeface="Arial"/>
              </a:rPr>
              <a:t>Competence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2013; Washington </a:t>
            </a:r>
            <a:r>
              <a:rPr sz="1000" i="1" spc="10" dirty="0">
                <a:solidFill>
                  <a:srgbClr val="00395A"/>
                </a:solidFill>
                <a:latin typeface="Arial"/>
                <a:cs typeface="Arial"/>
              </a:rPr>
              <a:t>State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De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- 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partment of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Social </a:t>
            </a:r>
            <a:r>
              <a:rPr sz="1000" i="1" dirty="0">
                <a:solidFill>
                  <a:srgbClr val="00395A"/>
                </a:solidFill>
                <a:latin typeface="Arial"/>
                <a:cs typeface="Arial"/>
              </a:rPr>
              <a:t>and Health </a:t>
            </a:r>
            <a:r>
              <a:rPr sz="1000" i="1" spc="-10" dirty="0">
                <a:solidFill>
                  <a:srgbClr val="00395A"/>
                </a:solidFill>
                <a:latin typeface="Arial"/>
                <a:cs typeface="Arial"/>
              </a:rPr>
              <a:t>Services</a:t>
            </a:r>
            <a:r>
              <a:rPr sz="1000" i="1" spc="-7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i="1" spc="-5" dirty="0">
                <a:solidFill>
                  <a:srgbClr val="00395A"/>
                </a:solidFill>
                <a:latin typeface="Arial"/>
                <a:cs typeface="Arial"/>
              </a:rPr>
              <a:t>2011.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2843" y="9430460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80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29065" y="435355"/>
            <a:ext cx="332359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solidFill>
                  <a:srgbClr val="00395A"/>
                </a:solidFill>
                <a:latin typeface="Arial"/>
                <a:cs typeface="Arial"/>
              </a:rPr>
              <a:t>Chapter </a:t>
            </a: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4—Pursuing </a:t>
            </a:r>
            <a:r>
              <a:rPr sz="1000" spc="-5" dirty="0">
                <a:solidFill>
                  <a:srgbClr val="00395A"/>
                </a:solidFill>
                <a:latin typeface="Arial"/>
                <a:cs typeface="Arial"/>
              </a:rPr>
              <a:t>Organizational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Cultural</a:t>
            </a:r>
            <a:r>
              <a:rPr sz="1000" spc="130" dirty="0">
                <a:solidFill>
                  <a:srgbClr val="00395A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00395A"/>
                </a:solidFill>
                <a:latin typeface="Arial"/>
                <a:cs typeface="Arial"/>
              </a:rPr>
              <a:t>Competence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98943" y="868171"/>
            <a:ext cx="2883535" cy="809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6200" indent="50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congruent with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populations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being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served;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should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opportunity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provide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input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services 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delivered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types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needed.</a:t>
            </a:r>
            <a:endParaRPr sz="1200">
              <a:latin typeface="Times New Roman"/>
              <a:cs typeface="Times New Roman"/>
            </a:endParaRPr>
          </a:p>
          <a:p>
            <a:pPr marL="12700" marR="5080" indent="9525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Otherwise,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services may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poorly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matched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clients,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underused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community,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detrimental to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financial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resources.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agency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could decide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family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therapy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appropriate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create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multifamily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program  (treating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several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together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group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format)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considering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that,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some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groups, family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shame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associated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with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seeking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deter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use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such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 services.</a:t>
            </a:r>
            <a:endParaRPr sz="1200">
              <a:latin typeface="Times New Roman"/>
              <a:cs typeface="Times New Roman"/>
            </a:endParaRPr>
          </a:p>
          <a:p>
            <a:pPr marL="12700" marR="106045" indent="1905">
              <a:lnSpc>
                <a:spcPct val="100000"/>
              </a:lnSpc>
              <a:spcBef>
                <a:spcPts val="805"/>
              </a:spcBef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Staff 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are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likely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knowledge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able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identify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potential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obstacles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challenges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how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attempts to implement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policies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procedures.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parallel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influence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po-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tential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success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involvement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development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culture.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Suppose,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</a:t>
            </a:r>
            <a:r>
              <a:rPr sz="1200" spc="-18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perceives</a:t>
            </a:r>
            <a:endParaRPr sz="1200">
              <a:latin typeface="Times New Roman"/>
              <a:cs typeface="Times New Roman"/>
            </a:endParaRPr>
          </a:p>
          <a:p>
            <a:pPr marL="12700" marR="15875" indent="57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new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commitment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another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expectation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more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work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training, adequate clinical  supervision, or ongoing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support.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Maybe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staff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historically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experienced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fre- 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quent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announcements, mandates, or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excite- 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generated </a:t>
            </a:r>
            <a:r>
              <a:rPr sz="1200" spc="-30" dirty="0">
                <a:solidFill>
                  <a:srgbClr val="00395A"/>
                </a:solidFill>
                <a:latin typeface="Times New Roman"/>
                <a:cs typeface="Times New Roman"/>
              </a:rPr>
              <a:t>by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administration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fade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quickly.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Perhaps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20" dirty="0">
                <a:solidFill>
                  <a:srgbClr val="00395A"/>
                </a:solidFill>
                <a:latin typeface="Times New Roman"/>
                <a:cs typeface="Times New Roman"/>
              </a:rPr>
              <a:t>ar-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ranges committees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meetings,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purporting  </a:t>
            </a:r>
            <a:r>
              <a:rPr sz="1200" spc="2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they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want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input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despite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the</a:t>
            </a:r>
            <a:r>
              <a:rPr sz="1200" spc="7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fact</a:t>
            </a:r>
            <a:endParaRPr sz="12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decisions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have already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been</a:t>
            </a:r>
            <a:r>
              <a:rPr sz="1200" spc="9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made.</a:t>
            </a:r>
            <a:endParaRPr sz="1200">
              <a:latin typeface="Times New Roman"/>
              <a:cs typeface="Times New Roman"/>
            </a:endParaRPr>
          </a:p>
          <a:p>
            <a:pPr marL="12700" marR="69850" indent="8890">
              <a:lnSpc>
                <a:spcPct val="100000"/>
              </a:lnSpc>
              <a:spcBef>
                <a:spcPts val="790"/>
              </a:spcBef>
            </a:pP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climate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sets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stage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responsiveness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motivation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oping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in implement-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services.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Without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history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culture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support-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ing change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across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time,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will  likely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resent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increase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expectations</a:t>
            </a:r>
            <a:r>
              <a:rPr sz="1200" spc="-10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with-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987800" y="868171"/>
            <a:ext cx="281686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out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some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means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compensating for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addi-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tional work,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perceive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themselves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as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powerless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over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proposed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changes,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minimize the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make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immediate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changes.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For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example, staff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members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may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view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changes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temporary or 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phase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believe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that 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focus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issues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new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directions once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pressure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attention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</a:t>
            </a:r>
            <a:endParaRPr sz="12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this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issue</a:t>
            </a:r>
            <a:r>
              <a:rPr sz="1200" spc="-50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subsides.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84486" y="2663444"/>
            <a:ext cx="2877185" cy="613410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812800">
              <a:lnSpc>
                <a:spcPts val="1660"/>
              </a:lnSpc>
              <a:spcBef>
                <a:spcPts val="175"/>
              </a:spcBef>
            </a:pPr>
            <a:r>
              <a:rPr sz="1400" b="1" spc="-55" dirty="0">
                <a:solidFill>
                  <a:srgbClr val="33617B"/>
                </a:solidFill>
                <a:latin typeface="Arial"/>
                <a:cs typeface="Arial"/>
              </a:rPr>
              <a:t>Task: </a:t>
            </a:r>
            <a:r>
              <a:rPr sz="1400" b="1" spc="-5" dirty="0">
                <a:solidFill>
                  <a:srgbClr val="33617B"/>
                </a:solidFill>
                <a:latin typeface="Arial"/>
                <a:cs typeface="Arial"/>
              </a:rPr>
              <a:t>Develop </a:t>
            </a:r>
            <a:r>
              <a:rPr sz="1400" b="1" dirty="0">
                <a:solidFill>
                  <a:srgbClr val="33617B"/>
                </a:solidFill>
                <a:latin typeface="Arial"/>
                <a:cs typeface="Arial"/>
              </a:rPr>
              <a:t>a </a:t>
            </a:r>
            <a:r>
              <a:rPr sz="1400" b="1" spc="-10" dirty="0">
                <a:solidFill>
                  <a:srgbClr val="33617B"/>
                </a:solidFill>
                <a:latin typeface="Arial"/>
                <a:cs typeface="Arial"/>
              </a:rPr>
              <a:t>Cultural  Competence</a:t>
            </a:r>
            <a:r>
              <a:rPr sz="1400" b="1" spc="10" dirty="0">
                <a:solidFill>
                  <a:srgbClr val="33617B"/>
                </a:solidFill>
                <a:latin typeface="Arial"/>
                <a:cs typeface="Arial"/>
              </a:rPr>
              <a:t> </a:t>
            </a:r>
            <a:r>
              <a:rPr sz="1400" b="1" spc="-20" dirty="0">
                <a:solidFill>
                  <a:srgbClr val="33617B"/>
                </a:solidFill>
                <a:latin typeface="Arial"/>
                <a:cs typeface="Arial"/>
              </a:rPr>
              <a:t>Plan</a:t>
            </a:r>
            <a:endParaRPr sz="1400">
              <a:latin typeface="Arial"/>
              <a:cs typeface="Arial"/>
            </a:endParaRPr>
          </a:p>
          <a:p>
            <a:pPr marL="13335" marR="57785" indent="8890">
              <a:lnSpc>
                <a:spcPct val="100000"/>
              </a:lnSpc>
              <a:spcBef>
                <a:spcPts val="60"/>
              </a:spcBef>
            </a:pPr>
            <a:r>
              <a:rPr sz="1200" spc="-6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ensure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delivery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responsive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important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to develop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plan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(see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“Criteria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Devel-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oping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Cultural Compe-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tence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Plan”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advice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box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next</a:t>
            </a:r>
            <a:r>
              <a:rPr sz="1200" spc="-45" dirty="0">
                <a:solidFill>
                  <a:srgbClr val="00395A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page).</a:t>
            </a:r>
            <a:endParaRPr sz="1200">
              <a:latin typeface="Times New Roman"/>
              <a:cs typeface="Times New Roman"/>
            </a:endParaRPr>
          </a:p>
          <a:p>
            <a:pPr marL="13335" marR="5080" indent="3810">
              <a:lnSpc>
                <a:spcPct val="100000"/>
              </a:lnSpc>
            </a:pP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Using demographic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data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(including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community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advisory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board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input), the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cul-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tural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committee can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begin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writing  an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organizational plan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for improving cultural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competence.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committee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will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assign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staff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members to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research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write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each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component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plan, which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should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outline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specific objectives,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means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achieving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these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objectives,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recommend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timelines 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processes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evaluating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progress. </a:t>
            </a:r>
            <a:r>
              <a:rPr sz="1200" spc="30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plan should contain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least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following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components:</a:t>
            </a:r>
            <a:endParaRPr sz="1200">
              <a:latin typeface="Times New Roman"/>
              <a:cs typeface="Times New Roman"/>
            </a:endParaRPr>
          </a:p>
          <a:p>
            <a:pPr marL="239395" marR="34925" indent="-223520">
              <a:lnSpc>
                <a:spcPct val="100000"/>
              </a:lnSpc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narrative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introduction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covers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com-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munity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demographics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history,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organi-  zational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self-assessment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other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evaluation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tools,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rationale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provid- 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35" dirty="0">
                <a:solidFill>
                  <a:srgbClr val="00395A"/>
                </a:solidFill>
                <a:latin typeface="Times New Roman"/>
                <a:cs typeface="Times New Roman"/>
              </a:rPr>
              <a:t>services,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the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organization’s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strengths and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needs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for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im- 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provement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providing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services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that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are  responsive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to client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cultural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groups;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brief 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overview of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current priorities,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goals,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20" dirty="0">
                <a:solidFill>
                  <a:srgbClr val="00395A"/>
                </a:solidFill>
                <a:latin typeface="Times New Roman"/>
                <a:cs typeface="Times New Roman"/>
              </a:rPr>
              <a:t>tasks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help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00395A"/>
                </a:solidFill>
                <a:latin typeface="Times New Roman"/>
                <a:cs typeface="Times New Roman"/>
              </a:rPr>
              <a:t>organization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develop </a:t>
            </a:r>
            <a:r>
              <a:rPr sz="1200" spc="10" dirty="0">
                <a:solidFill>
                  <a:srgbClr val="00395A"/>
                </a:solidFill>
                <a:latin typeface="Times New Roman"/>
                <a:cs typeface="Times New Roman"/>
              </a:rPr>
              <a:t>and 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improve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culturally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responsive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clinical </a:t>
            </a:r>
            <a:r>
              <a:rPr sz="1200" spc="15" dirty="0">
                <a:solidFill>
                  <a:srgbClr val="00395A"/>
                </a:solidFill>
                <a:latin typeface="Times New Roman"/>
                <a:cs typeface="Times New Roman"/>
              </a:rPr>
              <a:t>ser- 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vices </a:t>
            </a:r>
            <a:r>
              <a:rPr sz="1200" spc="5" dirty="0">
                <a:solidFill>
                  <a:srgbClr val="00395A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00395A"/>
                </a:solidFill>
                <a:latin typeface="Times New Roman"/>
                <a:cs typeface="Times New Roman"/>
              </a:rPr>
              <a:t>administrative </a:t>
            </a:r>
            <a:r>
              <a:rPr sz="1200" spc="-10" dirty="0">
                <a:solidFill>
                  <a:srgbClr val="00395A"/>
                </a:solidFill>
                <a:latin typeface="Times New Roman"/>
                <a:cs typeface="Times New Roman"/>
              </a:rPr>
              <a:t>practices </a:t>
            </a:r>
            <a:r>
              <a:rPr sz="1200" spc="-15" dirty="0">
                <a:solidFill>
                  <a:srgbClr val="00395A"/>
                </a:solidFill>
                <a:latin typeface="Times New Roman"/>
                <a:cs typeface="Times New Roman"/>
              </a:rPr>
              <a:t>is also  </a:t>
            </a:r>
            <a:r>
              <a:rPr sz="1200" spc="-25" dirty="0">
                <a:solidFill>
                  <a:srgbClr val="00395A"/>
                </a:solidFill>
                <a:latin typeface="Times New Roman"/>
                <a:cs typeface="Times New Roman"/>
              </a:rPr>
              <a:t>advisable.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932168" y="9430004"/>
            <a:ext cx="1657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solidFill>
                  <a:srgbClr val="00395A"/>
                </a:solidFill>
                <a:latin typeface="Arial"/>
                <a:cs typeface="Arial"/>
              </a:rPr>
              <a:t>81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192797</Words>
  <Application>Microsoft Office PowerPoint</Application>
  <PresentationFormat>Custom</PresentationFormat>
  <Paragraphs>7485</Paragraphs>
  <Slides>340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340</vt:i4>
      </vt:variant>
    </vt:vector>
  </HeadingPairs>
  <TitlesOfParts>
    <vt:vector size="346" baseType="lpstr">
      <vt:lpstr>Arial</vt:lpstr>
      <vt:lpstr>Calibri</vt:lpstr>
      <vt:lpstr>Symbol</vt:lpstr>
      <vt:lpstr>Times New Roman</vt:lpstr>
      <vt:lpstr>Wingdings</vt:lpstr>
      <vt:lpstr>Office Theme</vt:lpstr>
      <vt:lpstr>PowerPoint Presentation</vt:lpstr>
      <vt:lpstr>Improving Cultural  Competence</vt:lpstr>
      <vt:lpstr>PowerPoint Presentation</vt:lpstr>
      <vt:lpstr>Contents</vt:lpstr>
      <vt:lpstr>PowerPoint Presentation</vt:lpstr>
      <vt:lpstr>PowerPoint Presentation</vt:lpstr>
      <vt:lpstr>Consensus Panel</vt:lpstr>
      <vt:lpstr>PowerPoint Presentation</vt:lpstr>
      <vt:lpstr>KAP Expert Panel and Federal  Government Participants</vt:lpstr>
      <vt:lpstr>PowerPoint Presentation</vt:lpstr>
      <vt:lpstr>What Is a TIP?</vt:lpstr>
      <vt:lpstr>Foreword</vt:lpstr>
      <vt:lpstr>Executive Summary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Introduction to Cultural  Competence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Core Competencies for  Counselors and Other  Clinical Staff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Culturally Responsive  Evaluation and  Treatment Planning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Pursuing Organizational  Cultural Competence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Behavioral Health  Treatment for Major  Racial and Ethnic Groups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Drug Cultures and the  Culture of Recovery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Appendix A—Bibliography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Appendix B—Instruments To  Measure Identity and Acculturation</vt:lpstr>
      <vt:lpstr>PowerPoint Presentation</vt:lpstr>
      <vt:lpstr>PowerPoint Presentation</vt:lpstr>
      <vt:lpstr>PowerPoint Presentation</vt:lpstr>
      <vt:lpstr>PowerPoint Presentation</vt:lpstr>
      <vt:lpstr>Appendix C—Tools for Assessing  Cultural Competence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Appendix D—Screening and  Assessment Instruments</vt:lpstr>
      <vt:lpstr>PowerPoint Presentation</vt:lpstr>
      <vt:lpstr>PowerPoint Presentation</vt:lpstr>
      <vt:lpstr>PowerPoint Presentation</vt:lpstr>
      <vt:lpstr>PowerPoint Presentation</vt:lpstr>
      <vt:lpstr>Appendix E—Cultural Formulation  in Diagnosis and Cultural Concepts  of Distress</vt:lpstr>
      <vt:lpstr>PowerPoint Presentation</vt:lpstr>
      <vt:lpstr>PowerPoint Presentation</vt:lpstr>
      <vt:lpstr>Appendix F—Cultural Resources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Appendix G—Glossary</vt:lpstr>
      <vt:lpstr>PowerPoint Presentation</vt:lpstr>
      <vt:lpstr>PowerPoint Presentation</vt:lpstr>
      <vt:lpstr>PowerPoint Presentation</vt:lpstr>
      <vt:lpstr>Appendix H—Resource Panel</vt:lpstr>
      <vt:lpstr>PowerPoint Presentation</vt:lpstr>
      <vt:lpstr>Appendix I—Cultural Competence  and Diversity Network Participants</vt:lpstr>
      <vt:lpstr>PowerPoint Presentation</vt:lpstr>
      <vt:lpstr>Appendix J—Field Reviewers</vt:lpstr>
      <vt:lpstr>PowerPoint Presentation</vt:lpstr>
      <vt:lpstr>PowerPoint Presentation</vt:lpstr>
      <vt:lpstr>PowerPoint Presentation</vt:lpstr>
      <vt:lpstr>Appendix K—Acknowledgments</vt:lpstr>
      <vt:lpstr>Index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TIP 59: Improving Cultural Competence</dc:title>
  <dc:subject>Treatment Improvement Cultural Competence</dc:subject>
  <dc:creator>SAMHSA</dc:creator>
  <cp:keywords>Treatment Improvement, Cultural Competence</cp:keywords>
  <cp:lastModifiedBy>Matt Hiltibran</cp:lastModifiedBy>
  <cp:revision>1</cp:revision>
  <dcterms:created xsi:type="dcterms:W3CDTF">2020-10-12T22:26:41Z</dcterms:created>
  <dcterms:modified xsi:type="dcterms:W3CDTF">2020-10-12T22:27:25Z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2014-08-11T00:00:00Z</vt:filetime>
  </property>
  <property fmtid="{D5CDD505-2E9C-101B-9397-08002B2CF9AE}" pid="3" name="Creator">
    <vt:lpwstr>Acrobat PDFMaker 11 for Word</vt:lpwstr>
  </property>
  <property fmtid="{D5CDD505-2E9C-101B-9397-08002B2CF9AE}" pid="4" name="LastSaved">
    <vt:filetime>2020-10-12T00:00:00Z</vt:filetime>
  </property>
</Properties>
</file>